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4"/>
  </p:sldMasterIdLst>
  <p:notesMasterIdLst>
    <p:notesMasterId r:id="rId18"/>
  </p:notesMasterIdLst>
  <p:handoutMasterIdLst>
    <p:handoutMasterId r:id="rId19"/>
  </p:handoutMasterIdLst>
  <p:sldIdLst>
    <p:sldId id="259" r:id="rId5"/>
    <p:sldId id="262" r:id="rId6"/>
    <p:sldId id="263" r:id="rId7"/>
    <p:sldId id="264" r:id="rId8"/>
    <p:sldId id="274" r:id="rId9"/>
    <p:sldId id="267" r:id="rId10"/>
    <p:sldId id="266" r:id="rId11"/>
    <p:sldId id="265" r:id="rId12"/>
    <p:sldId id="269" r:id="rId13"/>
    <p:sldId id="268" r:id="rId14"/>
    <p:sldId id="273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369F96-C3C1-4F7B-A38A-4D82C9219306}" v="22" dt="2024-05-27T23:09:48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5523" autoAdjust="0"/>
  </p:normalViewPr>
  <p:slideViewPr>
    <p:cSldViewPr snapToGrid="0">
      <p:cViewPr varScale="1">
        <p:scale>
          <a:sx n="84" d="100"/>
          <a:sy n="84" d="100"/>
        </p:scale>
        <p:origin x="16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e, Inez (WSAC)" userId="93eff9e5-c150-423c-aad2-616867fa843d" providerId="ADAL" clId="{FFBE095E-82BD-4E43-BCAC-1446AD1EE1AA}"/>
    <pc:docChg chg="modSld">
      <pc:chgData name="Olive, Inez (WSAC)" userId="93eff9e5-c150-423c-aad2-616867fa843d" providerId="ADAL" clId="{FFBE095E-82BD-4E43-BCAC-1446AD1EE1AA}" dt="2024-05-27T23:13:28.806" v="11" actId="6549"/>
      <pc:docMkLst>
        <pc:docMk/>
      </pc:docMkLst>
      <pc:sldChg chg="modNotesTx">
        <pc:chgData name="Olive, Inez (WSAC)" userId="93eff9e5-c150-423c-aad2-616867fa843d" providerId="ADAL" clId="{FFBE095E-82BD-4E43-BCAC-1446AD1EE1AA}" dt="2024-05-27T23:12:55.357" v="0" actId="6549"/>
        <pc:sldMkLst>
          <pc:docMk/>
          <pc:sldMk cId="760200299" sldId="262"/>
        </pc:sldMkLst>
      </pc:sldChg>
      <pc:sldChg chg="modNotesTx">
        <pc:chgData name="Olive, Inez (WSAC)" userId="93eff9e5-c150-423c-aad2-616867fa843d" providerId="ADAL" clId="{FFBE095E-82BD-4E43-BCAC-1446AD1EE1AA}" dt="2024-05-27T23:12:58.097" v="1" actId="6549"/>
        <pc:sldMkLst>
          <pc:docMk/>
          <pc:sldMk cId="1688107098" sldId="263"/>
        </pc:sldMkLst>
      </pc:sldChg>
      <pc:sldChg chg="modNotesTx">
        <pc:chgData name="Olive, Inez (WSAC)" userId="93eff9e5-c150-423c-aad2-616867fa843d" providerId="ADAL" clId="{FFBE095E-82BD-4E43-BCAC-1446AD1EE1AA}" dt="2024-05-27T23:13:00.903" v="2" actId="6549"/>
        <pc:sldMkLst>
          <pc:docMk/>
          <pc:sldMk cId="3863025974" sldId="264"/>
        </pc:sldMkLst>
      </pc:sldChg>
      <pc:sldChg chg="modNotesTx">
        <pc:chgData name="Olive, Inez (WSAC)" userId="93eff9e5-c150-423c-aad2-616867fa843d" providerId="ADAL" clId="{FFBE095E-82BD-4E43-BCAC-1446AD1EE1AA}" dt="2024-05-27T23:13:13.853" v="6" actId="6549"/>
        <pc:sldMkLst>
          <pc:docMk/>
          <pc:sldMk cId="4059844277" sldId="265"/>
        </pc:sldMkLst>
      </pc:sldChg>
      <pc:sldChg chg="modNotesTx">
        <pc:chgData name="Olive, Inez (WSAC)" userId="93eff9e5-c150-423c-aad2-616867fa843d" providerId="ADAL" clId="{FFBE095E-82BD-4E43-BCAC-1446AD1EE1AA}" dt="2024-05-27T23:13:10.706" v="5" actId="6549"/>
        <pc:sldMkLst>
          <pc:docMk/>
          <pc:sldMk cId="773127874" sldId="266"/>
        </pc:sldMkLst>
      </pc:sldChg>
      <pc:sldChg chg="modNotesTx">
        <pc:chgData name="Olive, Inez (WSAC)" userId="93eff9e5-c150-423c-aad2-616867fa843d" providerId="ADAL" clId="{FFBE095E-82BD-4E43-BCAC-1446AD1EE1AA}" dt="2024-05-27T23:13:07.696" v="4" actId="6549"/>
        <pc:sldMkLst>
          <pc:docMk/>
          <pc:sldMk cId="2099422172" sldId="267"/>
        </pc:sldMkLst>
      </pc:sldChg>
      <pc:sldChg chg="modNotesTx">
        <pc:chgData name="Olive, Inez (WSAC)" userId="93eff9e5-c150-423c-aad2-616867fa843d" providerId="ADAL" clId="{FFBE095E-82BD-4E43-BCAC-1446AD1EE1AA}" dt="2024-05-27T23:13:20.212" v="8" actId="6549"/>
        <pc:sldMkLst>
          <pc:docMk/>
          <pc:sldMk cId="3065216897" sldId="268"/>
        </pc:sldMkLst>
      </pc:sldChg>
      <pc:sldChg chg="modNotesTx">
        <pc:chgData name="Olive, Inez (WSAC)" userId="93eff9e5-c150-423c-aad2-616867fa843d" providerId="ADAL" clId="{FFBE095E-82BD-4E43-BCAC-1446AD1EE1AA}" dt="2024-05-27T23:13:17.015" v="7" actId="6549"/>
        <pc:sldMkLst>
          <pc:docMk/>
          <pc:sldMk cId="3113449780" sldId="269"/>
        </pc:sldMkLst>
      </pc:sldChg>
      <pc:sldChg chg="modNotesTx">
        <pc:chgData name="Olive, Inez (WSAC)" userId="93eff9e5-c150-423c-aad2-616867fa843d" providerId="ADAL" clId="{FFBE095E-82BD-4E43-BCAC-1446AD1EE1AA}" dt="2024-05-27T23:13:26.282" v="10" actId="6549"/>
        <pc:sldMkLst>
          <pc:docMk/>
          <pc:sldMk cId="3005225830" sldId="271"/>
        </pc:sldMkLst>
      </pc:sldChg>
      <pc:sldChg chg="modNotesTx">
        <pc:chgData name="Olive, Inez (WSAC)" userId="93eff9e5-c150-423c-aad2-616867fa843d" providerId="ADAL" clId="{FFBE095E-82BD-4E43-BCAC-1446AD1EE1AA}" dt="2024-05-27T23:13:28.806" v="11" actId="6549"/>
        <pc:sldMkLst>
          <pc:docMk/>
          <pc:sldMk cId="398461539" sldId="272"/>
        </pc:sldMkLst>
      </pc:sldChg>
      <pc:sldChg chg="modNotesTx">
        <pc:chgData name="Olive, Inez (WSAC)" userId="93eff9e5-c150-423c-aad2-616867fa843d" providerId="ADAL" clId="{FFBE095E-82BD-4E43-BCAC-1446AD1EE1AA}" dt="2024-05-27T23:13:23.532" v="9" actId="6549"/>
        <pc:sldMkLst>
          <pc:docMk/>
          <pc:sldMk cId="1895715352" sldId="273"/>
        </pc:sldMkLst>
      </pc:sldChg>
      <pc:sldChg chg="modNotesTx">
        <pc:chgData name="Olive, Inez (WSAC)" userId="93eff9e5-c150-423c-aad2-616867fa843d" providerId="ADAL" clId="{FFBE095E-82BD-4E43-BCAC-1446AD1EE1AA}" dt="2024-05-27T23:13:03.938" v="3" actId="6549"/>
        <pc:sldMkLst>
          <pc:docMk/>
          <pc:sldMk cId="3265160" sldId="2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15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27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30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67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31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11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88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i="0" dirty="0">
              <a:solidFill>
                <a:srgbClr val="ECECEC"/>
              </a:solidFill>
              <a:effectLst/>
              <a:latin typeface="ui-sans-serif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66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06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ECECEC"/>
              </a:solidFill>
              <a:effectLst/>
              <a:latin typeface="ui-sans-serif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68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98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1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7/18/2024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i="1" dirty="0">
                <a:solidFill>
                  <a:schemeClr val="bg1">
                    <a:lumMod val="50000"/>
                  </a:schemeClr>
                </a:solidFill>
              </a:rPr>
              <a:t>Note: All material licensed under Creative Commons Attribution 4.0 International License.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7/18/2024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7/18/2024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7/18/2024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7/18/2024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7/18/2024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7/18/2024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7/18/2024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7/18/2024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pexels.com/photo/multiracial-coworkers-working-on-laptop-and-discussing-project-3866394/" TargetMode="Externa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LY4i5CSn7AA?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7536" y="4738091"/>
            <a:ext cx="8388928" cy="679016"/>
          </a:xfrm>
        </p:spPr>
        <p:txBody>
          <a:bodyPr/>
          <a:lstStyle/>
          <a:p>
            <a:r>
              <a:rPr lang="en-US" dirty="0"/>
              <a:t>A Self-Care Journey for Student Support Professionals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Nourishing the Frontline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77536" y="5817522"/>
            <a:ext cx="4614862" cy="583277"/>
          </a:xfrm>
        </p:spPr>
        <p:txBody>
          <a:bodyPr/>
          <a:lstStyle/>
          <a:p>
            <a:r>
              <a:rPr lang="en-US" dirty="0"/>
              <a:t>Dr. Inez Olive</a:t>
            </a:r>
          </a:p>
          <a:p>
            <a:r>
              <a:rPr lang="en-US" dirty="0"/>
              <a:t>July 25, 2024</a:t>
            </a:r>
          </a:p>
        </p:txBody>
      </p:sp>
    </p:spTree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F91CF-4E1F-7571-7CF2-B8BC125C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320127"/>
            <a:ext cx="7812986" cy="30586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dirty="0">
                <a:solidFill>
                  <a:schemeClr val="tx1"/>
                </a:solidFill>
              </a:rPr>
              <a:t>Building a supportive community</a:t>
            </a:r>
          </a:p>
        </p:txBody>
      </p:sp>
      <p:pic>
        <p:nvPicPr>
          <p:cNvPr id="5" name="Picture 4" descr="QR code">
            <a:extLst>
              <a:ext uri="{FF2B5EF4-FFF2-40B4-BE49-F238E27FC236}">
                <a16:creationId xmlns:a16="http://schemas.microsoft.com/office/drawing/2014/main" id="{EC8A71E8-17B5-69FF-FFFE-D9B12C229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073" y="2878540"/>
            <a:ext cx="2835911" cy="2835911"/>
          </a:xfrm>
          <a:prstGeom prst="rect">
            <a:avLst/>
          </a:prstGeom>
        </p:spPr>
      </p:pic>
      <p:pic>
        <p:nvPicPr>
          <p:cNvPr id="7" name="Picture 6" descr="A group of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943E4E2F-2CAB-46C3-3794-DB674315B0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8649" y="2879281"/>
            <a:ext cx="4394581" cy="293338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45A02C8-994A-F486-0E09-B5CF4586E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51478" y="0"/>
            <a:ext cx="92522" cy="6858000"/>
            <a:chOff x="12068638" y="0"/>
            <a:chExt cx="123362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84BBFE-63FC-9A03-B7DB-E3259BDAE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9688C4-FD56-1A47-2685-7BAFE3338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27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5216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B4303-9BD1-2574-9AED-367AB602B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76375"/>
            <a:ext cx="7886700" cy="6127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Reflection: Committing to self-care</a:t>
            </a:r>
          </a:p>
        </p:txBody>
      </p:sp>
      <p:pic>
        <p:nvPicPr>
          <p:cNvPr id="9" name="Picture 8" descr="Person writing in notebook">
            <a:extLst>
              <a:ext uri="{FF2B5EF4-FFF2-40B4-BE49-F238E27FC236}">
                <a16:creationId xmlns:a16="http://schemas.microsoft.com/office/drawing/2014/main" id="{CA7D1C82-5EFA-34F6-F916-57E79E2ADA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8" y="3002650"/>
            <a:ext cx="4129324" cy="2756323"/>
          </a:xfrm>
          <a:prstGeom prst="rect">
            <a:avLst/>
          </a:prstGeom>
        </p:spPr>
      </p:pic>
      <p:pic>
        <p:nvPicPr>
          <p:cNvPr id="11" name="Picture 10" descr="Self Care Wheel">
            <a:extLst>
              <a:ext uri="{FF2B5EF4-FFF2-40B4-BE49-F238E27FC236}">
                <a16:creationId xmlns:a16="http://schemas.microsoft.com/office/drawing/2014/main" id="{B9AD9A41-5180-EBBE-1543-7D158255F7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8" t="-290" r="3672" b="290"/>
          <a:stretch/>
        </p:blipFill>
        <p:spPr>
          <a:xfrm>
            <a:off x="5234609" y="2221672"/>
            <a:ext cx="3445565" cy="39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15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82E2-DFEC-148B-692E-0CA76670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for support</a:t>
            </a:r>
            <a:endParaRPr lang="en-US" dirty="0"/>
          </a:p>
        </p:txBody>
      </p:sp>
      <p:pic>
        <p:nvPicPr>
          <p:cNvPr id="7" name="Picture 6" descr="QR code">
            <a:extLst>
              <a:ext uri="{FF2B5EF4-FFF2-40B4-BE49-F238E27FC236}">
                <a16:creationId xmlns:a16="http://schemas.microsoft.com/office/drawing/2014/main" id="{E9A8BB48-3AC0-1DBB-18B8-BC0AC7FE1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860" y="2675001"/>
            <a:ext cx="2877999" cy="2904164"/>
          </a:xfrm>
          <a:prstGeom prst="rect">
            <a:avLst/>
          </a:prstGeom>
        </p:spPr>
      </p:pic>
      <p:pic>
        <p:nvPicPr>
          <p:cNvPr id="12" name="Picture 11" descr="People playing jigsaw puzzle">
            <a:extLst>
              <a:ext uri="{FF2B5EF4-FFF2-40B4-BE49-F238E27FC236}">
                <a16:creationId xmlns:a16="http://schemas.microsoft.com/office/drawing/2014/main" id="{EE03D9A7-EF9E-CD6D-14C7-E7DC827BF7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31" y="2290607"/>
            <a:ext cx="5362161" cy="357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25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161E8-6BB0-545D-1DCA-C3D87FD9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76958"/>
            <a:ext cx="7886700" cy="6116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Wrap up and questions</a:t>
            </a:r>
          </a:p>
        </p:txBody>
      </p:sp>
      <p:pic>
        <p:nvPicPr>
          <p:cNvPr id="9" name="Picture 8" descr="Magnifying glass and question mark">
            <a:extLst>
              <a:ext uri="{FF2B5EF4-FFF2-40B4-BE49-F238E27FC236}">
                <a16:creationId xmlns:a16="http://schemas.microsoft.com/office/drawing/2014/main" id="{7A0AF496-DADB-BF97-C88B-7700B94302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" y="2245085"/>
            <a:ext cx="7120128" cy="400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DEC36-884D-E540-65FE-943244B8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for our time together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329DC-5BA3-F8CF-96EE-C431DBD279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Understanding the importance of self-care</a:t>
            </a:r>
          </a:p>
          <a:p>
            <a:r>
              <a:rPr lang="en-US" dirty="0"/>
              <a:t>Identifying personal and professional boundaries</a:t>
            </a:r>
          </a:p>
          <a:p>
            <a:r>
              <a:rPr lang="en-US" dirty="0"/>
              <a:t>Building a supportive community </a:t>
            </a:r>
          </a:p>
          <a:p>
            <a:r>
              <a:rPr lang="en-US" dirty="0"/>
              <a:t>Self-Care Wheel reflection</a:t>
            </a:r>
          </a:p>
          <a:p>
            <a:r>
              <a:rPr lang="en-US" dirty="0"/>
              <a:t>Resources </a:t>
            </a:r>
          </a:p>
        </p:txBody>
      </p:sp>
    </p:spTree>
    <p:extLst>
      <p:ext uri="{BB962C8B-B14F-4D97-AF65-F5344CB8AC3E}">
        <p14:creationId xmlns:p14="http://schemas.microsoft.com/office/powerpoint/2010/main" val="76020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10E89-83EA-EE9B-7BC8-56C33555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unique challenges of Frontline Work</a:t>
            </a:r>
          </a:p>
        </p:txBody>
      </p:sp>
      <p:pic>
        <p:nvPicPr>
          <p:cNvPr id="6" name="Picture 5" descr="QR code">
            <a:extLst>
              <a:ext uri="{FF2B5EF4-FFF2-40B4-BE49-F238E27FC236}">
                <a16:creationId xmlns:a16="http://schemas.microsoft.com/office/drawing/2014/main" id="{A12E3CF3-E0ED-76D3-486C-C2730FA55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636" y="2857917"/>
            <a:ext cx="2695799" cy="2660014"/>
          </a:xfrm>
          <a:prstGeom prst="rect">
            <a:avLst/>
          </a:prstGeom>
        </p:spPr>
      </p:pic>
      <p:pic>
        <p:nvPicPr>
          <p:cNvPr id="4" name="Picture 3" descr="People standing in a row wearing graduation caps with tassels and gowns">
            <a:extLst>
              <a:ext uri="{FF2B5EF4-FFF2-40B4-BE49-F238E27FC236}">
                <a16:creationId xmlns:a16="http://schemas.microsoft.com/office/drawing/2014/main" id="{F0BD3A1D-73DD-59D5-020A-25094D3067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659116"/>
            <a:ext cx="5301155" cy="353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0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B5361-A725-05DB-114A-6262121C1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self-care?</a:t>
            </a:r>
          </a:p>
        </p:txBody>
      </p:sp>
      <p:pic>
        <p:nvPicPr>
          <p:cNvPr id="5" name="Picture 4" descr="QR code">
            <a:extLst>
              <a:ext uri="{FF2B5EF4-FFF2-40B4-BE49-F238E27FC236}">
                <a16:creationId xmlns:a16="http://schemas.microsoft.com/office/drawing/2014/main" id="{05C096B2-6E83-10B3-6271-F212CA1B8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041" y="2638097"/>
            <a:ext cx="2467143" cy="2489572"/>
          </a:xfrm>
          <a:prstGeom prst="rect">
            <a:avLst/>
          </a:prstGeom>
        </p:spPr>
      </p:pic>
      <p:pic>
        <p:nvPicPr>
          <p:cNvPr id="4" name="Online Media 3" title="Self Care">
            <a:hlinkClick r:id="" action="ppaction://media"/>
            <a:extLst>
              <a:ext uri="{FF2B5EF4-FFF2-40B4-BE49-F238E27FC236}">
                <a16:creationId xmlns:a16="http://schemas.microsoft.com/office/drawing/2014/main" id="{4924F752-51C8-F8C9-5F1E-5018C69B32C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79517" y="2385629"/>
            <a:ext cx="5301616" cy="299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2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76958"/>
            <a:ext cx="7886700" cy="6116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Impact of self-care on students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265367"/>
            <a:ext cx="7886700" cy="3428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Modeling healthy behaviors</a:t>
            </a:r>
          </a:p>
          <a:p>
            <a:r>
              <a:rPr lang="en-US" dirty="0"/>
              <a:t>Enhanced resilience</a:t>
            </a:r>
          </a:p>
          <a:p>
            <a:r>
              <a:rPr lang="en-US" dirty="0"/>
              <a:t>Improved interactions</a:t>
            </a:r>
          </a:p>
          <a:p>
            <a:r>
              <a:rPr lang="en-US" dirty="0"/>
              <a:t>Prevention of burnout</a:t>
            </a:r>
          </a:p>
          <a:p>
            <a:r>
              <a:rPr lang="en-US" dirty="0"/>
              <a:t>Promotion of student success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hild watering a plant">
            <a:extLst>
              <a:ext uri="{FF2B5EF4-FFF2-40B4-BE49-F238E27FC236}">
                <a16:creationId xmlns:a16="http://schemas.microsoft.com/office/drawing/2014/main" id="{52C283BB-5A7D-CBC4-35F4-429A96AFD8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3" r="24401"/>
          <a:stretch/>
        </p:blipFill>
        <p:spPr>
          <a:xfrm>
            <a:off x="6203627" y="3594371"/>
            <a:ext cx="2745819" cy="296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41DAB-0992-6936-795E-608894C3B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76958"/>
            <a:ext cx="7886700" cy="6116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Navigating blurred lines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D46868-004D-773C-E6DC-1A289A2F13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Extended Work Hours</a:t>
            </a:r>
          </a:p>
          <a:p>
            <a:r>
              <a:rPr lang="en-US" dirty="0"/>
              <a:t>Constant Connectivity</a:t>
            </a:r>
          </a:p>
          <a:p>
            <a:r>
              <a:rPr lang="en-US" dirty="0"/>
              <a:t>Emotional Carryover</a:t>
            </a:r>
          </a:p>
        </p:txBody>
      </p:sp>
      <p:pic>
        <p:nvPicPr>
          <p:cNvPr id="9" name="Graphic 8" descr="Spinning Plates with solid fill">
            <a:extLst>
              <a:ext uri="{FF2B5EF4-FFF2-40B4-BE49-F238E27FC236}">
                <a16:creationId xmlns:a16="http://schemas.microsoft.com/office/drawing/2014/main" id="{099710B3-6A6B-A92F-804D-3F57E98BF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8710" y="2265367"/>
            <a:ext cx="3207854" cy="32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22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52853-2596-FB28-36BE-864C675D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76958"/>
            <a:ext cx="7886700" cy="61161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Setting Healthy Boundaries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49BB5-4E30-B1CB-929D-DF533AB01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265367"/>
            <a:ext cx="7886700" cy="3428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Prioritize self-care</a:t>
            </a:r>
          </a:p>
          <a:p>
            <a:r>
              <a:rPr lang="en-US" dirty="0"/>
              <a:t>Schedule downtime</a:t>
            </a:r>
          </a:p>
          <a:p>
            <a:r>
              <a:rPr lang="en-US" dirty="0"/>
              <a:t>Limit technology use</a:t>
            </a:r>
          </a:p>
          <a:p>
            <a:r>
              <a:rPr lang="en-US" dirty="0"/>
              <a:t>Delegate when possible</a:t>
            </a:r>
          </a:p>
          <a:p>
            <a:r>
              <a:rPr lang="en-US" dirty="0"/>
              <a:t>Saying “No” </a:t>
            </a:r>
          </a:p>
        </p:txBody>
      </p:sp>
      <p:pic>
        <p:nvPicPr>
          <p:cNvPr id="7" name="Picture 6" descr="Angled view of a part of a maze">
            <a:extLst>
              <a:ext uri="{FF2B5EF4-FFF2-40B4-BE49-F238E27FC236}">
                <a16:creationId xmlns:a16="http://schemas.microsoft.com/office/drawing/2014/main" id="{341466AD-2C05-E783-E545-87FB5DC62D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9" r="27109"/>
          <a:stretch/>
        </p:blipFill>
        <p:spPr>
          <a:xfrm>
            <a:off x="5117666" y="2265363"/>
            <a:ext cx="3397684" cy="367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27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1CAB2-4377-6265-015C-90632A153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76958"/>
            <a:ext cx="7886700" cy="611619"/>
          </a:xfrm>
        </p:spPr>
        <p:txBody>
          <a:bodyPr/>
          <a:lstStyle/>
          <a:p>
            <a:r>
              <a:rPr lang="en-US" dirty="0"/>
              <a:t>Communicating Boundaries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9D444-6478-4836-D5A0-2890388DCC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265367"/>
            <a:ext cx="7886700" cy="3428855"/>
          </a:xfrm>
        </p:spPr>
        <p:txBody>
          <a:bodyPr/>
          <a:lstStyle/>
          <a:p>
            <a:r>
              <a:rPr lang="en-US" dirty="0"/>
              <a:t>Direct and honest statements</a:t>
            </a:r>
          </a:p>
          <a:p>
            <a:r>
              <a:rPr lang="en-US" dirty="0"/>
              <a:t>“I” statements</a:t>
            </a:r>
          </a:p>
          <a:p>
            <a:r>
              <a:rPr lang="en-US" dirty="0"/>
              <a:t>Providing explanations</a:t>
            </a:r>
          </a:p>
          <a:p>
            <a:r>
              <a:rPr lang="en-US" dirty="0"/>
              <a:t>Staying calm and respectful</a:t>
            </a:r>
          </a:p>
          <a:p>
            <a:r>
              <a:rPr lang="en-US" dirty="0"/>
              <a:t>Reiteration when necessary</a:t>
            </a:r>
          </a:p>
          <a:p>
            <a:endParaRPr lang="en-US" dirty="0"/>
          </a:p>
        </p:txBody>
      </p:sp>
      <p:pic>
        <p:nvPicPr>
          <p:cNvPr id="5" name="Picture 4" descr="Five square speech bubbles in color">
            <a:extLst>
              <a:ext uri="{FF2B5EF4-FFF2-40B4-BE49-F238E27FC236}">
                <a16:creationId xmlns:a16="http://schemas.microsoft.com/office/drawing/2014/main" id="{AD667D76-60D8-23DF-4851-32EB6A8C27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463" y="4380357"/>
            <a:ext cx="2860933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44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D7529-A0F4-ED07-166F-4B415DDA2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76958"/>
            <a:ext cx="7886700" cy="6116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The Power of Social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04835-EF33-5AF9-8AF0-6E6B961068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265362"/>
            <a:ext cx="7886700" cy="40187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Social support provides:</a:t>
            </a:r>
          </a:p>
          <a:p>
            <a:r>
              <a:rPr lang="en-US" dirty="0"/>
              <a:t>Emotional support</a:t>
            </a:r>
          </a:p>
          <a:p>
            <a:r>
              <a:rPr lang="en-US" dirty="0"/>
              <a:t>Validation and recognition</a:t>
            </a:r>
          </a:p>
          <a:p>
            <a:r>
              <a:rPr lang="en-US" dirty="0"/>
              <a:t>Problem-solving and advice</a:t>
            </a:r>
          </a:p>
          <a:p>
            <a:r>
              <a:rPr lang="en-US" dirty="0"/>
              <a:t>Workplace culture and climate</a:t>
            </a:r>
          </a:p>
          <a:p>
            <a:r>
              <a:rPr lang="en-US" dirty="0"/>
              <a:t>Stress buffering</a:t>
            </a:r>
          </a:p>
          <a:p>
            <a:r>
              <a:rPr lang="en-US" dirty="0"/>
              <a:t>Professional development and growth</a:t>
            </a:r>
          </a:p>
          <a:p>
            <a:r>
              <a:rPr lang="en-US" dirty="0"/>
              <a:t>Health and well-being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49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DE6F559-FEC4-4FDB-814A-4F1033B8CA33}" vid="{26177EF7-2448-418D-840E-C0F25F13D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d34d65-a250-4cb0-bba3-9227d5f81723">
      <Terms xmlns="http://schemas.microsoft.com/office/infopath/2007/PartnerControls"/>
    </lcf76f155ced4ddcb4097134ff3c332f>
    <TaxCatchAll xmlns="28b0818c-7c05-4c23-bf25-0c4cfc264c1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5256FFFE6474E9F4A1F5D16FB020B" ma:contentTypeVersion="14" ma:contentTypeDescription="Create a new document." ma:contentTypeScope="" ma:versionID="edb202a30c87a4b3b8713f6c1d2e5928">
  <xsd:schema xmlns:xsd="http://www.w3.org/2001/XMLSchema" xmlns:xs="http://www.w3.org/2001/XMLSchema" xmlns:p="http://schemas.microsoft.com/office/2006/metadata/properties" xmlns:ns2="95d34d65-a250-4cb0-bba3-9227d5f81723" xmlns:ns3="28b0818c-7c05-4c23-bf25-0c4cfc264c17" targetNamespace="http://schemas.microsoft.com/office/2006/metadata/properties" ma:root="true" ma:fieldsID="e5076a413ebfb31f10e82e2a5918083c" ns2:_="" ns3:_="">
    <xsd:import namespace="95d34d65-a250-4cb0-bba3-9227d5f81723"/>
    <xsd:import namespace="28b0818c-7c05-4c23-bf25-0c4cfc264c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d34d65-a250-4cb0-bba3-9227d5f817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072a751-c2a1-410f-8384-0186ab476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0818c-7c05-4c23-bf25-0c4cfc264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44b3d68-81d6-49b2-a871-09cb75c4ce84}" ma:internalName="TaxCatchAll" ma:showField="CatchAllData" ma:web="28b0818c-7c05-4c23-bf25-0c4cfc264c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E33878-163B-4CF7-A17D-6FCF9FD16388}">
  <ds:schemaRefs>
    <ds:schemaRef ds:uri="http://schemas.microsoft.com/office/2006/metadata/properties"/>
    <ds:schemaRef ds:uri="http://schemas.microsoft.com/office/infopath/2007/PartnerControls"/>
    <ds:schemaRef ds:uri="95d34d65-a250-4cb0-bba3-9227d5f81723"/>
    <ds:schemaRef ds:uri="28b0818c-7c05-4c23-bf25-0c4cfc264c17"/>
  </ds:schemaRefs>
</ds:datastoreItem>
</file>

<file path=customXml/itemProps2.xml><?xml version="1.0" encoding="utf-8"?>
<ds:datastoreItem xmlns:ds="http://schemas.openxmlformats.org/officeDocument/2006/customXml" ds:itemID="{95655C31-FF9D-4BAE-B47A-D21E3BFC3F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11BF76-0EAA-482D-9E75-8DF4349F2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d34d65-a250-4cb0-bba3-9227d5f81723"/>
    <ds:schemaRef ds:uri="28b0818c-7c05-4c23-bf25-0c4cfc264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Copy of SBCTC PowerPoint template</Template>
  <TotalTime>431</TotalTime>
  <Words>174</Words>
  <Application>Microsoft Office PowerPoint</Application>
  <PresentationFormat>On-screen Show (4:3)</PresentationFormat>
  <Paragraphs>59</Paragraphs>
  <Slides>13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Source Sans Pro</vt:lpstr>
      <vt:lpstr>ui-sans-serif</vt:lpstr>
      <vt:lpstr>Office Theme</vt:lpstr>
      <vt:lpstr>Nourishing the Frontline</vt:lpstr>
      <vt:lpstr>Guidance for our time together</vt:lpstr>
      <vt:lpstr>The unique challenges of Frontline Work</vt:lpstr>
      <vt:lpstr>What is self-care?</vt:lpstr>
      <vt:lpstr>Impact of self-care on students</vt:lpstr>
      <vt:lpstr>Navigating blurred lines</vt:lpstr>
      <vt:lpstr>Setting Healthy Boundaries</vt:lpstr>
      <vt:lpstr>Communicating Boundaries</vt:lpstr>
      <vt:lpstr>The Power of Social Support</vt:lpstr>
      <vt:lpstr>Building a supportive community</vt:lpstr>
      <vt:lpstr>Reflection: Committing to self-care</vt:lpstr>
      <vt:lpstr>Resources for support</vt:lpstr>
      <vt:lpstr>Wrap up and questions</vt:lpstr>
    </vt:vector>
  </TitlesOfParts>
  <Company>Washington Student Achievement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Olive, Inez (WSAC)</dc:creator>
  <cp:lastModifiedBy>Katelynn Orellana</cp:lastModifiedBy>
  <cp:revision>3</cp:revision>
  <dcterms:created xsi:type="dcterms:W3CDTF">2024-05-17T16:38:33Z</dcterms:created>
  <dcterms:modified xsi:type="dcterms:W3CDTF">2024-07-18T18:40:13Z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0x0101007675256FFFE6474E9F4A1F5D16FB020B</vt:lpwstr>
  </property>
  <property fmtid="{D5CDD505-2E9C-101B-9397-08002B2CF9AE}" pid="3" name="_dlc_DocIdItemGuid">
    <vt:lpwstr>22b9c358-7a7a-45ca-97aa-89f0abcf0fca</vt:lpwstr>
  </property>
</Properties>
</file>