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78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7" r:id="rId22"/>
    <p:sldId id="276" r:id="rId23"/>
  </p:sldIdLst>
  <p:sldSz cx="9144000" cy="6858000" type="screen4x3"/>
  <p:notesSz cx="6858000" cy="9144000"/>
  <p:embeddedFontLst>
    <p:embeddedFont>
      <p:font typeface="Libre Franklin" pitchFamily="2" charset="0"/>
      <p:regular r:id="rId25"/>
      <p:bold r:id="rId26"/>
      <p:italic r:id="rId27"/>
      <p:boldItalic r:id="rId28"/>
    </p:embeddedFont>
    <p:embeddedFont>
      <p:font typeface="Libre Franklin Medium" pitchFamily="2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9ahlw6rv29cFT3lV+NyyjSPaD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 De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FAEDA-F9B1-37C5-F5A2-6B2E83D40E4B}" v="10" dt="2024-06-03T15:42:17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96" d="100"/>
          <a:sy n="96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-36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d@mec-math.org" userId="S::urn:spo:guest#janad@mec-math.org::" providerId="AD" clId="Web-{6A2FAEDA-F9B1-37C5-F5A2-6B2E83D40E4B}"/>
    <pc:docChg chg="modSld">
      <pc:chgData name="janad@mec-math.org" userId="S::urn:spo:guest#janad@mec-math.org::" providerId="AD" clId="Web-{6A2FAEDA-F9B1-37C5-F5A2-6B2E83D40E4B}" dt="2024-06-03T15:42:16.891" v="8" actId="20577"/>
      <pc:docMkLst>
        <pc:docMk/>
      </pc:docMkLst>
      <pc:sldChg chg="modSp">
        <pc:chgData name="janad@mec-math.org" userId="S::urn:spo:guest#janad@mec-math.org::" providerId="AD" clId="Web-{6A2FAEDA-F9B1-37C5-F5A2-6B2E83D40E4B}" dt="2024-06-03T15:42:16.891" v="8" actId="20577"/>
        <pc:sldMkLst>
          <pc:docMk/>
          <pc:sldMk cId="0" sldId="272"/>
        </pc:sldMkLst>
        <pc:spChg chg="mod">
          <ac:chgData name="janad@mec-math.org" userId="S::urn:spo:guest#janad@mec-math.org::" providerId="AD" clId="Web-{6A2FAEDA-F9B1-37C5-F5A2-6B2E83D40E4B}" dt="2024-06-03T15:42:16.891" v="8" actId="20577"/>
          <ac:spMkLst>
            <pc:docMk/>
            <pc:sldMk cId="0" sldId="272"/>
            <ac:spMk id="34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29T18:11:06.020" idx="1">
    <p:pos x="6000" y="0"/>
    <p:text>I have inserted screenshots from past workshops so we can visualize what to expect.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O54QS5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11fdaa6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e11fdaa6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Place to talk about consistency in recording and teacher prompts. </a:t>
            </a: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1472e8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2e1472e8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Participant or facilitator perspective.  Questioning, recording, visualizing, verbalizing.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e1472e867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2e1472e867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1472e867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e1472e867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11fdaa65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11fdaa65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e11fdaa650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11fdaa65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11fdaa650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e11fdaa650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31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1472e86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e1472e86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5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3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" name="Google Shape;100;p3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3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3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37"/>
          <p:cNvCxnSpPr/>
          <p:nvPr/>
        </p:nvCxnSpPr>
        <p:spPr>
          <a:xfrm>
            <a:off x="4278300" y="3668217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37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 Medium"/>
              <a:buNone/>
              <a:defRPr sz="5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8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8" name="Google Shape;118;p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ibre Franklin Medium"/>
              <a:buNone/>
              <a:defRPr sz="3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Font typeface="Arial"/>
              <a:buNone/>
              <a:defRPr sz="3800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>
            <a:off x="265500" y="3974833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buClr>
                <a:schemeClr val="lt1"/>
              </a:buClr>
              <a:buSzPts val="1800"/>
              <a:buFont typeface="Libre Franklin"/>
              <a:buNone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" name="Google Shape;21;p2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2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" name="Google Shape;41;p2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2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Libre Franklin"/>
              <a:buNone/>
              <a:def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3" name="Google Shape;63;p3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79" name="Google Shape;79;p3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i="1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Note: All material licensed under Creative Commons Attribution 4.0 International License.</a:t>
            </a:r>
            <a:endParaRPr/>
          </a:p>
        </p:txBody>
      </p:sp>
      <p:sp>
        <p:nvSpPr>
          <p:cNvPr id="81" name="Google Shape;81;p3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" name="Google Shape;90;p3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title"/>
          </p:nvPr>
        </p:nvSpPr>
        <p:spPr>
          <a:xfrm>
            <a:off x="403512" y="387380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200"/>
              <a:buFont typeface="Libre Franklin Medium"/>
              <a:buNone/>
            </a:pPr>
            <a:r>
              <a:rPr lang="en-US" sz="2200" dirty="0"/>
              <a:t>NUMBER TALKS AND MULTILINGUAL LEARNERS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200"/>
              <a:buFont typeface="Libre Franklin Medium"/>
              <a:buNone/>
            </a:pPr>
            <a:endParaRPr sz="2200" dirty="0"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403512" y="4496828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 i="1"/>
              <a:t>A foundation-building math-language routine</a:t>
            </a:r>
            <a:endParaRPr/>
          </a:p>
        </p:txBody>
      </p:sp>
      <p:sp>
        <p:nvSpPr>
          <p:cNvPr id="134" name="Google Shape;134;p1"/>
          <p:cNvSpPr txBox="1">
            <a:spLocks noGrp="1"/>
          </p:cNvSpPr>
          <p:nvPr>
            <p:ph type="body" idx="2"/>
          </p:nvPr>
        </p:nvSpPr>
        <p:spPr>
          <a:xfrm>
            <a:off x="369888" y="5478623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Jana Dean, M.Ed., Mathematics Education Collaborative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Heather Byington, M.Ed., Washington State University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July 24, 2024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endParaRPr/>
          </a:p>
        </p:txBody>
      </p:sp>
      <p:sp>
        <p:nvSpPr>
          <p:cNvPr id="135" name="Google Shape;135;p1"/>
          <p:cNvSpPr txBox="1">
            <a:spLocks noGrp="1"/>
          </p:cNvSpPr>
          <p:nvPr>
            <p:ph type="sldNum" idx="12"/>
          </p:nvPr>
        </p:nvSpPr>
        <p:spPr>
          <a:xfrm>
            <a:off x="8686800" y="6529388"/>
            <a:ext cx="4572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11fdaa650_0_0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 dirty="0"/>
              <a:t>What are your thoughts about this routine and . . . </a:t>
            </a:r>
            <a:endParaRPr dirty="0"/>
          </a:p>
        </p:txBody>
      </p:sp>
      <p:sp>
        <p:nvSpPr>
          <p:cNvPr id="243" name="Google Shape;243;g2e11fdaa650_0_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pSp>
        <p:nvGrpSpPr>
          <p:cNvPr id="244" name="Google Shape;244;g2e11fdaa650_0_0" descr="Thoughts on..."/>
          <p:cNvGrpSpPr/>
          <p:nvPr/>
        </p:nvGrpSpPr>
        <p:grpSpPr>
          <a:xfrm>
            <a:off x="4759271" y="2420445"/>
            <a:ext cx="4197600" cy="3929040"/>
            <a:chOff x="0" y="20141"/>
            <a:chExt cx="4197600" cy="3929040"/>
          </a:xfrm>
        </p:grpSpPr>
        <p:sp>
          <p:nvSpPr>
            <p:cNvPr id="245" name="Google Shape;245;g2e11fdaa650_0_0"/>
            <p:cNvSpPr/>
            <p:nvPr/>
          </p:nvSpPr>
          <p:spPr>
            <a:xfrm>
              <a:off x="0" y="2014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g2e11fdaa650_0_0"/>
            <p:cNvSpPr txBox="1"/>
            <p:nvPr/>
          </p:nvSpPr>
          <p:spPr>
            <a:xfrm>
              <a:off x="61679" y="298996"/>
              <a:ext cx="40743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58"/>
                <a:buFont typeface="Libre Franklin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positive mathematical identities?</a:t>
              </a:r>
              <a:endParaRPr sz="2800" dirty="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60"/>
                <a:buFont typeface="Libre Franklin"/>
                <a:buNone/>
              </a:pPr>
              <a:endParaRPr sz="3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7" name="Google Shape;247;g2e11fdaa650_0_0"/>
            <p:cNvSpPr/>
            <p:nvPr/>
          </p:nvSpPr>
          <p:spPr>
            <a:xfrm>
              <a:off x="0" y="135286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g2e11fdaa650_0_0"/>
            <p:cNvSpPr txBox="1"/>
            <p:nvPr/>
          </p:nvSpPr>
          <p:spPr>
            <a:xfrm>
              <a:off x="61659" y="1414508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Libre Franklin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language development?</a:t>
              </a:r>
              <a:endParaRPr sz="2800" dirty="0"/>
            </a:p>
          </p:txBody>
        </p:sp>
        <p:sp>
          <p:nvSpPr>
            <p:cNvPr id="249" name="Google Shape;249;g2e11fdaa650_0_0"/>
            <p:cNvSpPr/>
            <p:nvPr/>
          </p:nvSpPr>
          <p:spPr>
            <a:xfrm>
              <a:off x="0" y="268558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2e11fdaa650_0_0"/>
            <p:cNvSpPr txBox="1"/>
            <p:nvPr/>
          </p:nvSpPr>
          <p:spPr>
            <a:xfrm>
              <a:off x="61684" y="274726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Libre Franklin"/>
                <a:buNone/>
              </a:pPr>
              <a:r>
                <a:rPr lang="en-US" sz="2800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student choice and  agency?</a:t>
              </a:r>
              <a:endParaRPr sz="28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700"/>
              <a:buFont typeface="Libre Franklin Medium"/>
              <a:buNone/>
            </a:pPr>
            <a:r>
              <a:rPr lang="en-US" sz="2700" dirty="0"/>
              <a:t>NUMBER TALKS AND THE RESEARCH</a:t>
            </a:r>
            <a:endParaRPr dirty="0"/>
          </a:p>
        </p:txBody>
      </p:sp>
      <p:sp>
        <p:nvSpPr>
          <p:cNvPr id="256" name="Google Shape;256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pSp>
        <p:nvGrpSpPr>
          <p:cNvPr id="257" name="Google Shape;257;p11" descr="Research sources"/>
          <p:cNvGrpSpPr/>
          <p:nvPr/>
        </p:nvGrpSpPr>
        <p:grpSpPr>
          <a:xfrm>
            <a:off x="3863540" y="1607994"/>
            <a:ext cx="5041469" cy="4734090"/>
            <a:chOff x="0" y="38967"/>
            <a:chExt cx="5041469" cy="4734090"/>
          </a:xfrm>
        </p:grpSpPr>
        <p:sp>
          <p:nvSpPr>
            <p:cNvPr id="258" name="Google Shape;258;p11"/>
            <p:cNvSpPr/>
            <p:nvPr/>
          </p:nvSpPr>
          <p:spPr>
            <a:xfrm>
              <a:off x="0" y="38967"/>
              <a:ext cx="5041469" cy="153387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74877" y="113844"/>
              <a:ext cx="4891715" cy="1384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Libre Franklin"/>
                <a:buNone/>
              </a:pPr>
              <a:r>
                <a:rPr lang="en-US" sz="2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An inquiry-oriented divergent-strategy routine (Kazemi &amp; Hintz, 2014)</a:t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0" y="1639077"/>
              <a:ext cx="5041469" cy="153387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74877" y="1713954"/>
              <a:ext cx="4891715" cy="1384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Libre Franklin"/>
                <a:buNone/>
              </a:pPr>
              <a:r>
                <a:rPr lang="en-US" sz="2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Recommended for language acquisition for mathematics learning on the basis of design principles (Erath et al., 2021)</a:t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0" y="3239187"/>
              <a:ext cx="5041469" cy="153387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74877" y="3314064"/>
              <a:ext cx="4891715" cy="1384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Libre Franklin"/>
                <a:buNone/>
              </a:pPr>
              <a:r>
                <a:rPr lang="en-US" sz="2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Relates register and representations across languages (Prediger and Wessels, 2011)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</a:pPr>
            <a:r>
              <a:rPr lang="en-US" dirty="0"/>
              <a:t>OUR VIEW OF LEARNING MATHEMATICS &amp; LANGUAGE ACQUISITION</a:t>
            </a:r>
            <a:endParaRPr dirty="0"/>
          </a:p>
        </p:txBody>
      </p:sp>
      <p:sp>
        <p:nvSpPr>
          <p:cNvPr id="269" name="Google Shape;269;p10"/>
          <p:cNvSpPr txBox="1">
            <a:spLocks noGrp="1"/>
          </p:cNvSpPr>
          <p:nvPr>
            <p:ph type="body" idx="1"/>
          </p:nvPr>
        </p:nvSpPr>
        <p:spPr>
          <a:xfrm>
            <a:off x="647043" y="4026557"/>
            <a:ext cx="8270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140"/>
              <a:buNone/>
            </a:pPr>
            <a:r>
              <a:rPr lang="en-US" sz="1440"/>
              <a:t>Conceptual, not procedural</a:t>
            </a:r>
            <a:endParaRPr sz="14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140"/>
              <a:buNone/>
            </a:pPr>
            <a:r>
              <a:rPr lang="en-US" sz="1440"/>
              <a:t>Having more than one way to think about how quantities interact</a:t>
            </a:r>
            <a:endParaRPr sz="14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140"/>
              <a:buNone/>
            </a:pPr>
            <a:r>
              <a:rPr lang="en-US" sz="1440"/>
              <a:t>Deep familiarity with symbolic representations</a:t>
            </a:r>
            <a:endParaRPr sz="14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140"/>
              <a:buNone/>
            </a:pPr>
            <a:r>
              <a:rPr lang="en-US" sz="1440"/>
              <a:t>Visualization</a:t>
            </a:r>
            <a:endParaRPr sz="14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140"/>
              <a:buNone/>
            </a:pPr>
            <a:r>
              <a:rPr lang="en-US" sz="1440"/>
              <a:t>Student choice in how to approach problems</a:t>
            </a:r>
            <a:endParaRPr sz="14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140"/>
              <a:buNone/>
            </a:pPr>
            <a:endParaRPr sz="1140"/>
          </a:p>
        </p:txBody>
      </p:sp>
      <p:sp>
        <p:nvSpPr>
          <p:cNvPr id="270" name="Google Shape;270;p10"/>
          <p:cNvSpPr/>
          <p:nvPr/>
        </p:nvSpPr>
        <p:spPr>
          <a:xfrm>
            <a:off x="5361150" y="5133153"/>
            <a:ext cx="3296400" cy="1458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Agency</a:t>
            </a:r>
            <a:endParaRPr sz="16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Divergent Strategy</a:t>
            </a:r>
            <a:endParaRPr sz="16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Meaning-making</a:t>
            </a:r>
            <a:endParaRPr sz="16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Ambiguity as Resource</a:t>
            </a:r>
            <a:endParaRPr sz="16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975" y="4081221"/>
            <a:ext cx="1110076" cy="13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>
            <a:off x="403370" y="1570591"/>
            <a:ext cx="33582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 dirty="0"/>
              <a:t>A NUMBER TALK DIFFERS FROM . . .  </a:t>
            </a:r>
            <a:endParaRPr dirty="0"/>
          </a:p>
        </p:txBody>
      </p:sp>
      <p:sp>
        <p:nvSpPr>
          <p:cNvPr id="287" name="Google Shape;287;p1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288" name="Google Shape;28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24047" y="1570598"/>
            <a:ext cx="4839398" cy="4859331"/>
            <a:chOff x="0" y="1572"/>
            <a:chExt cx="4839398" cy="4859331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1572"/>
              <a:ext cx="4839398" cy="670252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202751" y="152379"/>
              <a:ext cx="368638" cy="36863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74141" y="1572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774141" y="1572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“Number String” </a:t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0" y="839388"/>
              <a:ext cx="4839398" cy="670252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202751" y="990195"/>
              <a:ext cx="368638" cy="3686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774141" y="839388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774141" y="839388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“Notice-and-Wonder”</a:t>
              </a: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0" y="1677204"/>
              <a:ext cx="4839398" cy="670252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202751" y="1828011"/>
              <a:ext cx="368638" cy="36863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774141" y="1677204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774141" y="1677204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“Which One Doesn’t Belong”</a:t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0" y="2515020"/>
              <a:ext cx="4839398" cy="670252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202751" y="2665826"/>
              <a:ext cx="368638" cy="36863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74141" y="2515020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 txBox="1"/>
            <p:nvPr/>
          </p:nvSpPr>
          <p:spPr>
            <a:xfrm>
              <a:off x="774141" y="2515020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“Quick viewing”</a:t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0" y="3352835"/>
              <a:ext cx="4839398" cy="670252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202751" y="3503642"/>
              <a:ext cx="368638" cy="36863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4141" y="3352835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774141" y="3352835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Teacher-led front-loading</a:t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0" y="4190651"/>
              <a:ext cx="4839398" cy="670252"/>
            </a:xfrm>
            <a:prstGeom prst="roundRect">
              <a:avLst>
                <a:gd name="adj" fmla="val 1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202751" y="4341458"/>
              <a:ext cx="368638" cy="36863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74141" y="4190651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 txBox="1"/>
            <p:nvPr/>
          </p:nvSpPr>
          <p:spPr>
            <a:xfrm>
              <a:off x="774141" y="4190651"/>
              <a:ext cx="4065256" cy="670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Libre Franklin"/>
                <a:buNone/>
              </a:pPr>
              <a:r>
                <a:rPr lang="en-US" sz="19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Core mathematics instruction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DESIGN PRINCIPLES</a:t>
            </a:r>
            <a:endParaRPr dirty="0"/>
          </a:p>
        </p:txBody>
      </p:sp>
      <p:sp>
        <p:nvSpPr>
          <p:cNvPr id="318" name="Google Shape;318;p1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pSp>
        <p:nvGrpSpPr>
          <p:cNvPr id="319" name="Google Shape;319;p19" descr="Design principles"/>
          <p:cNvGrpSpPr/>
          <p:nvPr/>
        </p:nvGrpSpPr>
        <p:grpSpPr>
          <a:xfrm>
            <a:off x="3863540" y="1635038"/>
            <a:ext cx="5041469" cy="4680001"/>
            <a:chOff x="0" y="66011"/>
            <a:chExt cx="5041469" cy="4680001"/>
          </a:xfrm>
        </p:grpSpPr>
        <p:sp>
          <p:nvSpPr>
            <p:cNvPr id="320" name="Google Shape;320;p19"/>
            <p:cNvSpPr/>
            <p:nvPr/>
          </p:nvSpPr>
          <p:spPr>
            <a:xfrm>
              <a:off x="0" y="66011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23760" y="89771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Situating authority in the student </a:t>
              </a:r>
              <a:r>
                <a:rPr lang="en-US" sz="13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(including shared decision-making over aspects of the routine.)</a:t>
              </a:r>
              <a:endParaRPr sz="1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0" y="590171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 txBox="1"/>
            <p:nvPr/>
          </p:nvSpPr>
          <p:spPr>
            <a:xfrm>
              <a:off x="23760" y="613931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Accepting all answers without judgement</a:t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0" y="1114331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 txBox="1"/>
            <p:nvPr/>
          </p:nvSpPr>
          <p:spPr>
            <a:xfrm>
              <a:off x="23760" y="1138091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Examining the symbolic representation before starting.</a:t>
              </a:r>
              <a:endParaRPr sz="1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0" y="1638491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 txBox="1"/>
            <p:nvPr/>
          </p:nvSpPr>
          <p:spPr>
            <a:xfrm>
              <a:off x="23760" y="1662251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Examining co-created artifact at the end. </a:t>
              </a:r>
              <a:endParaRPr sz="1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0" y="2162651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 txBox="1"/>
            <p:nvPr/>
          </p:nvSpPr>
          <p:spPr>
            <a:xfrm>
              <a:off x="23760" y="2186411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Visually representing students’ thinking.</a:t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0" y="2686812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23760" y="2710572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Ensuring that models and tools are present in core math time. </a:t>
              </a:r>
              <a:endParaRPr sz="1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0" y="3210972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23760" y="3234732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Maintaining the regularity and structure of the routine.</a:t>
              </a: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0" y="3735132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 txBox="1"/>
            <p:nvPr/>
          </p:nvSpPr>
          <p:spPr>
            <a:xfrm>
              <a:off x="23760" y="3758892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Maintaining consistent language and prompts within the routine. </a:t>
              </a: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0" y="4259292"/>
              <a:ext cx="5041469" cy="48672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 txBox="1"/>
            <p:nvPr/>
          </p:nvSpPr>
          <p:spPr>
            <a:xfrm>
              <a:off x="23760" y="4283052"/>
              <a:ext cx="4993949" cy="4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Libre Franklin"/>
                <a:buNone/>
              </a:pPr>
              <a:r>
                <a:rPr lang="en-US" sz="13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Incorporating pair-sharing</a:t>
              </a:r>
              <a:endParaRPr sz="1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573094" y="1655616"/>
            <a:ext cx="31608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LET’S PRACTICE </a:t>
            </a:r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body" idx="1"/>
          </p:nvPr>
        </p:nvSpPr>
        <p:spPr>
          <a:xfrm>
            <a:off x="500925" y="3278324"/>
            <a:ext cx="31608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600"/>
              <a:buNone/>
            </a:pPr>
            <a:r>
              <a:rPr lang="en-US"/>
              <a:t>Select dot talks. </a:t>
            </a:r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200"/>
              <a:buNone/>
            </a:pPr>
            <a:endParaRPr/>
          </a:p>
          <a:p>
            <a:pPr>
              <a:spcBef>
                <a:spcPts val="0"/>
              </a:spcBef>
            </a:pPr>
            <a:r>
              <a:rPr lang="en-US" dirty="0"/>
              <a:t>How many do you see?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Am I seeing it the way you are seeing it?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Can you help me write an expression that matches the way you saw it?</a:t>
            </a: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What do we notice about what all of us saw?</a:t>
            </a:r>
            <a:endParaRPr dirty="0"/>
          </a:p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200"/>
              <a:buNone/>
            </a:pPr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1472e867f_0_0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351" name="Google Shape;351;g2e1472e867f_0_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pSp>
        <p:nvGrpSpPr>
          <p:cNvPr id="352" name="Google Shape;352;g2e1472e867f_0_0" descr="Reflection questions"/>
          <p:cNvGrpSpPr/>
          <p:nvPr/>
        </p:nvGrpSpPr>
        <p:grpSpPr>
          <a:xfrm>
            <a:off x="4759271" y="2420445"/>
            <a:ext cx="4197600" cy="3929040"/>
            <a:chOff x="0" y="20141"/>
            <a:chExt cx="4197600" cy="3929040"/>
          </a:xfrm>
        </p:grpSpPr>
        <p:sp>
          <p:nvSpPr>
            <p:cNvPr id="353" name="Google Shape;353;g2e1472e867f_0_0"/>
            <p:cNvSpPr/>
            <p:nvPr/>
          </p:nvSpPr>
          <p:spPr>
            <a:xfrm>
              <a:off x="0" y="2014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g2e1472e867f_0_0"/>
            <p:cNvSpPr txBox="1"/>
            <p:nvPr/>
          </p:nvSpPr>
          <p:spPr>
            <a:xfrm>
              <a:off x="61684" y="8182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1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are your thoughts?</a:t>
              </a:r>
              <a:endParaRPr sz="1100" b="1"/>
            </a:p>
          </p:txBody>
        </p:sp>
        <p:sp>
          <p:nvSpPr>
            <p:cNvPr id="355" name="Google Shape;355;g2e1472e867f_0_0"/>
            <p:cNvSpPr/>
            <p:nvPr/>
          </p:nvSpPr>
          <p:spPr>
            <a:xfrm>
              <a:off x="0" y="135286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g2e1472e867f_0_0"/>
            <p:cNvSpPr txBox="1"/>
            <p:nvPr/>
          </p:nvSpPr>
          <p:spPr>
            <a:xfrm>
              <a:off x="61684" y="141454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1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Possible challenges?</a:t>
              </a:r>
              <a:endParaRPr sz="1200" b="1"/>
            </a:p>
          </p:txBody>
        </p:sp>
        <p:sp>
          <p:nvSpPr>
            <p:cNvPr id="357" name="Google Shape;357;g2e1472e867f_0_0"/>
            <p:cNvSpPr/>
            <p:nvPr/>
          </p:nvSpPr>
          <p:spPr>
            <a:xfrm>
              <a:off x="0" y="268558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g2e1472e867f_0_0"/>
            <p:cNvSpPr txBox="1"/>
            <p:nvPr/>
          </p:nvSpPr>
          <p:spPr>
            <a:xfrm>
              <a:off x="61684" y="274726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1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A-ha moments?</a:t>
              </a:r>
              <a:endParaRPr sz="1200" b="1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e1472e867f_0_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 dirty="0"/>
              <a:t>NUMBER TALK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Font typeface="Libre Franklin Medium"/>
              <a:buNone/>
            </a:pPr>
            <a:r>
              <a:rPr lang="en-US" dirty="0"/>
              <a:t>FUNDAMENTALS TO GET STARTED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364" name="Google Shape;364;g2e1472e867f_0_62"/>
          <p:cNvSpPr txBox="1">
            <a:spLocks noGrp="1"/>
          </p:cNvSpPr>
          <p:nvPr>
            <p:ph type="body" idx="1"/>
          </p:nvPr>
        </p:nvSpPr>
        <p:spPr>
          <a:xfrm>
            <a:off x="536861" y="2415155"/>
            <a:ext cx="5380464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443865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A whole-class 10-minute mathematics discourse routine.</a:t>
            </a:r>
            <a:endParaRPr dirty="0"/>
          </a:p>
          <a:p>
            <a:pPr marL="457200" lvl="0" indent="-44386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The teacher poses a problem. </a:t>
            </a:r>
            <a:endParaRPr dirty="0"/>
          </a:p>
          <a:p>
            <a:pPr marL="457200" lvl="0" indent="-44386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Students solve the problem </a:t>
            </a:r>
            <a:r>
              <a:rPr lang="en-US" i="1" dirty="0"/>
              <a:t>without </a:t>
            </a:r>
            <a:r>
              <a:rPr lang="en-US" dirty="0"/>
              <a:t>using a standard algorithm.</a:t>
            </a:r>
            <a:endParaRPr dirty="0"/>
          </a:p>
          <a:p>
            <a:pPr marL="457200" lvl="0" indent="-44386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•"/>
            </a:pPr>
            <a:r>
              <a:rPr lang="en-US" dirty="0"/>
              <a:t>Teacher and student negotiate meaning until the student is convinced that the teacher has understood their strategy. </a:t>
            </a:r>
            <a:endParaRPr dirty="0"/>
          </a:p>
          <a:p>
            <a:pPr marL="457200" lvl="0" indent="-346075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3764"/>
              </a:buClr>
              <a:buSzPct val="100000"/>
              <a:buNone/>
            </a:pPr>
            <a:endParaRPr dirty="0"/>
          </a:p>
        </p:txBody>
      </p:sp>
      <p:pic>
        <p:nvPicPr>
          <p:cNvPr id="365" name="Google Shape;365;g2e1472e867f_0_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846" y="2639829"/>
            <a:ext cx="2136293" cy="266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e1472e867f_0_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8042" y="5108367"/>
            <a:ext cx="1110076" cy="13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AND THANK YOU!</a:t>
            </a:r>
            <a:endParaRPr dirty="0"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731231" y="2267706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/>
              <a:t>Please let us know how Number Talks develop in your classroom. 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</a:pPr>
            <a:r>
              <a:rPr lang="en-US"/>
              <a:t>If you enjoyed this session, know that we are looking for partners to advance this work.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rPr lang="en-US"/>
              <a:t>		</a:t>
            </a:r>
            <a:r>
              <a:rPr lang="en-US" sz="1800" i="1"/>
              <a:t>Mathematics Education Collaborative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/>
              <a:t>Jana Dean, janad@mec-math.org</a:t>
            </a:r>
            <a:endParaRPr sz="2400"/>
          </a:p>
        </p:txBody>
      </p:sp>
      <p:pic>
        <p:nvPicPr>
          <p:cNvPr id="229" name="Google Shape;229;p16" descr="QR co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794" y="4951272"/>
            <a:ext cx="1397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 descr="page1image306659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148" y="4657142"/>
            <a:ext cx="57023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6" descr="page1image306663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367" y="4679367"/>
            <a:ext cx="12700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1D0DD-EB1D-A818-5E72-4B1AFBE0B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ibre Franklin"/>
                <a:ea typeface="Libre Franklin"/>
                <a:cs typeface="Libre Franklin"/>
                <a:sym typeface="Libre Frankli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759F-240B-2CB2-C80D-B97BA6594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78118" y="3272484"/>
            <a:ext cx="4577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BFE1C-4F23-52CE-1FD9-41649C3A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89" y="2256254"/>
            <a:ext cx="5977759" cy="30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900"/>
              <a:buFont typeface="Libre Franklin Medium"/>
              <a:buNone/>
            </a:pPr>
            <a:r>
              <a:rPr lang="en-US" sz="1900" dirty="0"/>
              <a:t>GETTING STARTED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1900"/>
              <a:buFont typeface="Libre Franklin Medium"/>
              <a:buNone/>
            </a:pPr>
            <a:r>
              <a:rPr lang="en-US" sz="1900" dirty="0"/>
              <a:t>WITH THE NUMBER TALK ROUTINE</a:t>
            </a:r>
            <a:endParaRPr dirty="0"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rPr lang="en-US" sz="2000"/>
              <a:t>When you know how many dots there are without counting one-by-one, show us with a thumb up on your chest.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rPr lang="en-US" sz="2000"/>
              <a:t>See how many different ways you can see the pattern.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rPr lang="en-US" sz="2000"/>
              <a:t>When everyone has had a chance to think, we will ask you to share.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3764"/>
              </a:buClr>
              <a:buSzPts val="2000"/>
              <a:buNone/>
            </a:pPr>
            <a:endParaRPr sz="2000"/>
          </a:p>
        </p:txBody>
      </p:sp>
      <p:pic>
        <p:nvPicPr>
          <p:cNvPr id="142" name="Google Shape;14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458" y="5395759"/>
            <a:ext cx="1093729" cy="81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000"/>
              <a:buFont typeface="Libre Franklin Medium"/>
              <a:buNone/>
            </a:pPr>
            <a:r>
              <a:rPr lang="en-US" sz="3000" dirty="0"/>
              <a:t>LET’S EXPERIENCE A DOT TALK</a:t>
            </a:r>
            <a:endParaRPr dirty="0"/>
          </a:p>
        </p:txBody>
      </p:sp>
      <p:pic>
        <p:nvPicPr>
          <p:cNvPr id="149" name="Google Shape;14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367" y="1569026"/>
            <a:ext cx="4728758" cy="486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57" name="Google Shape;157;p4" descr="Reflection Questions"/>
          <p:cNvGrpSpPr/>
          <p:nvPr/>
        </p:nvGrpSpPr>
        <p:grpSpPr>
          <a:xfrm>
            <a:off x="4759271" y="2420445"/>
            <a:ext cx="4197693" cy="3929039"/>
            <a:chOff x="0" y="20141"/>
            <a:chExt cx="4197693" cy="3929039"/>
          </a:xfrm>
        </p:grpSpPr>
        <p:sp>
          <p:nvSpPr>
            <p:cNvPr id="158" name="Google Shape;158;p4"/>
            <p:cNvSpPr/>
            <p:nvPr/>
          </p:nvSpPr>
          <p:spPr>
            <a:xfrm>
              <a:off x="0" y="20141"/>
              <a:ext cx="4197693" cy="126359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61684" y="81825"/>
              <a:ext cx="4074325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type of communication did you notice? (Consider all forms of communication.)</a:t>
              </a:r>
              <a:endParaRPr sz="11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0" y="1352861"/>
              <a:ext cx="4197693" cy="126359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61684" y="1414545"/>
              <a:ext cx="4074325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teacher moves did you see/hear?</a:t>
              </a:r>
              <a:endParaRPr sz="12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0" y="2685581"/>
              <a:ext cx="4197693" cy="1263599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61684" y="2747265"/>
              <a:ext cx="4074325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indications did you see of engagement and/or understanding?</a:t>
              </a:r>
              <a:endParaRPr sz="12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1472e867f_0_24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8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800"/>
              <a:buFont typeface="Libre Franklin Medium"/>
              <a:buNone/>
            </a:pPr>
            <a:r>
              <a:rPr lang="en-US" dirty="0"/>
              <a:t>TEACHER MOVES</a:t>
            </a:r>
            <a:endParaRPr dirty="0"/>
          </a:p>
        </p:txBody>
      </p:sp>
      <p:sp>
        <p:nvSpPr>
          <p:cNvPr id="169" name="Google Shape;169;g2e1472e867f_0_2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70" name="Google Shape;170;g2e1472e867f_0_24" descr="Teacher moves"/>
          <p:cNvGrpSpPr/>
          <p:nvPr/>
        </p:nvGrpSpPr>
        <p:grpSpPr>
          <a:xfrm>
            <a:off x="3863540" y="1569438"/>
            <a:ext cx="5041618" cy="4811278"/>
            <a:chOff x="0" y="411"/>
            <a:chExt cx="5041618" cy="4811278"/>
          </a:xfrm>
        </p:grpSpPr>
        <p:sp>
          <p:nvSpPr>
            <p:cNvPr id="171" name="Google Shape;171;g2e1472e867f_0_24"/>
            <p:cNvSpPr/>
            <p:nvPr/>
          </p:nvSpPr>
          <p:spPr>
            <a:xfrm>
              <a:off x="0" y="411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2e1472e867f_0_24"/>
            <p:cNvSpPr/>
            <p:nvPr/>
          </p:nvSpPr>
          <p:spPr>
            <a:xfrm>
              <a:off x="171222" y="127766"/>
              <a:ext cx="311400" cy="3114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2e1472e867f_0_24"/>
            <p:cNvSpPr/>
            <p:nvPr/>
          </p:nvSpPr>
          <p:spPr>
            <a:xfrm>
              <a:off x="653757" y="411"/>
              <a:ext cx="22686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e1472e867f_0_24"/>
            <p:cNvSpPr txBox="1"/>
            <p:nvPr/>
          </p:nvSpPr>
          <p:spPr>
            <a:xfrm>
              <a:off x="653757" y="411"/>
              <a:ext cx="22686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Accepting all forms communication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g2e1472e867f_0_24"/>
            <p:cNvSpPr/>
            <p:nvPr/>
          </p:nvSpPr>
          <p:spPr>
            <a:xfrm>
              <a:off x="2922418" y="411"/>
              <a:ext cx="2119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e1472e867f_0_24"/>
            <p:cNvSpPr txBox="1"/>
            <p:nvPr/>
          </p:nvSpPr>
          <p:spPr>
            <a:xfrm>
              <a:off x="2922418" y="411"/>
              <a:ext cx="2119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lang="en-US" sz="11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Encouraging gestures &amp; heritage languages</a:t>
              </a:r>
              <a:endPara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g2e1472e867f_0_24"/>
            <p:cNvSpPr/>
            <p:nvPr/>
          </p:nvSpPr>
          <p:spPr>
            <a:xfrm>
              <a:off x="0" y="707940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2e1472e867f_0_24"/>
            <p:cNvSpPr/>
            <p:nvPr/>
          </p:nvSpPr>
          <p:spPr>
            <a:xfrm>
              <a:off x="171222" y="835296"/>
              <a:ext cx="311400" cy="311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g2e1472e867f_0_24"/>
            <p:cNvSpPr/>
            <p:nvPr/>
          </p:nvSpPr>
          <p:spPr>
            <a:xfrm>
              <a:off x="653757" y="707940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g2e1472e867f_0_24"/>
            <p:cNvSpPr txBox="1"/>
            <p:nvPr/>
          </p:nvSpPr>
          <p:spPr>
            <a:xfrm>
              <a:off x="653757" y="707940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Revoicing (paraphrasing without adding more)</a:t>
              </a:r>
              <a:endParaRPr/>
            </a:p>
          </p:txBody>
        </p:sp>
        <p:sp>
          <p:nvSpPr>
            <p:cNvPr id="181" name="Google Shape;181;g2e1472e867f_0_24"/>
            <p:cNvSpPr/>
            <p:nvPr/>
          </p:nvSpPr>
          <p:spPr>
            <a:xfrm>
              <a:off x="0" y="1415470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g2e1472e867f_0_24"/>
            <p:cNvSpPr/>
            <p:nvPr/>
          </p:nvSpPr>
          <p:spPr>
            <a:xfrm>
              <a:off x="171222" y="1542825"/>
              <a:ext cx="311400" cy="3114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2e1472e867f_0_24"/>
            <p:cNvSpPr/>
            <p:nvPr/>
          </p:nvSpPr>
          <p:spPr>
            <a:xfrm>
              <a:off x="653757" y="1415470"/>
              <a:ext cx="22686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g2e1472e867f_0_24"/>
            <p:cNvSpPr txBox="1"/>
            <p:nvPr/>
          </p:nvSpPr>
          <p:spPr>
            <a:xfrm>
              <a:off x="653757" y="1415470"/>
              <a:ext cx="22686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Providing synonyms 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" name="Google Shape;185;g2e1472e867f_0_24"/>
            <p:cNvSpPr/>
            <p:nvPr/>
          </p:nvSpPr>
          <p:spPr>
            <a:xfrm>
              <a:off x="2922418" y="1415470"/>
              <a:ext cx="2119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g2e1472e867f_0_24"/>
            <p:cNvSpPr txBox="1"/>
            <p:nvPr/>
          </p:nvSpPr>
          <p:spPr>
            <a:xfrm>
              <a:off x="2922418" y="1415470"/>
              <a:ext cx="2119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Libre Franklin"/>
                <a:buNone/>
              </a:pPr>
              <a:r>
                <a:rPr lang="en-US" sz="11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Being aware and intentional about registers</a:t>
              </a:r>
              <a:endPara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g2e1472e867f_0_24"/>
            <p:cNvSpPr/>
            <p:nvPr/>
          </p:nvSpPr>
          <p:spPr>
            <a:xfrm>
              <a:off x="0" y="2123000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g2e1472e867f_0_24"/>
            <p:cNvSpPr/>
            <p:nvPr/>
          </p:nvSpPr>
          <p:spPr>
            <a:xfrm>
              <a:off x="171222" y="2250355"/>
              <a:ext cx="311400" cy="311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g2e1472e867f_0_24"/>
            <p:cNvSpPr/>
            <p:nvPr/>
          </p:nvSpPr>
          <p:spPr>
            <a:xfrm>
              <a:off x="653757" y="2123000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g2e1472e867f_0_24"/>
            <p:cNvSpPr txBox="1"/>
            <p:nvPr/>
          </p:nvSpPr>
          <p:spPr>
            <a:xfrm>
              <a:off x="653757" y="2123000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Connecting students to each other as resource</a:t>
              </a:r>
              <a:endParaRPr/>
            </a:p>
          </p:txBody>
        </p:sp>
        <p:sp>
          <p:nvSpPr>
            <p:cNvPr id="191" name="Google Shape;191;g2e1472e867f_0_24"/>
            <p:cNvSpPr/>
            <p:nvPr/>
          </p:nvSpPr>
          <p:spPr>
            <a:xfrm>
              <a:off x="0" y="2830529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g2e1472e867f_0_24"/>
            <p:cNvSpPr/>
            <p:nvPr/>
          </p:nvSpPr>
          <p:spPr>
            <a:xfrm>
              <a:off x="171222" y="2957885"/>
              <a:ext cx="311400" cy="3114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g2e1472e867f_0_24"/>
            <p:cNvSpPr/>
            <p:nvPr/>
          </p:nvSpPr>
          <p:spPr>
            <a:xfrm>
              <a:off x="653757" y="2830529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g2e1472e867f_0_24"/>
            <p:cNvSpPr txBox="1"/>
            <p:nvPr/>
          </p:nvSpPr>
          <p:spPr>
            <a:xfrm>
              <a:off x="653757" y="2830529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Attending to gestures as pre-verbalizations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" name="Google Shape;195;g2e1472e867f_0_24"/>
            <p:cNvSpPr/>
            <p:nvPr/>
          </p:nvSpPr>
          <p:spPr>
            <a:xfrm>
              <a:off x="0" y="3538059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g2e1472e867f_0_24"/>
            <p:cNvSpPr/>
            <p:nvPr/>
          </p:nvSpPr>
          <p:spPr>
            <a:xfrm>
              <a:off x="171222" y="3665414"/>
              <a:ext cx="311400" cy="3114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g2e1472e867f_0_24"/>
            <p:cNvSpPr/>
            <p:nvPr/>
          </p:nvSpPr>
          <p:spPr>
            <a:xfrm>
              <a:off x="653757" y="3538059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g2e1472e867f_0_24"/>
            <p:cNvSpPr txBox="1"/>
            <p:nvPr/>
          </p:nvSpPr>
          <p:spPr>
            <a:xfrm>
              <a:off x="653757" y="3538059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Purposefully selecting students to share </a:t>
              </a:r>
              <a:r>
                <a:rPr lang="en-US" sz="16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(multilingual learners first)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g2e1472e867f_0_24"/>
            <p:cNvSpPr/>
            <p:nvPr/>
          </p:nvSpPr>
          <p:spPr>
            <a:xfrm>
              <a:off x="0" y="4245589"/>
              <a:ext cx="5041500" cy="56610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g2e1472e867f_0_24"/>
            <p:cNvSpPr/>
            <p:nvPr/>
          </p:nvSpPr>
          <p:spPr>
            <a:xfrm>
              <a:off x="171222" y="4372944"/>
              <a:ext cx="311400" cy="3114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g2e1472e867f_0_24"/>
            <p:cNvSpPr/>
            <p:nvPr/>
          </p:nvSpPr>
          <p:spPr>
            <a:xfrm>
              <a:off x="653757" y="4245589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g2e1472e867f_0_24"/>
            <p:cNvSpPr txBox="1"/>
            <p:nvPr/>
          </p:nvSpPr>
          <p:spPr>
            <a:xfrm>
              <a:off x="653757" y="4245589"/>
              <a:ext cx="4387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900" tIns="59900" rIns="59900" bIns="59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lang="en-US" sz="1600" b="1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Providing frequent opportunities for students to privately confer and set goals for future sharing.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could you solve this if you didn’t already know the answer?</a:t>
            </a:r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9600" b="1"/>
              <a:t>6 x 8</a:t>
            </a:r>
            <a:endParaRPr sz="9600" b="1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9600" b="1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9600" b="1"/>
          </a:p>
        </p:txBody>
      </p:sp>
      <p:sp>
        <p:nvSpPr>
          <p:cNvPr id="209" name="Google Shape;209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FC71-7C8C-3894-9EBF-F4B515F8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12 x 16</a:t>
            </a:r>
          </a:p>
        </p:txBody>
      </p:sp>
      <p:sp>
        <p:nvSpPr>
          <p:cNvPr id="223" name="Google Shape;223;g2e11fdaa650_0_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FC71-7C8C-3894-9EBF-F4B515F8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5 x 18</a:t>
            </a:r>
          </a:p>
        </p:txBody>
      </p:sp>
      <p:sp>
        <p:nvSpPr>
          <p:cNvPr id="223" name="Google Shape;223;g2e11fdaa650_0_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28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1472e867f_0_12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/>
              <a:t>REFLECTION</a:t>
            </a:r>
            <a:endParaRPr dirty="0"/>
          </a:p>
        </p:txBody>
      </p:sp>
      <p:sp>
        <p:nvSpPr>
          <p:cNvPr id="230" name="Google Shape;230;g2e1472e867f_0_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231" name="Google Shape;231;g2e1472e867f_0_12" descr="Reflection Questions"/>
          <p:cNvGrpSpPr/>
          <p:nvPr/>
        </p:nvGrpSpPr>
        <p:grpSpPr>
          <a:xfrm>
            <a:off x="4759271" y="2420445"/>
            <a:ext cx="4197600" cy="3929040"/>
            <a:chOff x="0" y="20141"/>
            <a:chExt cx="4197600" cy="3929040"/>
          </a:xfrm>
        </p:grpSpPr>
        <p:sp>
          <p:nvSpPr>
            <p:cNvPr id="232" name="Google Shape;232;g2e1472e867f_0_12"/>
            <p:cNvSpPr/>
            <p:nvPr/>
          </p:nvSpPr>
          <p:spPr>
            <a:xfrm>
              <a:off x="0" y="2014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g2e1472e867f_0_12"/>
            <p:cNvSpPr txBox="1"/>
            <p:nvPr/>
          </p:nvSpPr>
          <p:spPr>
            <a:xfrm>
              <a:off x="61684" y="8182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type of communication did you notice? (Consider all forms of communication.)</a:t>
              </a:r>
              <a:endParaRPr sz="1100"/>
            </a:p>
          </p:txBody>
        </p:sp>
        <p:sp>
          <p:nvSpPr>
            <p:cNvPr id="234" name="Google Shape;234;g2e1472e867f_0_12"/>
            <p:cNvSpPr/>
            <p:nvPr/>
          </p:nvSpPr>
          <p:spPr>
            <a:xfrm>
              <a:off x="0" y="135286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g2e1472e867f_0_12"/>
            <p:cNvSpPr txBox="1"/>
            <p:nvPr/>
          </p:nvSpPr>
          <p:spPr>
            <a:xfrm>
              <a:off x="61684" y="141454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teacher moves did you see/hear?</a:t>
              </a:r>
              <a:endParaRPr sz="1200"/>
            </a:p>
          </p:txBody>
        </p:sp>
        <p:sp>
          <p:nvSpPr>
            <p:cNvPr id="236" name="Google Shape;236;g2e1472e867f_0_12"/>
            <p:cNvSpPr/>
            <p:nvPr/>
          </p:nvSpPr>
          <p:spPr>
            <a:xfrm>
              <a:off x="0" y="2685581"/>
              <a:ext cx="4197600" cy="126360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g2e1472e867f_0_12"/>
            <p:cNvSpPr txBox="1"/>
            <p:nvPr/>
          </p:nvSpPr>
          <p:spPr>
            <a:xfrm>
              <a:off x="61684" y="2747265"/>
              <a:ext cx="4074300" cy="114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ibre Franklin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What indications did you see of engagement and/or understanding?</a:t>
              </a:r>
              <a:endParaRPr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Props1.xml><?xml version="1.0" encoding="utf-8"?>
<ds:datastoreItem xmlns:ds="http://schemas.openxmlformats.org/officeDocument/2006/customXml" ds:itemID="{1907F2C3-89FE-4D98-9DBF-A843B4E62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ADC88-F863-4866-812F-8F422983F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6FD274-34EA-4FFA-96CE-33323449F727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673</Words>
  <Application>Microsoft Office PowerPoint</Application>
  <PresentationFormat>On-screen Show (4:3)</PresentationFormat>
  <Paragraphs>115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Libre Franklin Medium</vt:lpstr>
      <vt:lpstr>Proxima Nova</vt:lpstr>
      <vt:lpstr>Libre Franklin</vt:lpstr>
      <vt:lpstr>Office Theme</vt:lpstr>
      <vt:lpstr>NUMBER TALKS AND MULTILINGUAL LEARNERS </vt:lpstr>
      <vt:lpstr>GETTING STARTED  WITH THE NUMBER TALK ROUTINE</vt:lpstr>
      <vt:lpstr>LET’S EXPERIENCE A DOT TALK</vt:lpstr>
      <vt:lpstr>REFLECTION</vt:lpstr>
      <vt:lpstr>TEACHER MOVES</vt:lpstr>
      <vt:lpstr>How could you solve this if you didn’t already know the answer?</vt:lpstr>
      <vt:lpstr>12 x 16</vt:lpstr>
      <vt:lpstr>5 x 18</vt:lpstr>
      <vt:lpstr>REFLECTION</vt:lpstr>
      <vt:lpstr>What are your thoughts about this routine and . . . </vt:lpstr>
      <vt:lpstr>NUMBER TALKS AND THE RESEARCH</vt:lpstr>
      <vt:lpstr>OUR VIEW OF LEARNING MATHEMATICS &amp; LANGUAGE ACQUISITION</vt:lpstr>
      <vt:lpstr>A NUMBER TALK DIFFERS FROM . . .  </vt:lpstr>
      <vt:lpstr>DESIGN PRINCIPLES</vt:lpstr>
      <vt:lpstr>LET’S PRACTICE </vt:lpstr>
      <vt:lpstr>REFLECTION</vt:lpstr>
      <vt:lpstr>NUMBER TALK  FUNDAMENTALS TO GET STARTED  </vt:lpstr>
      <vt:lpstr>AND THANK YOU!</vt:lpstr>
      <vt:lpstr>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TALKS AND MULTILINGUAL LEARNERS </dc:title>
  <dc:creator>Dean, Jana</dc:creator>
  <cp:lastModifiedBy>Katelynn Orellana</cp:lastModifiedBy>
  <cp:revision>6</cp:revision>
  <dcterms:created xsi:type="dcterms:W3CDTF">2024-05-15T13:50:00Z</dcterms:created>
  <dcterms:modified xsi:type="dcterms:W3CDTF">2024-07-18T19:06:56Z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  <property fmtid="{D5CDD505-2E9C-101B-9397-08002B2CF9AE}" pid="3" name="_dlc_DocIdItemGuid">
    <vt:lpwstr>22b9c358-7a7a-45ca-97aa-89f0abcf0fca</vt:lpwstr>
  </property>
  <property fmtid="{D5CDD505-2E9C-101B-9397-08002B2CF9AE}" pid="4" name="MediaServiceImageTags">
    <vt:lpwstr/>
  </property>
</Properties>
</file>