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7"/>
      <p:bold r:id="rId48"/>
      <p:italic r:id="rId49"/>
      <p:boldItalic r:id="rId50"/>
    </p:embeddedFont>
    <p:embeddedFont>
      <p:font typeface="Lato" panose="020F0502020204030203" pitchFamily="34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  <p:embeddedFont>
      <p:font typeface="Proxima Nova" panose="020B0604020202020204" charset="0"/>
      <p:regular r:id="rId59"/>
      <p:bold r:id="rId60"/>
      <p:italic r:id="rId61"/>
      <p:boldItalic r:id="rId62"/>
    </p:embeddedFont>
    <p:embeddedFont>
      <p:font typeface="Roboto" panose="02000000000000000000" pitchFamily="2" charset="0"/>
      <p:regular r:id="rId63"/>
      <p:bold r:id="rId64"/>
      <p:italic r:id="rId65"/>
      <p:boldItalic r:id="rId66"/>
    </p:embeddedFont>
    <p:embeddedFont>
      <p:font typeface="Source Sans Pro" panose="020B0503030403020204" pitchFamily="34" charset="0"/>
      <p:regular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C9232A-5AD6-4FD3-A27C-05D14296029C}">
  <a:tblStyle styleId="{A3C9232A-5AD6-4FD3-A27C-05D1429602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6f0ae4ee1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6f0ae4ee1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f0ae4ee1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6f0ae4ee1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f0ae4ee1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f0ae4ee1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f0ae4ee1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f0ae4ee1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f0ae4ee1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f0ae4ee1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Goals: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Set specific, measurable objectives for increasing OER use in your courses or department.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Identify Allies: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Find other faculty, students, and staff who are interested in or could benefit from OER.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Assess Needs: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Understand current OER awareness and usage, and identify obstacles to adoption.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Educate and Inform: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Share information about OER benefits, such as cost savings and access to free educational resources, through emails, meetings, or informal chats.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Training Workshops: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Organize or advocate for workshops to help faculty learn how to find, adapt, and use OER.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Advocacy Actions: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meetings, campus newsletters, or social media to spread the word about the benefits of OER.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Policy Change: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Encourage discussions about policies that support OER adoption, like recognition in tenure and promotion.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Track Progress: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Keep an eye on how OER usage is growing and share successes to build momentum.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AutoNum type="arabicPeriod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Feedback and Adjust: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Get feedback from peers and adjust your advocacy approach accordingly.</a:t>
            </a:r>
            <a:endParaRPr sz="12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fdc55a53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fdc55a53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f0ae4ee1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6f0ae4ee1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26d52767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26d52767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f0d383091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6f0d383091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f0d383091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f0d383091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0520a0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c0520a0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6f0d383091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6f0d383091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f0d383091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6f0d383091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f0d383091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f0d383091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f0d383091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6f0d383091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f0d383091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6f0d383091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f0d383091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6f0d383091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6f0d383091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6f0d383091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6f0d383091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6f0d383091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f0d383091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6f0d383091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f0d383091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6f0d383091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f0ae4ee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6f0ae4ee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f0d383091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6f0d383091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f0d383091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6f0d383091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f0d383091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6f0d383091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f0d383091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6f0d383091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f0d38309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6f0d38309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f0d383091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6f0d383091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6f0d383091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6f0d383091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f0d383091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6f0d383091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6f0d383091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6f0d383091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6f0d383091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6f0d383091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79347a8c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779347a8c2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6f0d383091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6f0d383091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6f0d383091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6f0d383091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6f0d383091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6f0d383091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6f0d383091_0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6f0d383091_0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6f0d383091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6f0d383091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6f0d383091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6f0d383091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f0ae4ee1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f0ae4ee1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f0ae4ee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f0ae4ee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f0d38309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6f0d38309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6f0ae4ee1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6f0ae4ee1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0" y="744581"/>
            <a:ext cx="9144000" cy="2052600"/>
          </a:xfrm>
          <a:prstGeom prst="rect">
            <a:avLst/>
          </a:prstGeom>
          <a:solidFill>
            <a:srgbClr val="00376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entury Gothic"/>
              <a:buNone/>
              <a:defRPr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entury Gothic"/>
              <a:buNone/>
              <a:defRPr sz="5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entury Gothic"/>
              <a:buNone/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0" y="205988"/>
            <a:ext cx="9144000" cy="8574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3"/>
          </p:nvPr>
        </p:nvSpPr>
        <p:spPr>
          <a:xfrm>
            <a:off x="0" y="205988"/>
            <a:ext cx="9144000" cy="857400"/>
          </a:xfrm>
          <a:prstGeom prst="rect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4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536861" y="1162452"/>
            <a:ext cx="8337000" cy="5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0037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536861" y="1811366"/>
            <a:ext cx="83370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37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37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7" name="Google Shape;67;p15" descr="Yellow sidebar"/>
          <p:cNvSpPr/>
          <p:nvPr/>
        </p:nvSpPr>
        <p:spPr>
          <a:xfrm>
            <a:off x="0" y="0"/>
            <a:ext cx="100200" cy="5143500"/>
          </a:xfrm>
          <a:prstGeom prst="rect">
            <a:avLst/>
          </a:prstGeom>
          <a:solidFill>
            <a:srgbClr val="00376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8" name="Google Shape;68;p15" descr="Header triangles pattern"/>
          <p:cNvPicPr preferRelativeResize="0"/>
          <p:nvPr/>
        </p:nvPicPr>
        <p:blipFill rotWithShape="1">
          <a:blip r:embed="rId2">
            <a:alphaModFix/>
          </a:blip>
          <a:srcRect t="42266"/>
          <a:stretch/>
        </p:blipFill>
        <p:spPr>
          <a:xfrm>
            <a:off x="6090627" y="0"/>
            <a:ext cx="3050779" cy="111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  <a:solidFill>
            <a:srgbClr val="00376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100"/>
              <a:buFont typeface="Open Sans"/>
              <a:buChar char="●"/>
              <a:defRPr sz="2500">
                <a:solidFill>
                  <a:srgbClr val="07376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746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Open Sans"/>
              <a:buChar char="○"/>
              <a:defRPr sz="2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683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■"/>
              <a:defRPr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683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  <a:defRPr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683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○"/>
              <a:defRPr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683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■"/>
              <a:defRPr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683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Open Sans"/>
              <a:buChar char="●"/>
              <a:defRPr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4191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  <a:defRPr sz="3000">
                <a:solidFill>
                  <a:srgbClr val="000000"/>
                </a:solidFill>
              </a:defRPr>
            </a:lvl8pPr>
            <a:lvl9pPr marL="4114800" lvl="8" indent="-4191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3000"/>
              <a:buChar char="■"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0" y="250425"/>
            <a:ext cx="9144000" cy="767400"/>
          </a:xfrm>
          <a:prstGeom prst="rect">
            <a:avLst/>
          </a:prstGeom>
          <a:solidFill>
            <a:srgbClr val="07376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Century Gothic"/>
              <a:buNone/>
              <a:defRPr sz="3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●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roxima Nova"/>
              <a:buChar char="○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400"/>
              <a:buFont typeface="Proxima Nova"/>
              <a:buChar char="■"/>
              <a:defRPr sz="24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tc.edu/colleges-staff/programs-services/educational-technology-open-education/training-registration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openwa.pressbooks.pub/lwtechstoriesartvol1/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penwa.pressbooks.pub/lwtechstoriesartvol4/" TargetMode="External"/><Relationship Id="rId5" Type="http://schemas.openxmlformats.org/officeDocument/2006/relationships/hyperlink" Target="https://openwa.pressbooks.pub/lwtechstoriesartvol3a/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openwa.pressbooks.pub/lwtechstoriesartvol2/" TargetMode="External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openwa-label-youtube" TargetMode="External"/><Relationship Id="rId7" Type="http://schemas.openxmlformats.org/officeDocument/2006/relationships/hyperlink" Target="https://tinyurl.com/openwa-lab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SHAcp7Q2suaXtB6M7" TargetMode="External"/><Relationship Id="rId5" Type="http://schemas.openxmlformats.org/officeDocument/2006/relationships/hyperlink" Target="https://tinyurl.com/openwa-label-guide" TargetMode="External"/><Relationship Id="rId4" Type="http://schemas.openxmlformats.org/officeDocument/2006/relationships/hyperlink" Target="https://docs.google.com/document/d/1RFEuzOmJ3kROkujybt1C2TuSYrgh5Cfj_FaNcYJIAn4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rcommons.org/hubs/open-washingt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0" y="744581"/>
            <a:ext cx="91440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2024 Open Washington Update &amp; Student Publishing Projects Using Pressbooks </a:t>
            </a:r>
            <a:endParaRPr sz="3400"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Boyoung Chae &amp; Sue Wozniak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/>
              <a:t>2024 BEdA Biennial Conference</a:t>
            </a:r>
            <a:endParaRPr sz="21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Washington Open ProfTech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179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Funded by the U.S. Department of Education's Open Textbook Pilot grant.</a:t>
            </a:r>
            <a:endParaRPr>
              <a:solidFill>
                <a:srgbClr val="003764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Aims to produce open textbooks for high-demand professional technical programs at WACTC.</a:t>
            </a:r>
            <a:endParaRPr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376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Washington Open ProfTech</a:t>
            </a:r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3764"/>
                </a:solidFill>
              </a:rPr>
              <a:t>First grant ($1.8M, 2021): Developed six textbooks, preparing for fall campus evaluation.</a:t>
            </a:r>
            <a:endParaRPr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3764"/>
              </a:solidFill>
            </a:endParaRPr>
          </a:p>
        </p:txBody>
      </p:sp>
      <p:graphicFrame>
        <p:nvGraphicFramePr>
          <p:cNvPr id="136" name="Google Shape;136;p26"/>
          <p:cNvGraphicFramePr/>
          <p:nvPr>
            <p:extLst>
              <p:ext uri="{D42A27DB-BD31-4B8C-83A1-F6EECF244321}">
                <p14:modId xmlns:p14="http://schemas.microsoft.com/office/powerpoint/2010/main" val="4019647405"/>
              </p:ext>
            </p:extLst>
          </p:nvPr>
        </p:nvGraphicFramePr>
        <p:xfrm>
          <a:off x="576125" y="2453350"/>
          <a:ext cx="8239675" cy="2039300"/>
        </p:xfrm>
        <a:graphic>
          <a:graphicData uri="http://schemas.openxmlformats.org/drawingml/2006/table">
            <a:tbl>
              <a:tblPr firstRow="1">
                <a:noFill/>
                <a:tableStyleId>{A3C9232A-5AD6-4FD3-A27C-05D14296029C}</a:tableStyleId>
              </a:tblPr>
              <a:tblGrid>
                <a:gridCol w="137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3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Welding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Healthcare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Criminal Justice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Machining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Hospitality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Early Childhood Education</a:t>
                      </a:r>
                      <a:endParaRPr b="1" i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7" name="Google Shape;137;p26" descr="welding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800" y="3268075"/>
            <a:ext cx="104160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 descr="healthcare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3150" y="3191875"/>
            <a:ext cx="1131850" cy="11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 descr="forensics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5750" y="3197451"/>
            <a:ext cx="1041600" cy="10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 descr="machinist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6100" y="3161375"/>
            <a:ext cx="1225875" cy="122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 descr="tour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0725" y="3222950"/>
            <a:ext cx="1131850" cy="11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 descr="kindergarten ic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53425" y="3267100"/>
            <a:ext cx="980425" cy="9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Washington Open ProfTech</a:t>
            </a:r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>
                <a:solidFill>
                  <a:srgbClr val="003764"/>
                </a:solidFill>
              </a:rPr>
              <a:t>Second grant ($2.1M, 2023): Began in June, targeting seven new textbooks for ProfTech courses.</a:t>
            </a:r>
            <a:endParaRPr>
              <a:solidFill>
                <a:srgbClr val="003764"/>
              </a:solidFill>
            </a:endParaRPr>
          </a:p>
        </p:txBody>
      </p:sp>
      <p:graphicFrame>
        <p:nvGraphicFramePr>
          <p:cNvPr id="149" name="Google Shape;149;p27"/>
          <p:cNvGraphicFramePr/>
          <p:nvPr>
            <p:extLst>
              <p:ext uri="{D42A27DB-BD31-4B8C-83A1-F6EECF244321}">
                <p14:modId xmlns:p14="http://schemas.microsoft.com/office/powerpoint/2010/main" val="3863744033"/>
              </p:ext>
            </p:extLst>
          </p:nvPr>
        </p:nvGraphicFramePr>
        <p:xfrm>
          <a:off x="231400" y="2453350"/>
          <a:ext cx="8814225" cy="2039300"/>
        </p:xfrm>
        <a:graphic>
          <a:graphicData uri="http://schemas.openxmlformats.org/drawingml/2006/table">
            <a:tbl>
              <a:tblPr firstRow="1">
                <a:noFill/>
                <a:tableStyleId>{A3C9232A-5AD6-4FD3-A27C-05D14296029C}</a:tableStyleId>
              </a:tblPr>
              <a:tblGrid>
                <a:gridCol w="125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9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3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A Technicians handbook for CAD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Introduction to IT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Bakery and Business Math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Medical Law and Ethics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Clinical Informatics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>
                          <a:latin typeface="Lato"/>
                          <a:ea typeface="Lato"/>
                          <a:cs typeface="Lato"/>
                          <a:sym typeface="Lato"/>
                        </a:rPr>
                        <a:t>Modern Web and Cloud Programming</a:t>
                      </a:r>
                      <a:endParaRPr b="1" i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i="1" dirty="0">
                          <a:latin typeface="Lato"/>
                          <a:ea typeface="Lato"/>
                          <a:cs typeface="Lato"/>
                          <a:sym typeface="Lato"/>
                        </a:rPr>
                        <a:t>Python for Cyber Security</a:t>
                      </a:r>
                      <a:endParaRPr b="1" i="1" dirty="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0" name="Google Shape;150;p27" descr="cad ic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00" y="3052300"/>
            <a:ext cx="1278375" cy="12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7" descr="information technology ic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7600" y="3152675"/>
            <a:ext cx="1005625" cy="10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 descr="math ic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2300" y="3205650"/>
            <a:ext cx="884600" cy="8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 descr="health law icon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0250" y="3195650"/>
            <a:ext cx="1079000" cy="107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7" descr="data analysis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59825" y="3269025"/>
            <a:ext cx="1005625" cy="100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 descr="computing ic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36275" y="3395775"/>
            <a:ext cx="835550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 descr="python icon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02175" y="3170900"/>
            <a:ext cx="1079000" cy="107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OER 101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A 2-week asynchronous online course for faculty and staff new to Open Educational Resources (OER).</a:t>
            </a:r>
            <a:endParaRPr>
              <a:solidFill>
                <a:srgbClr val="003764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See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course registration page</a:t>
            </a:r>
            <a:r>
              <a:rPr lang="en">
                <a:solidFill>
                  <a:srgbClr val="003764"/>
                </a:solidFill>
              </a:rPr>
              <a:t> for upcoming training dates.</a:t>
            </a:r>
            <a:endParaRPr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376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Campus Advocacy Plan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Establish Goals</a:t>
            </a:r>
            <a:endParaRPr>
              <a:solidFill>
                <a:srgbClr val="003764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Identify Allies</a:t>
            </a:r>
            <a:endParaRPr>
              <a:solidFill>
                <a:srgbClr val="003764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Assess Needs</a:t>
            </a:r>
            <a:endParaRPr>
              <a:solidFill>
                <a:srgbClr val="003764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Educate and Train</a:t>
            </a:r>
            <a:endParaRPr>
              <a:solidFill>
                <a:srgbClr val="003764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Spread the word</a:t>
            </a:r>
            <a:endParaRPr>
              <a:solidFill>
                <a:srgbClr val="003764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Track Progress</a:t>
            </a:r>
            <a:endParaRPr>
              <a:solidFill>
                <a:srgbClr val="003764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Feedback and Adjust</a:t>
            </a:r>
            <a:endParaRPr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376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200"/>
              <a:buChar char="●"/>
            </a:pPr>
            <a:r>
              <a:rPr lang="en" sz="2100" b="1">
                <a:solidFill>
                  <a:srgbClr val="003764"/>
                </a:solidFill>
              </a:rPr>
              <a:t>Boyoung Chae</a:t>
            </a:r>
            <a:r>
              <a:rPr lang="en" sz="2100">
                <a:solidFill>
                  <a:srgbClr val="003764"/>
                </a:solidFill>
              </a:rPr>
              <a:t>, Ph.D.</a:t>
            </a:r>
            <a:endParaRPr sz="2100">
              <a:solidFill>
                <a:srgbClr val="003764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764"/>
                </a:solidFill>
              </a:rPr>
              <a:t>Policy Associate of Open Education</a:t>
            </a:r>
            <a:endParaRPr sz="2100">
              <a:solidFill>
                <a:srgbClr val="003764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764"/>
                </a:solidFill>
              </a:rPr>
              <a:t>Washington State Board for Community and Technical Colleges</a:t>
            </a:r>
            <a:endParaRPr sz="2100">
              <a:solidFill>
                <a:srgbClr val="003764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 u="sng">
                <a:solidFill>
                  <a:srgbClr val="003764"/>
                </a:solidFill>
              </a:rPr>
              <a:t>bchae@sbctc.edu</a:t>
            </a:r>
            <a:endParaRPr sz="2100" b="1" u="sng">
              <a:solidFill>
                <a:srgbClr val="003764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3764"/>
                </a:solidFill>
              </a:rPr>
              <a:t>360-628-3549</a:t>
            </a:r>
            <a:endParaRPr sz="2100"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003764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0" y="1886925"/>
            <a:ext cx="9144000" cy="1220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Student Publishing Projects with Pressbooks: Stories from Our Lives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</a:t>
            </a: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443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Evolution of student publishing project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Strategies to engage colleagues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Formation of regional group</a:t>
            </a:r>
            <a:endParaRPr sz="2100" dirty="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Other student work publications</a:t>
            </a:r>
            <a:endParaRPr sz="2100" dirty="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2100" dirty="0">
              <a:solidFill>
                <a:srgbClr val="0B5394"/>
              </a:solidFill>
            </a:endParaRPr>
          </a:p>
        </p:txBody>
      </p:sp>
      <p:pic>
        <p:nvPicPr>
          <p:cNvPr id="186" name="Google Shape;186;p32" descr="Drawing of building with a lot of windows and car from front view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9600" y="1017575"/>
            <a:ext cx="4164925" cy="313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2"/>
          <p:cNvSpPr txBox="1"/>
          <p:nvPr/>
        </p:nvSpPr>
        <p:spPr>
          <a:xfrm>
            <a:off x="4749600" y="4151237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 Hannah Svedberg CC BY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ELL-Art Collaboration</a:t>
            </a:r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8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History – collection gap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Representation of student voices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Open Pedagogy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Cultural Humility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Process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Stories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Art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Pressbooks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Books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>
              <a:solidFill>
                <a:srgbClr val="0B5394"/>
              </a:solidFill>
            </a:endParaRPr>
          </a:p>
        </p:txBody>
      </p:sp>
      <p:pic>
        <p:nvPicPr>
          <p:cNvPr id="194" name="Google Shape;194;p33" descr="Drawing of 3 bears walking out of river with mountains and forest in background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750" y="1017575"/>
            <a:ext cx="4744474" cy="3366049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5" name="Google Shape;195;p33"/>
          <p:cNvSpPr txBox="1"/>
          <p:nvPr/>
        </p:nvSpPr>
        <p:spPr>
          <a:xfrm>
            <a:off x="4179550" y="4383625"/>
            <a:ext cx="35148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Komil Shaykhraziev CC BY</a:t>
            </a: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ELL on LWTech Campus</a:t>
            </a:r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94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ELL significant program on campus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6 levels of classes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Greatest # students on campus - &gt;600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60 countries represented, on average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Immigrant and refugee populations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Students take classes 6-15 hours/week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Strong impetus to provide relevant books 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2000">
              <a:solidFill>
                <a:srgbClr val="0B5394"/>
              </a:solidFill>
            </a:endParaRPr>
          </a:p>
        </p:txBody>
      </p:sp>
      <p:pic>
        <p:nvPicPr>
          <p:cNvPr id="202" name="Google Shape;202;p34" descr="Drawing of street sign with images of houses and a neighborhood in the place of street name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200" y="1017575"/>
            <a:ext cx="2562300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/>
        </p:nvSpPr>
        <p:spPr>
          <a:xfrm>
            <a:off x="6102000" y="4433975"/>
            <a:ext cx="260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Duncan Arnold CC BY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700" b="1"/>
              <a:t>Statewide Open Education Initiatives</a:t>
            </a:r>
            <a:r>
              <a:rPr lang="en" sz="2700"/>
              <a:t>: Structure &amp; Vision</a:t>
            </a:r>
            <a:endParaRPr sz="27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700" b="1"/>
              <a:t>Campus Open Pedagogy Practice</a:t>
            </a:r>
            <a:r>
              <a:rPr lang="en" sz="2700"/>
              <a:t>: Student Publishing Projects with Pressbooks</a:t>
            </a:r>
            <a:endParaRPr sz="2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 Library Book Collection</a:t>
            </a:r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2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State of ELL collection (2018)</a:t>
            </a:r>
            <a:endParaRPr sz="21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Recognized needs of collection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Few books, especially for lower levels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Most lower-level ELL content child-oriented, Eurocentric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Lack of representation of LWTech populations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Greatest circulation of library collection after Course Reserves</a:t>
            </a:r>
            <a:endParaRPr sz="2000"/>
          </a:p>
        </p:txBody>
      </p:sp>
      <p:pic>
        <p:nvPicPr>
          <p:cNvPr id="210" name="Google Shape;210;p35" descr="Drawing of a neighborhood and town center with children holding hands in circle formation, houses, buildings, a school bus and a smiling face in the center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351" y="1017563"/>
            <a:ext cx="274320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 txBox="1"/>
          <p:nvPr/>
        </p:nvSpPr>
        <p:spPr>
          <a:xfrm>
            <a:off x="5539751" y="4675163"/>
            <a:ext cx="274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Eric Santaella CC BY NC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Support of ELL Program</a:t>
            </a: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7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Book collection</a:t>
            </a:r>
            <a:endParaRPr sz="22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Talk Time </a:t>
            </a:r>
            <a:endParaRPr sz="20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900"/>
              <a:t>Hosted by library</a:t>
            </a:r>
            <a:endParaRPr sz="19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900"/>
              <a:t>Popular event – weekly meetings</a:t>
            </a:r>
            <a:endParaRPr sz="19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900"/>
              <a:t>Inspired by stories – Aha!</a:t>
            </a:r>
            <a:endParaRPr sz="19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Have students write stories!</a:t>
            </a:r>
            <a:endParaRPr sz="2200"/>
          </a:p>
        </p:txBody>
      </p:sp>
      <p:pic>
        <p:nvPicPr>
          <p:cNvPr id="218" name="Google Shape;218;p36" descr="Drawing of the United States, pictured in 3 dimensions, with 6 different flags from other countries coming out the top like a soup po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625" y="1017575"/>
            <a:ext cx="3458799" cy="35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/>
        </p:nvSpPr>
        <p:spPr>
          <a:xfrm>
            <a:off x="5259622" y="4612785"/>
            <a:ext cx="394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 Nahkari Yoeum CC BY NC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Initiation</a:t>
            </a:r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81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2100"/>
              <a:t>Decided to try to fill gaps in ELL content with stories from our students</a:t>
            </a:r>
            <a:endParaRPr sz="21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2100"/>
              <a:t>Now, to convince others!</a:t>
            </a:r>
            <a:endParaRPr sz="21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2100"/>
              <a:t>Built on existing relationships </a:t>
            </a:r>
            <a:endParaRPr sz="2100"/>
          </a:p>
          <a:p>
            <a:pPr marL="457200" lvl="0" indent="-336550" algn="l" rtl="0"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2100"/>
              <a:t>Solicited interest - ELL faculty</a:t>
            </a:r>
            <a:endParaRPr sz="2100"/>
          </a:p>
        </p:txBody>
      </p:sp>
      <p:pic>
        <p:nvPicPr>
          <p:cNvPr id="226" name="Google Shape;226;p37" descr="Drawing of nature including a valley, canyon, mountains and trees. Man climbing on rock in the distance.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363" y="1017585"/>
            <a:ext cx="4037161" cy="327035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/>
        </p:nvSpPr>
        <p:spPr>
          <a:xfrm>
            <a:off x="4984363" y="4303078"/>
            <a:ext cx="403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Maya Burris CC BY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Stories</a:t>
            </a:r>
            <a:endParaRPr/>
          </a:p>
        </p:txBody>
      </p:sp>
      <p:sp>
        <p:nvSpPr>
          <p:cNvPr id="233" name="Google Shape;233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Stories collected over several quarters</a:t>
            </a:r>
            <a:endParaRPr sz="22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Permissions and licensing</a:t>
            </a:r>
            <a:endParaRPr sz="22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200"/>
              <a:t>Waiver to share with LWTech</a:t>
            </a:r>
            <a:endParaRPr sz="22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2200"/>
              <a:t>Adapted to include open licenses</a:t>
            </a:r>
            <a:endParaRPr sz="2200"/>
          </a:p>
        </p:txBody>
      </p:sp>
      <p:pic>
        <p:nvPicPr>
          <p:cNvPr id="234" name="Google Shape;234;p38" descr="Drawing of one person hanging into room from opening in roof, another person trying to reach the hanging person, and a third person holding onto the person reaching up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546" y="1017582"/>
            <a:ext cx="2743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 txBox="1"/>
          <p:nvPr/>
        </p:nvSpPr>
        <p:spPr>
          <a:xfrm>
            <a:off x="5983545" y="4669431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 Tyler Charnholm CC BY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Pedagogy</a:t>
            </a:r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Orientation to open pedagogy – LWTech librarians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Representing student voices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Opportunity to teach copyright, licensing, and value of open materials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 sz="2100"/>
              <a:t>Cultural humility – learning about other cultures strong college value</a:t>
            </a:r>
            <a:endParaRPr sz="2100"/>
          </a:p>
        </p:txBody>
      </p:sp>
      <p:pic>
        <p:nvPicPr>
          <p:cNvPr id="242" name="Google Shape;242;p39" descr="Painting of rectangles, circles and triangles in yellow, green, pink and blu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1842" y="1017569"/>
            <a:ext cx="27432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/>
          <p:nvPr/>
        </p:nvSpPr>
        <p:spPr>
          <a:xfrm>
            <a:off x="5719442" y="4675169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Rebecca Bowers CC BY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</a:t>
            </a:r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2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Need for illustrations – more successful for lower-level ELL books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Sought help from art faculty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1800"/>
              <a:t>Drawing and painting class assignments</a:t>
            </a:r>
            <a:endParaRPr sz="18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1800"/>
              <a:t>Read stories, create interpretive artwork</a:t>
            </a:r>
            <a:endParaRPr sz="180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1800"/>
              <a:t>Adapted waiver with open license to share</a:t>
            </a:r>
            <a:endParaRPr sz="18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Cultural humility – listening, response with art</a:t>
            </a:r>
            <a:endParaRPr sz="2000"/>
          </a:p>
        </p:txBody>
      </p:sp>
      <p:pic>
        <p:nvPicPr>
          <p:cNvPr id="250" name="Google Shape;250;p40" descr="Drawing of cat with paws raised, smiling and reaching toward a start overhea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9879" y="1017575"/>
            <a:ext cx="2743200" cy="3657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p40"/>
          <p:cNvSpPr txBox="1"/>
          <p:nvPr/>
        </p:nvSpPr>
        <p:spPr>
          <a:xfrm>
            <a:off x="6069878" y="4682940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Sanhsing Yi CC BY NC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 Humility</a:t>
            </a:r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LWTech requires all students to take a Diversity and Social Justice (DSJ) class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Cultural humility is one aspect of a DSJ focus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 sz="2100"/>
              <a:t>This project falls in line with greater campus efforts</a:t>
            </a:r>
            <a:endParaRPr sz="2100"/>
          </a:p>
        </p:txBody>
      </p:sp>
      <p:pic>
        <p:nvPicPr>
          <p:cNvPr id="258" name="Google Shape;258;p41" descr="Drawing of woman standing at window with hands on windowsill, looking out at surrounding landscape with mountains and tree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1851" y="1017576"/>
            <a:ext cx="3043971" cy="35513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 txBox="1"/>
          <p:nvPr/>
        </p:nvSpPr>
        <p:spPr>
          <a:xfrm>
            <a:off x="5575649" y="4568875"/>
            <a:ext cx="3011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Janice Orozoco Valencia CC BY NC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 txBox="1">
            <a:spLocks noGrp="1"/>
          </p:cNvSpPr>
          <p:nvPr>
            <p:ph type="title"/>
          </p:nvPr>
        </p:nvSpPr>
        <p:spPr>
          <a:xfrm>
            <a:off x="0" y="239375"/>
            <a:ext cx="57306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a Book?</a:t>
            </a:r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Contemplated book format</a:t>
            </a:r>
            <a:endParaRPr sz="21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100"/>
              <a:t>Cost - no budget identified</a:t>
            </a:r>
            <a:endParaRPr sz="21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100"/>
              <a:t>Format</a:t>
            </a:r>
            <a:endParaRPr sz="21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100"/>
              <a:t>Stability for library book</a:t>
            </a:r>
            <a:endParaRPr sz="21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300"/>
              <a:buChar char="○"/>
            </a:pPr>
            <a:r>
              <a:rPr lang="en" sz="2100"/>
              <a:t>No experience with desktop publishing</a:t>
            </a:r>
            <a:endParaRPr sz="2100"/>
          </a:p>
        </p:txBody>
      </p:sp>
      <p:sp>
        <p:nvSpPr>
          <p:cNvPr id="266" name="Google Shape;266;p42"/>
          <p:cNvSpPr txBox="1"/>
          <p:nvPr/>
        </p:nvSpPr>
        <p:spPr>
          <a:xfrm>
            <a:off x="5567042" y="4827569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Rebecca Bowers CC BY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2" descr="Drawing of a neighborhood city block with buildings, a park, and parking spaces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5824" y="239375"/>
            <a:ext cx="3156874" cy="46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>
            <a:spLocks noGrp="1"/>
          </p:cNvSpPr>
          <p:nvPr>
            <p:ph type="title"/>
          </p:nvPr>
        </p:nvSpPr>
        <p:spPr>
          <a:xfrm>
            <a:off x="0" y="239375"/>
            <a:ext cx="58968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Introduction to Pressbooks</a:t>
            </a:r>
            <a:endParaRPr sz="3400"/>
          </a:p>
        </p:txBody>
      </p:sp>
      <p:sp>
        <p:nvSpPr>
          <p:cNvPr id="273" name="Google Shape;273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Open source publishing platform</a:t>
            </a:r>
            <a:endParaRPr sz="200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000"/>
              <a:t>Professional presentation</a:t>
            </a:r>
            <a:endParaRPr sz="2000"/>
          </a:p>
          <a:p>
            <a:pPr marL="91440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000"/>
              <a:t>Creative Commons licensing options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Gained institutional access through faculty and OpenWA in 2021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/>
              <a:t>Imported stories, integrated with art</a:t>
            </a:r>
            <a:endParaRPr sz="2000"/>
          </a:p>
        </p:txBody>
      </p:sp>
      <p:pic>
        <p:nvPicPr>
          <p:cNvPr id="274" name="Google Shape;274;p43" descr="Line drawing of room looking at corner with window, artwork on the wall and a sofa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6650" y="239375"/>
            <a:ext cx="3085549" cy="456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/>
          <p:nvPr/>
        </p:nvSpPr>
        <p:spPr>
          <a:xfrm>
            <a:off x="5820450" y="4774190"/>
            <a:ext cx="274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 Jack Naig CC BY 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Book(s) Creation</a:t>
            </a:r>
            <a:endParaRPr/>
          </a:p>
        </p:txBody>
      </p:sp>
      <p:sp>
        <p:nvSpPr>
          <p:cNvPr id="281" name="Google Shape;281;p44"/>
          <p:cNvSpPr txBox="1">
            <a:spLocks noGrp="1"/>
          </p:cNvSpPr>
          <p:nvPr>
            <p:ph type="body" idx="1"/>
          </p:nvPr>
        </p:nvSpPr>
        <p:spPr>
          <a:xfrm>
            <a:off x="311700" y="1141875"/>
            <a:ext cx="4610400" cy="3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Created eBook and print versions</a:t>
            </a:r>
            <a:endParaRPr sz="1800"/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1700" b="1"/>
              <a:t>Pressbooks</a:t>
            </a:r>
            <a:r>
              <a:rPr lang="en" sz="1700"/>
              <a:t>; Open source eBook version available to share widely</a:t>
            </a:r>
            <a:endParaRPr sz="1700"/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1700" b="1"/>
              <a:t>Lulu.com</a:t>
            </a:r>
            <a:r>
              <a:rPr lang="en" sz="1700"/>
              <a:t>; Self-publishing platform</a:t>
            </a:r>
            <a:endParaRPr sz="17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2nd volume created 2021-22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3rd volume created 2022-23</a:t>
            </a:r>
            <a:endParaRPr sz="18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Added interview and storytelling events</a:t>
            </a:r>
            <a:endParaRPr sz="17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4th volume created in 2023-24</a:t>
            </a:r>
            <a:endParaRPr sz="18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700"/>
              <a:buChar char="○"/>
            </a:pPr>
            <a:r>
              <a:rPr lang="en" sz="1700"/>
              <a:t>Storytelling event</a:t>
            </a:r>
            <a:endParaRPr sz="1700"/>
          </a:p>
        </p:txBody>
      </p:sp>
      <p:pic>
        <p:nvPicPr>
          <p:cNvPr id="282" name="Google Shape;282;p44" descr="Drawing of room with a checkered lower wall and a pentagonal structure near the sid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149" y="1015023"/>
            <a:ext cx="3986650" cy="31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4"/>
          <p:cNvSpPr txBox="1"/>
          <p:nvPr/>
        </p:nvSpPr>
        <p:spPr>
          <a:xfrm>
            <a:off x="4845954" y="4128465"/>
            <a:ext cx="3145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Tyler Baser Ramos CC BY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0" y="1886925"/>
            <a:ext cx="9144000" cy="1220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Statewide Open Education Initiatives: Structure &amp; Vision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Products</a:t>
            </a:r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59100" cy="7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100"/>
              <a:t>Stories from Our Lives: LWTech English Language Students in Words and Images, </a:t>
            </a:r>
            <a:r>
              <a:rPr lang="en" sz="2100" b="1" u="sng">
                <a:solidFill>
                  <a:schemeClr val="hlink"/>
                </a:solidFill>
                <a:hlinkClick r:id="rId3"/>
              </a:rPr>
              <a:t>Volumes 1</a:t>
            </a:r>
            <a:r>
              <a:rPr lang="en" sz="2100"/>
              <a:t>,</a:t>
            </a:r>
            <a:r>
              <a:rPr lang="en" sz="2100" u="sng">
                <a:solidFill>
                  <a:schemeClr val="hlink"/>
                </a:solidFill>
                <a:hlinkClick r:id="rId4"/>
              </a:rPr>
              <a:t> </a:t>
            </a:r>
            <a:r>
              <a:rPr lang="en" sz="2100" b="1" u="sng">
                <a:solidFill>
                  <a:schemeClr val="hlink"/>
                </a:solidFill>
                <a:hlinkClick r:id="rId4"/>
              </a:rPr>
              <a:t>2</a:t>
            </a:r>
            <a:r>
              <a:rPr lang="en" sz="2100" b="1"/>
              <a:t>,  </a:t>
            </a:r>
            <a:r>
              <a:rPr lang="en" sz="2100" b="1" u="sng">
                <a:solidFill>
                  <a:schemeClr val="hlink"/>
                </a:solidFill>
                <a:hlinkClick r:id="rId5"/>
              </a:rPr>
              <a:t>3</a:t>
            </a:r>
            <a:r>
              <a:rPr lang="en" sz="2100" b="1"/>
              <a:t> </a:t>
            </a:r>
            <a:r>
              <a:rPr lang="en" sz="2100"/>
              <a:t>and </a:t>
            </a:r>
            <a:r>
              <a:rPr lang="en" sz="2100" b="1" u="sng">
                <a:solidFill>
                  <a:schemeClr val="hlink"/>
                </a:solidFill>
                <a:hlinkClick r:id="rId6"/>
              </a:rPr>
              <a:t>4</a:t>
            </a:r>
            <a:endParaRPr sz="2100"/>
          </a:p>
        </p:txBody>
      </p:sp>
      <p:pic>
        <p:nvPicPr>
          <p:cNvPr id="292" name="Google Shape;292;p45" descr="Book cover for Stories of Our Lives: LWTech English Language Students in Words and Images, Volume 1 with illustration of two people looking towards each other with word &quot;hello&quot; between them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75" y="2107775"/>
            <a:ext cx="2394275" cy="24402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0" name="Google Shape;290;p45" descr="Book cover for Stories of Our Lives: LWTech English Language Students in Words and Images, Volume 2 showing a drawing of two women holding hands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577" y="2107775"/>
            <a:ext cx="1925424" cy="24402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1" name="Google Shape;291;p45" descr="Book cover for Stories of Our Lives: LWTech English Language Students in Words and Images, Volume 3 showing a drawing of a river lined with trees and mountains in the distance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322" y="2108778"/>
            <a:ext cx="2086053" cy="2496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3" name="Google Shape;293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431" y="2108775"/>
            <a:ext cx="2055345" cy="2496425"/>
          </a:xfrm>
          <a:prstGeom prst="rect">
            <a:avLst/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Faculty Comments</a:t>
            </a:r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60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/>
              <a:t>It was a pleasure to watch one student create written works and see how other students could translate that into something visual.</a:t>
            </a:r>
            <a:r>
              <a:rPr lang="en" sz="2100"/>
              <a:t> </a:t>
            </a:r>
            <a:endParaRPr sz="2100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Amber Chiozza, Art Instructor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100" i="1"/>
              <a:t>I was very excited to join this project and to have my students contribute to the resources available for beginning English language learners. The result is a collection of beautiful stories that students wrote to honor the important people in their lives. </a:t>
            </a:r>
            <a:endParaRPr sz="2100" i="1"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Kelly Cover-Tam, Professor English Language Learning and Basic Education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Evolution</a:t>
            </a:r>
            <a:endParaRPr/>
          </a:p>
        </p:txBody>
      </p:sp>
      <p:sp>
        <p:nvSpPr>
          <p:cNvPr id="305" name="Google Shape;30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5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First volume took 2 years to complete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Volume 2 created in one academic year (2021-22)</a:t>
            </a:r>
            <a:endParaRPr sz="1900"/>
          </a:p>
          <a:p>
            <a: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Worked with 3 ELL faculty, 1 new art faculty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Used library funding to print copies for each student</a:t>
            </a:r>
            <a:endParaRPr sz="17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Volumes 3 created in fall of 2022 and 2023</a:t>
            </a:r>
            <a:endParaRPr sz="1900"/>
          </a:p>
          <a:p>
            <a:pPr marL="914400" lvl="1" indent="-336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Each had storytelling event in the library with projected artwork</a:t>
            </a:r>
            <a:endParaRPr sz="17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Has become annual publication with storytelling event</a:t>
            </a:r>
            <a:endParaRPr sz="1900"/>
          </a:p>
        </p:txBody>
      </p:sp>
      <p:pic>
        <p:nvPicPr>
          <p:cNvPr id="306" name="Google Shape;306;p47" descr="Drawing of leaves on a plant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661" y="1017581"/>
            <a:ext cx="2743201" cy="355921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7"/>
          <p:cNvSpPr txBox="1"/>
          <p:nvPr/>
        </p:nvSpPr>
        <p:spPr>
          <a:xfrm>
            <a:off x="6002661" y="4567042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Jaida Phillips CC BY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8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StoryTelling Event 2023</a:t>
            </a:r>
            <a:endParaRPr/>
          </a:p>
        </p:txBody>
      </p:sp>
      <p:pic>
        <p:nvPicPr>
          <p:cNvPr id="314" name="Google Shape;314;p48" descr="Storyteller with artwork projec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300" y="1017575"/>
            <a:ext cx="4957800" cy="37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8"/>
          <p:cNvSpPr txBox="1">
            <a:spLocks noGrp="1"/>
          </p:cNvSpPr>
          <p:nvPr>
            <p:ph type="body" idx="1"/>
          </p:nvPr>
        </p:nvSpPr>
        <p:spPr>
          <a:xfrm>
            <a:off x="5709975" y="1251075"/>
            <a:ext cx="28905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100"/>
              <a:t>"My first publication!"</a:t>
            </a:r>
            <a:endParaRPr sz="2100"/>
          </a:p>
        </p:txBody>
      </p:sp>
      <p:sp>
        <p:nvSpPr>
          <p:cNvPr id="315" name="Google Shape;315;p48"/>
          <p:cNvSpPr txBox="1"/>
          <p:nvPr/>
        </p:nvSpPr>
        <p:spPr>
          <a:xfrm>
            <a:off x="236100" y="4667475"/>
            <a:ext cx="346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Sue Wozniak, CC BY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StoryTelling Event 2023</a:t>
            </a:r>
            <a:endParaRPr/>
          </a:p>
        </p:txBody>
      </p:sp>
      <p:sp>
        <p:nvSpPr>
          <p:cNvPr id="321" name="Google Shape;321;p49"/>
          <p:cNvSpPr txBox="1"/>
          <p:nvPr/>
        </p:nvSpPr>
        <p:spPr>
          <a:xfrm>
            <a:off x="2077425" y="4728000"/>
            <a:ext cx="346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Sue Wozniak, CC BY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49" descr="Storyteller with artwork projec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3625" y="1140175"/>
            <a:ext cx="4884826" cy="367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StoryTelling Event 2024</a:t>
            </a:r>
            <a:endParaRPr/>
          </a:p>
        </p:txBody>
      </p:sp>
      <p:sp>
        <p:nvSpPr>
          <p:cNvPr id="328" name="Google Shape;328;p50"/>
          <p:cNvSpPr txBox="1"/>
          <p:nvPr/>
        </p:nvSpPr>
        <p:spPr>
          <a:xfrm>
            <a:off x="1925025" y="4804200"/>
            <a:ext cx="346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Sue Wozniak, CC BY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50" descr="Storyteller with artwork projected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250" y="1146450"/>
            <a:ext cx="5562276" cy="37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StoryTelling Event 2024</a:t>
            </a:r>
            <a:endParaRPr/>
          </a:p>
        </p:txBody>
      </p:sp>
      <p:sp>
        <p:nvSpPr>
          <p:cNvPr id="335" name="Google Shape;335;p51"/>
          <p:cNvSpPr txBox="1"/>
          <p:nvPr/>
        </p:nvSpPr>
        <p:spPr>
          <a:xfrm>
            <a:off x="1848825" y="4804200"/>
            <a:ext cx="346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Sue Wozniak, CC BY</a:t>
            </a:r>
            <a:endParaRPr sz="1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51" descr="Storyteller with artwork projected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825" y="1128945"/>
            <a:ext cx="5664148" cy="377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7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Representation</a:t>
            </a:r>
            <a:endParaRPr sz="18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Local cultures/stories in our library collection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Storytelling – hearing voices 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Cultural humility – learning about other cultures, interpreting their stories</a:t>
            </a:r>
            <a:endParaRPr sz="17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Open Pedagogy</a:t>
            </a:r>
            <a:endParaRPr sz="18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Confidence-building for students to have publication,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read stories in public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Community-Building</a:t>
            </a:r>
            <a:endParaRPr sz="1700"/>
          </a:p>
          <a:p>
            <a:pPr marL="914400" lvl="1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Collaboration between students, departments, library</a:t>
            </a:r>
            <a:endParaRPr sz="1700"/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Fun!</a:t>
            </a:r>
            <a:endParaRPr sz="1800"/>
          </a:p>
        </p:txBody>
      </p:sp>
      <p:pic>
        <p:nvPicPr>
          <p:cNvPr id="343" name="Google Shape;343;p52" descr="Watercolor of a blue house with a red door, purple sky in the background, and green trees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325" y="1017574"/>
            <a:ext cx="3002126" cy="26743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2"/>
          <p:cNvSpPr txBox="1"/>
          <p:nvPr/>
        </p:nvSpPr>
        <p:spPr>
          <a:xfrm>
            <a:off x="5901825" y="3689895"/>
            <a:ext cx="2743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Anneli Sears CC BY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2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Gaining faculty interest - convincing not extra work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Matching number of students for stories and images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Completion of student work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Completion of permissions forms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Funding source for book printing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Formatting of book for print</a:t>
            </a:r>
            <a:endParaRPr sz="2000"/>
          </a:p>
        </p:txBody>
      </p:sp>
      <p:pic>
        <p:nvPicPr>
          <p:cNvPr id="351" name="Google Shape;351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5025" y="1012500"/>
            <a:ext cx="4381775" cy="280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3"/>
          <p:cNvSpPr txBox="1"/>
          <p:nvPr/>
        </p:nvSpPr>
        <p:spPr>
          <a:xfrm>
            <a:off x="4538825" y="3740650"/>
            <a:ext cx="2968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Talia Berner, CC BY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to Engage Colleagues</a:t>
            </a:r>
            <a:endParaRPr/>
          </a:p>
        </p:txBody>
      </p:sp>
      <p:sp>
        <p:nvSpPr>
          <p:cNvPr id="358" name="Google Shape;358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8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Build on existing relationships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Show examples of books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Use existing assignments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Storytelling events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Promote/suggest collaborations specific to your campus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 sz="2100"/>
              <a:t>Provide licensing instruction</a:t>
            </a:r>
            <a:endParaRPr sz="2100"/>
          </a:p>
        </p:txBody>
      </p:sp>
      <p:pic>
        <p:nvPicPr>
          <p:cNvPr id="359" name="Google Shape;359;p54" descr="Painting of steep and tall waterfall over light beige rocks into river below making big splash at bottom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939" y="1017576"/>
            <a:ext cx="2615174" cy="336794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4"/>
          <p:cNvSpPr txBox="1"/>
          <p:nvPr/>
        </p:nvSpPr>
        <p:spPr>
          <a:xfrm>
            <a:off x="5754389" y="4309325"/>
            <a:ext cx="3342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Sasha Khatchadourian CC BY</a:t>
            </a:r>
            <a:endParaRPr sz="1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OER &amp; Low-Cost Labeling Policies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000"/>
              <a:buChar char="●"/>
            </a:pPr>
            <a:r>
              <a:rPr lang="en">
                <a:solidFill>
                  <a:srgbClr val="003764"/>
                </a:solidFill>
              </a:rPr>
              <a:t>It is a state law (RCW 28B.50.789) that mandates the specific labeling of courses that use </a:t>
            </a:r>
            <a:endParaRPr>
              <a:solidFill>
                <a:srgbClr val="003764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Char char="○"/>
            </a:pPr>
            <a:r>
              <a:rPr lang="en" sz="2400">
                <a:solidFill>
                  <a:srgbClr val="003764"/>
                </a:solidFill>
              </a:rPr>
              <a:t>Open Educational Resources (OER)</a:t>
            </a:r>
            <a:endParaRPr sz="2400">
              <a:solidFill>
                <a:srgbClr val="003764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Char char="○"/>
            </a:pPr>
            <a:r>
              <a:rPr lang="en" sz="2400">
                <a:solidFill>
                  <a:srgbClr val="003764"/>
                </a:solidFill>
              </a:rPr>
              <a:t>Low-Cost Materials (LCM)</a:t>
            </a:r>
            <a:endParaRPr sz="2400"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3764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"/>
          <p:cNvSpPr txBox="1">
            <a:spLocks noGrp="1"/>
          </p:cNvSpPr>
          <p:nvPr>
            <p:ph type="title"/>
          </p:nvPr>
        </p:nvSpPr>
        <p:spPr>
          <a:xfrm>
            <a:off x="0" y="239373"/>
            <a:ext cx="9144000" cy="10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Regional Group: </a:t>
            </a:r>
            <a:endParaRPr sz="30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Washington Open Student Publishing Collective</a:t>
            </a:r>
            <a:endParaRPr sz="2900"/>
          </a:p>
        </p:txBody>
      </p:sp>
      <p:sp>
        <p:nvSpPr>
          <p:cNvPr id="366" name="Google Shape;366;p55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7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Interest from librarians at other CTCs; Formation of regional group to create collection of student voices in our libraries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Currently librarians/staff from 5 colleges coordinating student publishing projects. Great use of Pressbooks!</a:t>
            </a:r>
            <a:endParaRPr sz="1900"/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Lake Washington Institute of Technology</a:t>
            </a:r>
            <a:endParaRPr sz="190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Highline College</a:t>
            </a:r>
            <a:endParaRPr sz="190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UW-Bothell/Cascadia College</a:t>
            </a:r>
            <a:endParaRPr sz="190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Yakima Valley College</a:t>
            </a:r>
            <a:endParaRPr sz="1900"/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Clark College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Please join us - we want to work with you!</a:t>
            </a:r>
            <a:endParaRPr sz="1900"/>
          </a:p>
        </p:txBody>
      </p:sp>
      <p:pic>
        <p:nvPicPr>
          <p:cNvPr id="367" name="Google Shape;367;p55" descr="Drawing of chemistry molecul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3026" y="2775725"/>
            <a:ext cx="2790976" cy="206815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5"/>
          <p:cNvSpPr txBox="1"/>
          <p:nvPr/>
        </p:nvSpPr>
        <p:spPr>
          <a:xfrm>
            <a:off x="6665750" y="4801800"/>
            <a:ext cx="225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Seren McCall Cromer CC BY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Other Student Works Publications at LWTech</a:t>
            </a:r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1"/>
          </p:nvPr>
        </p:nvSpPr>
        <p:spPr>
          <a:xfrm>
            <a:off x="324075" y="1161450"/>
            <a:ext cx="593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Applied Research Symposium</a:t>
            </a:r>
            <a:endParaRPr sz="19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2021, 2022, 2023</a:t>
            </a:r>
            <a:endParaRPr sz="16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Lion’s Pride - Multidisciplinary Magazine of Student Works</a:t>
            </a:r>
            <a:endParaRPr sz="19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Vol. 14, 15, 16</a:t>
            </a:r>
            <a:endParaRPr sz="16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Sociological Glossary by LWTech Students</a:t>
            </a:r>
            <a:endParaRPr sz="19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English Class Anthology of Student Work - </a:t>
            </a:r>
            <a:r>
              <a:rPr lang="en" sz="1900" i="1"/>
              <a:t>In Solidarity</a:t>
            </a:r>
            <a:endParaRPr sz="1900" i="1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" sz="1900"/>
              <a:t>Student Art Show 2023</a:t>
            </a:r>
            <a:endParaRPr sz="1900"/>
          </a:p>
        </p:txBody>
      </p:sp>
      <p:pic>
        <p:nvPicPr>
          <p:cNvPr id="375" name="Google Shape;375;p56" descr="Book cover for Lion's Pride student magazine, volume 16 showing a silhouette of the Statue of Liberty against a cloudy sky and calm water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286" y="1017575"/>
            <a:ext cx="269713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</a:t>
            </a:r>
            <a:endParaRPr/>
          </a:p>
        </p:txBody>
      </p:sp>
      <p:sp>
        <p:nvSpPr>
          <p:cNvPr id="381" name="Google Shape;381;p57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81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ELL/Int'l Faculty</a:t>
            </a:r>
            <a:endParaRPr sz="1900" b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David Fox, Kelly Cover-Tam, Anna Podnozova, Karyna Tytar, Corinne Tubbs, and Sam Brann</a:t>
            </a:r>
            <a:endParaRPr sz="16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Art Faculty</a:t>
            </a:r>
            <a:endParaRPr sz="1900" b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Jason Sobottka, Amber Chiozza, Abigail Drapkin</a:t>
            </a:r>
            <a:endParaRPr sz="1600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193 Students (ELL &amp; INTL)!</a:t>
            </a:r>
            <a:endParaRPr sz="1900" b="1"/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" sz="1900" b="1"/>
              <a:t>Publishing Collective Members</a:t>
            </a:r>
            <a:endParaRPr sz="1900" b="1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Chelsea Nesvig, Ryer Banta, Deborah Moore, Wendy Poteet, Zoe Spiedel, Meredith Tummeti, Leslie Potter-Henderson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900"/>
          </a:p>
        </p:txBody>
      </p:sp>
      <p:pic>
        <p:nvPicPr>
          <p:cNvPr id="382" name="Google Shape;382;p57" descr="A picture containing indoor, floor, wall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2675" y="1017575"/>
            <a:ext cx="3758999" cy="28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7"/>
          <p:cNvSpPr txBox="1"/>
          <p:nvPr/>
        </p:nvSpPr>
        <p:spPr>
          <a:xfrm>
            <a:off x="5126467" y="3852969"/>
            <a:ext cx="274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 Reign Manalang CC BY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8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389" name="Google Shape;389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481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Sue Wozniak</a:t>
            </a:r>
            <a:endParaRPr sz="21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100" b="1" u="sng"/>
              <a:t>sue.wozniak@lwtech.edu</a:t>
            </a:r>
            <a:endParaRPr sz="2100" b="1" u="sng"/>
          </a:p>
        </p:txBody>
      </p:sp>
      <p:pic>
        <p:nvPicPr>
          <p:cNvPr id="390" name="Google Shape;390;p58" descr="Drawing of four columns with circles of blue, yellow, and black with different designs in each circl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625" y="1017575"/>
            <a:ext cx="4641574" cy="30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8"/>
          <p:cNvSpPr txBox="1"/>
          <p:nvPr/>
        </p:nvSpPr>
        <p:spPr>
          <a:xfrm>
            <a:off x="4145437" y="4068188"/>
            <a:ext cx="4324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 Caroline Morris CC BY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9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Activity: Find a Pressbook Resource</a:t>
            </a:r>
            <a:endParaRPr/>
          </a:p>
        </p:txBody>
      </p:sp>
      <p:sp>
        <p:nvSpPr>
          <p:cNvPr id="397" name="Google Shape;397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In your assigned group, search the Pressbook directory to find a resource relevant to your class/area.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Help each other identify resources within BEdA.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Questions to consider:</a:t>
            </a:r>
            <a:endParaRPr sz="21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100"/>
              <a:t>What do you like about the book/resource?</a:t>
            </a:r>
            <a:endParaRPr sz="21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100"/>
              <a:t>How might you adapt this for your class or campus?</a:t>
            </a:r>
            <a:endParaRPr sz="2100"/>
          </a:p>
          <a:p>
            <a:pPr marL="914400" lvl="1" indent="-3746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○"/>
            </a:pPr>
            <a:r>
              <a:rPr lang="en" sz="2100"/>
              <a:t>What idea does it stimulate for creating your own student publishing project?</a:t>
            </a:r>
            <a:endParaRPr sz="2100"/>
          </a:p>
          <a:p>
            <a:pPr marL="457200" lvl="0" indent="-3619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●"/>
            </a:pPr>
            <a:r>
              <a:rPr lang="en" sz="2100"/>
              <a:t>Come back to full group. Volunteers to share.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OER &amp; Low-Cost Labeling Policies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000"/>
              <a:buChar char="●"/>
            </a:pPr>
            <a:r>
              <a:rPr lang="en">
                <a:solidFill>
                  <a:srgbClr val="003764"/>
                </a:solidFill>
              </a:rPr>
              <a:t>During the 2022-23 academic year,</a:t>
            </a:r>
            <a:endParaRPr>
              <a:solidFill>
                <a:srgbClr val="003764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Char char="○"/>
            </a:pPr>
            <a:r>
              <a:rPr lang="en" b="1">
                <a:solidFill>
                  <a:srgbClr val="003764"/>
                </a:solidFill>
              </a:rPr>
              <a:t>8,629</a:t>
            </a:r>
            <a:r>
              <a:rPr lang="en">
                <a:solidFill>
                  <a:srgbClr val="003764"/>
                </a:solidFill>
              </a:rPr>
              <a:t> class sections were labeled as OER courses enrolling </a:t>
            </a:r>
            <a:r>
              <a:rPr lang="en" b="1">
                <a:solidFill>
                  <a:srgbClr val="003764"/>
                </a:solidFill>
              </a:rPr>
              <a:t>101,186</a:t>
            </a:r>
            <a:r>
              <a:rPr lang="en">
                <a:solidFill>
                  <a:srgbClr val="003764"/>
                </a:solidFill>
              </a:rPr>
              <a:t> students. </a:t>
            </a:r>
            <a:endParaRPr>
              <a:solidFill>
                <a:srgbClr val="003764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Char char="○"/>
            </a:pPr>
            <a:r>
              <a:rPr lang="en" b="1">
                <a:solidFill>
                  <a:srgbClr val="003764"/>
                </a:solidFill>
              </a:rPr>
              <a:t>6,290</a:t>
            </a:r>
            <a:r>
              <a:rPr lang="en">
                <a:solidFill>
                  <a:srgbClr val="003764"/>
                </a:solidFill>
              </a:rPr>
              <a:t> class sections were labeled as using low-cost materials enrolling </a:t>
            </a:r>
            <a:r>
              <a:rPr lang="en" b="1">
                <a:solidFill>
                  <a:srgbClr val="003764"/>
                </a:solidFill>
              </a:rPr>
              <a:t>69,305</a:t>
            </a:r>
            <a:r>
              <a:rPr lang="en">
                <a:solidFill>
                  <a:srgbClr val="003764"/>
                </a:solidFill>
              </a:rPr>
              <a:t> students. </a:t>
            </a:r>
            <a:endParaRPr>
              <a:solidFill>
                <a:srgbClr val="003764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Char char="○"/>
            </a:pPr>
            <a:r>
              <a:rPr lang="en">
                <a:solidFill>
                  <a:srgbClr val="003764"/>
                </a:solidFill>
              </a:rPr>
              <a:t>Total savings for students amounted to </a:t>
            </a:r>
            <a:r>
              <a:rPr lang="en" b="1">
                <a:solidFill>
                  <a:srgbClr val="003764"/>
                </a:solidFill>
              </a:rPr>
              <a:t>$17,049,100</a:t>
            </a:r>
            <a:r>
              <a:rPr lang="en">
                <a:solidFill>
                  <a:srgbClr val="003764"/>
                </a:solidFill>
              </a:rPr>
              <a:t> for the 2022-23 academic year</a:t>
            </a:r>
            <a:endParaRPr sz="2400"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376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OER &amp; Low-Cost Labeling Policies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●"/>
            </a:pPr>
            <a:r>
              <a:rPr lang="en">
                <a:solidFill>
                  <a:srgbClr val="003764"/>
                </a:solidFill>
              </a:rPr>
              <a:t>Student Cost Saving from Summer 22 to Fall 23</a:t>
            </a:r>
            <a:endParaRPr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3764"/>
              </a:solidFill>
            </a:endParaRPr>
          </a:p>
        </p:txBody>
      </p:sp>
      <p:pic>
        <p:nvPicPr>
          <p:cNvPr id="104" name="Google Shape;104;p21" descr="A chart that shows students cost saving from different quarters including Summer 22 ($1,598,600), Fall 22 ($5,459,500), Winter 23 ($4,986,200), Spring 23 ($5,004,800), Summer 23 ($1,846,300) and Fall 23 ($6,088,700)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75" y="1793850"/>
            <a:ext cx="5572875" cy="33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OER &amp; Low-Cost Labeling Policies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771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800"/>
              <a:buChar char="●"/>
            </a:pPr>
            <a:r>
              <a:rPr lang="en" sz="2300">
                <a:solidFill>
                  <a:srgbClr val="003764"/>
                </a:solidFill>
              </a:rPr>
              <a:t>OER and LCM appear as course attributes on the students' class search page.</a:t>
            </a:r>
            <a:endParaRPr sz="2300">
              <a:solidFill>
                <a:srgbClr val="003764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100">
              <a:solidFill>
                <a:srgbClr val="003764"/>
              </a:solidFill>
            </a:endParaRPr>
          </a:p>
        </p:txBody>
      </p:sp>
      <p:pic>
        <p:nvPicPr>
          <p:cNvPr id="111" name="Google Shape;111;p22" descr="A screenshot that shows a class search page on ctclink. OER and Low-Cost attributes are circled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525" y="2115400"/>
            <a:ext cx="6812550" cy="31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OER &amp; Low-Cost Labeling Policies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771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2200"/>
              <a:buChar char="●"/>
            </a:pPr>
            <a:r>
              <a:rPr lang="en" sz="2600">
                <a:solidFill>
                  <a:srgbClr val="003764"/>
                </a:solidFill>
              </a:rPr>
              <a:t>Where to begin &amp; How to get help</a:t>
            </a:r>
            <a:endParaRPr sz="2600">
              <a:solidFill>
                <a:srgbClr val="003764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○"/>
            </a:pPr>
            <a:r>
              <a:rPr lang="en" sz="2300" u="sng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Tutorial for the Beginners</a:t>
            </a:r>
            <a:r>
              <a:rPr lang="en" sz="2400"/>
              <a:t> (Start with this!)</a:t>
            </a:r>
            <a:endParaRPr sz="2400"/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23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One-Page Overview</a:t>
            </a:r>
            <a:endParaRPr sz="2300">
              <a:solidFill>
                <a:srgbClr val="003764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2300" u="sng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Complete Implementation Guide for Colleges</a:t>
            </a:r>
            <a:endParaRPr sz="2300">
              <a:solidFill>
                <a:srgbClr val="003764"/>
              </a:solidFill>
            </a:endParaRPr>
          </a:p>
          <a:p>
            <a:pPr marL="914400" marR="508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2300" u="sng">
                <a:solidFill>
                  <a:srgbClr val="0563C1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Labeling Decision Maker</a:t>
            </a:r>
            <a:endParaRPr sz="2300" u="sng">
              <a:solidFill>
                <a:srgbClr val="0563C1"/>
              </a:solidFill>
              <a:highlight>
                <a:srgbClr val="FFFFFF"/>
              </a:highlight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○"/>
            </a:pPr>
            <a:r>
              <a:rPr lang="en" sz="2300" u="sng">
                <a:solidFill>
                  <a:srgbClr val="0563C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Implementation Resource Hub</a:t>
            </a:r>
            <a:endParaRPr sz="2000">
              <a:solidFill>
                <a:srgbClr val="003764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00376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0" y="239381"/>
            <a:ext cx="9144000" cy="7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Washington 100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300"/>
              <a:buChar char="●"/>
            </a:pPr>
            <a:r>
              <a:rPr lang="en" sz="2200">
                <a:solidFill>
                  <a:srgbClr val="003764"/>
                </a:solidFill>
              </a:rPr>
              <a:t>A new OER inventory for WACTC  featuring selected OER for WACTC's 100 highest enrolled courses.</a:t>
            </a:r>
            <a:endParaRPr sz="2200">
              <a:solidFill>
                <a:srgbClr val="003764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300"/>
              <a:buChar char="●"/>
            </a:pPr>
            <a:r>
              <a:rPr lang="en" sz="2200">
                <a:solidFill>
                  <a:srgbClr val="003764"/>
                </a:solidFill>
              </a:rPr>
              <a:t>We invite YOU to visit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Washington 100</a:t>
            </a:r>
            <a:r>
              <a:rPr lang="en" sz="2200">
                <a:solidFill>
                  <a:srgbClr val="003764"/>
                </a:solidFill>
              </a:rPr>
              <a:t> today and </a:t>
            </a:r>
            <a:endParaRPr sz="2200">
              <a:solidFill>
                <a:srgbClr val="003764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○"/>
            </a:pPr>
            <a:r>
              <a:rPr lang="en" sz="2000">
                <a:solidFill>
                  <a:srgbClr val="003764"/>
                </a:solidFill>
              </a:rPr>
              <a:t>Check out the OER in your field</a:t>
            </a:r>
            <a:endParaRPr sz="2000">
              <a:solidFill>
                <a:srgbClr val="003764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○"/>
            </a:pPr>
            <a:r>
              <a:rPr lang="en" sz="2000">
                <a:solidFill>
                  <a:srgbClr val="003764"/>
                </a:solidFill>
              </a:rPr>
              <a:t>Join a subject group</a:t>
            </a:r>
            <a:endParaRPr sz="2000">
              <a:solidFill>
                <a:srgbClr val="003764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○"/>
            </a:pPr>
            <a:r>
              <a:rPr lang="en" sz="2000">
                <a:solidFill>
                  <a:srgbClr val="003764"/>
                </a:solidFill>
              </a:rPr>
              <a:t>Contribute your own works or recommend your favorite OER</a:t>
            </a:r>
            <a:endParaRPr sz="2000">
              <a:solidFill>
                <a:srgbClr val="003764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3764"/>
              </a:buClr>
              <a:buSzPts val="1600"/>
              <a:buChar char="○"/>
            </a:pPr>
            <a:r>
              <a:rPr lang="en" sz="2000">
                <a:solidFill>
                  <a:srgbClr val="003764"/>
                </a:solidFill>
              </a:rPr>
              <a:t>Share this news with your fellow colleagues</a:t>
            </a:r>
            <a:endParaRPr sz="2000">
              <a:solidFill>
                <a:srgbClr val="00376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100">
              <a:solidFill>
                <a:srgbClr val="00376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1759</Words>
  <Application>Microsoft Office PowerPoint</Application>
  <PresentationFormat>On-screen Show (16:9)</PresentationFormat>
  <Paragraphs>287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Calibri</vt:lpstr>
      <vt:lpstr>Proxima Nova</vt:lpstr>
      <vt:lpstr>Arial</vt:lpstr>
      <vt:lpstr>Lato</vt:lpstr>
      <vt:lpstr>Source Sans Pro</vt:lpstr>
      <vt:lpstr>Open Sans</vt:lpstr>
      <vt:lpstr>Century Gothic</vt:lpstr>
      <vt:lpstr>Roboto</vt:lpstr>
      <vt:lpstr>Simple Light</vt:lpstr>
      <vt:lpstr>2024 Open Washington Update &amp; Student Publishing Projects Using Pressbooks </vt:lpstr>
      <vt:lpstr>Agenda</vt:lpstr>
      <vt:lpstr>Statewide Open Education Initiatives: Structure &amp; Vision</vt:lpstr>
      <vt:lpstr>OER &amp; Low-Cost Labeling Policies</vt:lpstr>
      <vt:lpstr>OER &amp; Low-Cost Labeling Policies</vt:lpstr>
      <vt:lpstr>OER &amp; Low-Cost Labeling Policies</vt:lpstr>
      <vt:lpstr>OER &amp; Low-Cost Labeling Policies</vt:lpstr>
      <vt:lpstr>OER &amp; Low-Cost Labeling Policies</vt:lpstr>
      <vt:lpstr>Washington 100</vt:lpstr>
      <vt:lpstr>Washington Open ProfTech</vt:lpstr>
      <vt:lpstr>Washington Open ProfTech</vt:lpstr>
      <vt:lpstr>Washington Open ProfTech</vt:lpstr>
      <vt:lpstr>OER 101</vt:lpstr>
      <vt:lpstr>Your Campus Advocacy Plan</vt:lpstr>
      <vt:lpstr>Contact Information</vt:lpstr>
      <vt:lpstr>Student Publishing Projects with Pressbooks: Stories from Our Lives</vt:lpstr>
      <vt:lpstr>Topics</vt:lpstr>
      <vt:lpstr>ELL-Art Collaboration</vt:lpstr>
      <vt:lpstr>History of ELL on LWTech Campus</vt:lpstr>
      <vt:lpstr>ELL Library Book Collection</vt:lpstr>
      <vt:lpstr>Library Support of ELL Program</vt:lpstr>
      <vt:lpstr>Project Initiation</vt:lpstr>
      <vt:lpstr>Stories</vt:lpstr>
      <vt:lpstr>Open Pedagogy</vt:lpstr>
      <vt:lpstr>Art</vt:lpstr>
      <vt:lpstr>Cultural Humility</vt:lpstr>
      <vt:lpstr>How to Make a Book?</vt:lpstr>
      <vt:lpstr>Introduction to Pressbooks</vt:lpstr>
      <vt:lpstr>Book(s) Creation</vt:lpstr>
      <vt:lpstr>FInal Products</vt:lpstr>
      <vt:lpstr>Faculty Comments</vt:lpstr>
      <vt:lpstr>Project Evolution</vt:lpstr>
      <vt:lpstr>StoryTelling Event 2023</vt:lpstr>
      <vt:lpstr>StoryTelling Event 2023</vt:lpstr>
      <vt:lpstr>StoryTelling Event 2024</vt:lpstr>
      <vt:lpstr>StoryTelling Event 2024</vt:lpstr>
      <vt:lpstr>Benefits</vt:lpstr>
      <vt:lpstr>Challenges</vt:lpstr>
      <vt:lpstr>Strategies to Engage Colleagues</vt:lpstr>
      <vt:lpstr>Regional Group:  Washington Open Student Publishing Collective</vt:lpstr>
      <vt:lpstr>Other Student Works Publications at LWTech</vt:lpstr>
      <vt:lpstr>Acknowledgement</vt:lpstr>
      <vt:lpstr>Contact Information</vt:lpstr>
      <vt:lpstr>Activity: Find a Pressbook Resource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Christy Lowder</cp:lastModifiedBy>
  <cp:revision>3</cp:revision>
  <dcterms:modified xsi:type="dcterms:W3CDTF">2024-07-18T18:54:34Z</dcterms:modified>
</cp:coreProperties>
</file>