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4"/>
  </p:sldMasterIdLst>
  <p:notesMasterIdLst>
    <p:notesMasterId r:id="rId16"/>
  </p:notesMasterIdLst>
  <p:sldIdLst>
    <p:sldId id="256" r:id="rId5"/>
    <p:sldId id="261" r:id="rId6"/>
    <p:sldId id="260" r:id="rId7"/>
    <p:sldId id="262" r:id="rId8"/>
    <p:sldId id="258" r:id="rId9"/>
    <p:sldId id="264" r:id="rId10"/>
    <p:sldId id="265" r:id="rId11"/>
    <p:sldId id="270" r:id="rId12"/>
    <p:sldId id="276" r:id="rId13"/>
    <p:sldId id="27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FDC34-F3CA-4FB7-BD55-7EC2BD61864C}" v="72" dt="2024-05-29T15:49:04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70225" autoAdjust="0"/>
  </p:normalViewPr>
  <p:slideViewPr>
    <p:cSldViewPr snapToGrid="0">
      <p:cViewPr varScale="1">
        <p:scale>
          <a:sx n="79" d="100"/>
          <a:sy n="79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A1B58-5394-4F5E-8DA1-33AFF1DB5D0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7895F-D878-495E-9090-277F9AD3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ytFB8TrkT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ynextmove.org/explore/i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in serving people. Relationship building strategies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student-centered customer service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 interactions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 &amp; Truth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0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Community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just about the students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Family, Friends &amp; Community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on your college campus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invited to the Cookout - Building a Culture of Community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Group Discussion: 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providing Relationships Based Customer Services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Cultivation An Inviting Culture on Your Campus for Justice Impacted Students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Student Groups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information about conviction history barriers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about barriers &amp; collateral consequences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are dream killers – real about what it would take to get a “Yes”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staff contact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Self-Awareness/ Healing Unpacking a person’s why (what do they want to finish their student goals) [video] Know Your Why by Michael Jr.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https://www.youtube.com/watch?v=1ytFB8TrkTo</a:t>
            </a: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https://www.mynextmove.org/explore/ip</a:t>
            </a:r>
            <a:r>
              <a:rPr lang="en-US" sz="1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“I am more than what happened to me, </a:t>
            </a:r>
            <a:r>
              <a:rPr lang="en-US" sz="1800" b="1" dirty="0">
                <a:effectLst/>
                <a:latin typeface="+mj-lt"/>
                <a:ea typeface="+mj-ea"/>
                <a:cs typeface="+mj-cs"/>
              </a:rPr>
              <a:t>I’m not just my trauma</a:t>
            </a:r>
            <a:r>
              <a:rPr lang="en-US" b="1" dirty="0"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”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– Marcus (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Ginwright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2018)</a:t>
            </a:r>
            <a:endParaRPr lang="en-US" dirty="0"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895F-D878-495E-9090-277F9AD32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8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1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1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1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57DF4D-D974-434D-9D64-40B7405DF5F0}" type="datetime1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ytFB8TrkTo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nwright.medium.com/the-future-of-healing-shifting-from-trauma-informed-care-to-healing-centered-engagement-634f557ce69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ransformingsociety.co.uk/2020/06/03/how-volunteering-might-change-because-of-the-pandemic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shawnginwrigh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8B39DC55-E3D8-8CB3-6E89-A7E1C34DE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37" b="29352"/>
          <a:stretch/>
        </p:blipFill>
        <p:spPr>
          <a:xfrm>
            <a:off x="0" y="-1645129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1498B-DC6E-7D6E-B4F9-3E7525F1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84216"/>
            <a:ext cx="9326879" cy="1573784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Prioritizing Relationships OVER Transactions: Building Strong Campus Connections to Support Justice Impacted Students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C4AE7-A45C-36AB-FAD9-F50A7B18A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315" y="5847018"/>
            <a:ext cx="4941173" cy="812923"/>
          </a:xfrm>
        </p:spPr>
        <p:txBody>
          <a:bodyPr anchor="t">
            <a:normAutofit fontScale="925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</a:rPr>
              <a:t>Gerald Bradford</a:t>
            </a:r>
          </a:p>
          <a:p>
            <a:pPr algn="r"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</a:rPr>
              <a:t>Emily Dykstra Jones</a:t>
            </a:r>
          </a:p>
        </p:txBody>
      </p:sp>
    </p:spTree>
    <p:extLst>
      <p:ext uri="{BB962C8B-B14F-4D97-AF65-F5344CB8AC3E}">
        <p14:creationId xmlns:p14="http://schemas.microsoft.com/office/powerpoint/2010/main" val="1676726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680DF-C38A-23A4-BD9E-D71E656F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3132" r="-1" b="38899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E9E01-280D-C99A-FAB7-FBF0FB1E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Environmental Characteristics of a College Engaged in Collective Healing</a:t>
            </a:r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F745-F140-CD8D-873F-E781D2E0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Counseling Services</a:t>
            </a:r>
          </a:p>
          <a:p>
            <a:r>
              <a:rPr lang="en-US">
                <a:solidFill>
                  <a:srgbClr val="FFFFFF"/>
                </a:solidFill>
              </a:rPr>
              <a:t>ER Grants, Food and Hygiene Pantries</a:t>
            </a:r>
          </a:p>
          <a:p>
            <a:r>
              <a:rPr lang="en-US">
                <a:solidFill>
                  <a:srgbClr val="FFFFFF"/>
                </a:solidFill>
              </a:rPr>
              <a:t>Systemic ways of informing students of barriers to higher paying jobs that give a student a chance to thrive</a:t>
            </a:r>
          </a:p>
          <a:p>
            <a:r>
              <a:rPr lang="en-US">
                <a:solidFill>
                  <a:srgbClr val="FFFFFF"/>
                </a:solidFill>
              </a:rPr>
              <a:t>Housing</a:t>
            </a:r>
          </a:p>
          <a:p>
            <a:r>
              <a:rPr lang="en-US">
                <a:solidFill>
                  <a:srgbClr val="FFFFFF"/>
                </a:solidFill>
              </a:rPr>
              <a:t>Technology- Please Help! Manage your expectations.</a:t>
            </a:r>
          </a:p>
          <a:p>
            <a:r>
              <a:rPr lang="en-US">
                <a:solidFill>
                  <a:srgbClr val="FFFFFF"/>
                </a:solidFill>
              </a:rPr>
              <a:t>Support Groups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Impacted Student’s Group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Mental Health &amp; Substance </a:t>
            </a:r>
            <a:r>
              <a:rPr lang="en-US" dirty="0">
                <a:solidFill>
                  <a:srgbClr val="FFFFFF"/>
                </a:solidFill>
              </a:rPr>
              <a:t>Use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0D49BD6-73AE-9AE6-2D09-2EAD31402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1D988-3C55-92F0-D1E5-2A1C2C92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31" y="27770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FC694-13C2-49EB-EA35-1F0704ED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A576E92-E5C8-4FF8-B2BE-A516F6A1724E}" type="datetime1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7/18/2024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0BED-56FA-6EAE-70E1-44603436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endParaRPr lang="en-US" sz="1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D6F8-741C-BB73-C9D4-D0D34CF0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0C12960-6E85-460F-B6E3-5B82CB31AF3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" name="Picture 9" descr="A qr code with a few different black squares&#10;&#10;Description automatically generated with medium confidence">
            <a:extLst>
              <a:ext uri="{FF2B5EF4-FFF2-40B4-BE49-F238E27FC236}">
                <a16:creationId xmlns:a16="http://schemas.microsoft.com/office/drawing/2014/main" id="{9F6B1B30-0E03-0121-2A03-50C0ADCEB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" y="4723917"/>
            <a:ext cx="1427805" cy="1432711"/>
          </a:xfrm>
          <a:prstGeom prst="rect">
            <a:avLst/>
          </a:prstGeom>
        </p:spPr>
      </p:pic>
      <p:pic>
        <p:nvPicPr>
          <p:cNvPr id="19" name="Picture 18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961A5082-8832-3E7C-300D-B8D3CB0F9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822" y="5101108"/>
            <a:ext cx="1537803" cy="15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CECEC-9CCB-4F7B-14F2-99E2B62A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Introducing…</a:t>
            </a:r>
            <a:br>
              <a:rPr lang="en-US" sz="4000" dirty="0"/>
            </a:br>
            <a:r>
              <a:rPr lang="en-US" sz="4000" dirty="0"/>
              <a:t>Gerald Bradford</a:t>
            </a: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12A872F2-DB3D-9A64-2984-935B2FEB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1323673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Re-entry Manager, Renton Technical College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Founding Member, Fresh Start PS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Board President, Central District Preservation Authority, Seattle, 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A9D4-3A48-26FC-EDDB-7AE48B69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576E92-E5C8-4FF8-B2BE-A516F6A1724E}" type="datetime1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7/18/2024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0CF6A424-C549-76C8-E053-B335E293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r="1050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F42A-CCAB-9C72-AD0C-F176119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7815F1F-257A-DA47-DD3B-3BCA0CCA0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63" y="5252720"/>
            <a:ext cx="1345028" cy="13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2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ECEC-9CCB-4F7B-14F2-99E2B62A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Introducing… </a:t>
            </a:r>
            <a:br>
              <a:rPr lang="en-US" sz="4000" dirty="0"/>
            </a:br>
            <a:r>
              <a:rPr lang="en-US" sz="4000" dirty="0"/>
              <a:t>Emily Dykstra Jones</a:t>
            </a:r>
          </a:p>
        </p:txBody>
      </p:sp>
      <p:pic>
        <p:nvPicPr>
          <p:cNvPr id="5" name="Picture 4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074BB11F-8A3A-6933-5ACD-B1248ADF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F42A-CCAB-9C72-AD0C-F176119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0C12960-6E85-460F-B6E3-5B82CB31AF3D}" type="slidenum">
              <a:rPr lang="en-US" smtClean="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12A872F2-DB3D-9A64-2984-935B2FEB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Most recently…</a:t>
            </a:r>
          </a:p>
          <a:p>
            <a:pPr marL="0" indent="0">
              <a:buNone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Education Navigator, Tacoma Community College</a:t>
            </a:r>
          </a:p>
          <a:p>
            <a:pPr marL="0" indent="0">
              <a:buNone/>
            </a:pPr>
            <a:endParaRPr lang="en-US" sz="18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Currently…</a:t>
            </a:r>
          </a:p>
          <a:p>
            <a:pPr marL="0" indent="0">
              <a:buNone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PhD Candidate, Saybrook </a:t>
            </a:r>
            <a:r>
              <a:rPr 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University</a:t>
            </a:r>
            <a:endParaRPr lang="en-US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0" name="Picture 9" descr="A qr code with a few different black squares&#10;&#10;Description automatically generated with medium confidence">
            <a:extLst>
              <a:ext uri="{FF2B5EF4-FFF2-40B4-BE49-F238E27FC236}">
                <a16:creationId xmlns:a16="http://schemas.microsoft.com/office/drawing/2014/main" id="{9D3C04B1-9F6B-9DE5-049E-6126B8D8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19" y="5323840"/>
            <a:ext cx="1210911" cy="12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blue graduation gowns&#10;&#10;Description automatically generated with low confidence">
            <a:extLst>
              <a:ext uri="{FF2B5EF4-FFF2-40B4-BE49-F238E27FC236}">
                <a16:creationId xmlns:a16="http://schemas.microsoft.com/office/drawing/2014/main" id="{24A006DE-B562-E118-7C25-96C03B9FF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14297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028C9-9F4E-7D4B-7A18-C6A9808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Centering Students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2907-A668-82BD-BC3E-710F0C71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576E92-E5C8-4FF8-B2BE-A516F6A1724E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7/18/2024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C0C3-EC7A-1DD3-6EA4-07E0642A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 SBCTC BEdA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6C4F-92DA-E8D4-4B7D-2FBF8EE1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oup of people in white uniforms&#10;&#10;Description automatically generated">
            <a:extLst>
              <a:ext uri="{FF2B5EF4-FFF2-40B4-BE49-F238E27FC236}">
                <a16:creationId xmlns:a16="http://schemas.microsoft.com/office/drawing/2014/main" id="{91EBD693-55DA-21B7-0EC6-27926A615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7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028C9-9F4E-7D4B-7A18-C6A9808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Building Community: </a:t>
            </a: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One plate at a time</a:t>
            </a:r>
            <a:endParaRPr lang="en-US" sz="6600" dirty="0">
              <a:ln w="22225">
                <a:solidFill>
                  <a:schemeClr val="tx1"/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2907-A668-82BD-BC3E-710F0C71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576E92-E5C8-4FF8-B2BE-A516F6A1724E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7/18/2024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C0C3-EC7A-1DD3-6EA4-07E0642A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 SBCTC BEdA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6C4F-92DA-E8D4-4B7D-2FBF8EE1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green shirt with his arms raised in front of a sign&#10;&#10;Description automatically generated">
            <a:extLst>
              <a:ext uri="{FF2B5EF4-FFF2-40B4-BE49-F238E27FC236}">
                <a16:creationId xmlns:a16="http://schemas.microsoft.com/office/drawing/2014/main" id="{BA97B6FC-5CFF-CC10-A5D5-9EDCE5755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8456"/>
          <a:stretch/>
        </p:blipFill>
        <p:spPr>
          <a:xfrm>
            <a:off x="0" y="-22"/>
            <a:ext cx="12191977" cy="685802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028C9-9F4E-7D4B-7A18-C6A9808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Cultivating Culture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2907-A668-82BD-BC3E-710F0C71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576E92-E5C8-4FF8-B2BE-A516F6A1724E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7/18/2024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C0C3-EC7A-1DD3-6EA4-07E0642A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 SBCTC BEdA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6C4F-92DA-E8D4-4B7D-2FBF8EE1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E04921-54B4-1755-EAC9-0209BFAC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49526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Healing Spaces: Starts with your WHY?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8FAE7-BDCC-831F-CFBD-F99D5A14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7440" y="3246120"/>
            <a:ext cx="5605272" cy="365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115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nline Media 4" title="Know Your Why | Michael Jr.">
            <a:hlinkClick r:id="" action="ppaction://media"/>
            <a:extLst>
              <a:ext uri="{FF2B5EF4-FFF2-40B4-BE49-F238E27FC236}">
                <a16:creationId xmlns:a16="http://schemas.microsoft.com/office/drawing/2014/main" id="{988E3231-52B7-9151-62E3-85E031C299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42862" y="1036674"/>
            <a:ext cx="6138426" cy="34682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043E1-619F-FBAD-55E2-FDEEED73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8988" y="5769149"/>
            <a:ext cx="2344814" cy="3657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fld id="{2CA2A270-409D-4410-9649-B7481576446C}" type="datetime1">
              <a:rPr lang="en-US" sz="115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7/18/2024</a:t>
            </a:fld>
            <a:endParaRPr lang="en-US" sz="11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in graduation gowns&#10;&#10;Description automatically generated">
            <a:extLst>
              <a:ext uri="{FF2B5EF4-FFF2-40B4-BE49-F238E27FC236}">
                <a16:creationId xmlns:a16="http://schemas.microsoft.com/office/drawing/2014/main" id="{3D8204E1-ECC3-7239-E306-DAD442F3F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E9E01-280D-C99A-FAB7-FBF0FB1E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FOSTERING POSSIBILITY: 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Characteristics of a Collectively Healing College</a:t>
            </a: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F745-F140-CD8D-873F-E781D2E0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i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More empathy - Less assumptions</a:t>
            </a:r>
            <a:endParaRPr lang="en-US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t>Value Relationships over Transactions</a:t>
            </a:r>
          </a:p>
          <a:p>
            <a:r>
              <a:rPr lang="en-US" i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Encourage people to dream and imagine!</a:t>
            </a:r>
          </a:p>
          <a:p>
            <a:r>
              <a:rPr lang="en-US" i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Build critical reflection and take loving action.</a:t>
            </a:r>
          </a:p>
          <a:p>
            <a:r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t>Consider how environments contribute to or detract from well-being</a:t>
            </a:r>
            <a:endParaRPr lang="en-US" i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endParaRPr lang="en-US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027D-C080-FAA5-E663-E12F5556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741623"/>
            <a:ext cx="10684041" cy="1400530"/>
          </a:xfrm>
        </p:spPr>
        <p:txBody>
          <a:bodyPr/>
          <a:lstStyle/>
          <a:p>
            <a:r>
              <a:rPr lang="en-US" sz="4000"/>
              <a:t>Healing Centered Engagement (HCE)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771B1-37DF-C39D-2A84-3BA6B7BD3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599276"/>
            <a:ext cx="4396338" cy="576262"/>
          </a:xfrm>
        </p:spPr>
        <p:txBody>
          <a:bodyPr/>
          <a:lstStyle/>
          <a:p>
            <a:r>
              <a:rPr lang="en-US"/>
              <a:t>Trauma Informed		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94AE6-5EEC-4027-0C6B-4E7AE561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404015"/>
            <a:ext cx="4396339" cy="3741738"/>
          </a:xfrm>
        </p:spPr>
        <p:txBody>
          <a:bodyPr>
            <a:normAutofit/>
          </a:bodyPr>
          <a:lstStyle/>
          <a:p>
            <a:r>
              <a:rPr lang="en-US" dirty="0"/>
              <a:t>“What happened to you?”</a:t>
            </a:r>
          </a:p>
          <a:p>
            <a:r>
              <a:rPr lang="en-US" dirty="0"/>
              <a:t>Focused on the individual symptoms &amp; clinical treatment of trauma</a:t>
            </a:r>
          </a:p>
          <a:p>
            <a:r>
              <a:rPr lang="en-US" dirty="0"/>
              <a:t>Individual based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E4109-D457-774C-E64E-E16817BD0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4" y="1592697"/>
            <a:ext cx="5055546" cy="576262"/>
          </a:xfrm>
        </p:spPr>
        <p:txBody>
          <a:bodyPr/>
          <a:lstStyle/>
          <a:p>
            <a:r>
              <a:rPr lang="en-US"/>
              <a:t>Healing-Centered Engagement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286A29-4435-5C49-AD52-A30A66A98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3" y="2319907"/>
            <a:ext cx="5675657" cy="3741738"/>
          </a:xfrm>
        </p:spPr>
        <p:txBody>
          <a:bodyPr>
            <a:normAutofit/>
          </a:bodyPr>
          <a:lstStyle/>
          <a:p>
            <a:r>
              <a:rPr lang="en-US" dirty="0"/>
              <a:t>“What’s right with you?”</a:t>
            </a:r>
          </a:p>
          <a:p>
            <a:r>
              <a:rPr lang="en-US" dirty="0"/>
              <a:t>Focused on well-being of the environment</a:t>
            </a:r>
          </a:p>
          <a:p>
            <a:r>
              <a:rPr lang="en-US" dirty="0"/>
              <a:t>Interdependence based</a:t>
            </a:r>
          </a:p>
          <a:p>
            <a:r>
              <a:rPr lang="en-US" dirty="0"/>
              <a:t>Holistic Well-being is Liberatory &amp; Hopeful</a:t>
            </a:r>
          </a:p>
          <a:p>
            <a:r>
              <a:rPr lang="en-US" dirty="0"/>
              <a:t>Community Based Solutions</a:t>
            </a: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AD227B2B-0562-4A01-7773-DE73ACC3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8915" y="5193852"/>
            <a:ext cx="3150047" cy="151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1486A-30B5-B71E-AADC-7D85173407F2}"/>
              </a:ext>
            </a:extLst>
          </p:cNvPr>
          <p:cNvSpPr txBox="1"/>
          <p:nvPr/>
        </p:nvSpPr>
        <p:spPr>
          <a:xfrm>
            <a:off x="773707" y="6068583"/>
            <a:ext cx="505554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HCE is based of the work of </a:t>
            </a:r>
            <a:r>
              <a:rPr lang="en-US" sz="18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</a:t>
            </a:r>
            <a:r>
              <a:rPr lang="en-US" sz="1800" dirty="0">
                <a:solidFill>
                  <a:srgbClr val="4678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 </a:t>
            </a:r>
            <a:r>
              <a:rPr lang="en-US" sz="1800" dirty="0" err="1">
                <a:solidFill>
                  <a:srgbClr val="4678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Ginwright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PhD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group of hands raising their hands&#10;&#10;Description automatically generated">
            <a:extLst>
              <a:ext uri="{FF2B5EF4-FFF2-40B4-BE49-F238E27FC236}">
                <a16:creationId xmlns:a16="http://schemas.microsoft.com/office/drawing/2014/main" id="{AC3C428F-BE70-8C3C-51F1-F420097B64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1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B2879-222B-4181-BC5F-7D8D91445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C2F00-DBAD-4551-9A94-9200305502EE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customXml/itemProps3.xml><?xml version="1.0" encoding="utf-8"?>
<ds:datastoreItem xmlns:ds="http://schemas.openxmlformats.org/officeDocument/2006/customXml" ds:itemID="{71602FDF-D8E0-4D1A-8700-36C9605C5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474</Words>
  <Application>Microsoft Office PowerPoint</Application>
  <PresentationFormat>Widescreen</PresentationFormat>
  <Paragraphs>90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Courier New</vt:lpstr>
      <vt:lpstr>Symbol</vt:lpstr>
      <vt:lpstr>Wingdings</vt:lpstr>
      <vt:lpstr>Office Theme</vt:lpstr>
      <vt:lpstr>Prioritizing Relationships OVER Transactions: Building Strong Campus Connections to Support Justice Impacted Students</vt:lpstr>
      <vt:lpstr>Introducing… Gerald Bradford</vt:lpstr>
      <vt:lpstr>Introducing…  Emily Dykstra Jones</vt:lpstr>
      <vt:lpstr>Centering Students</vt:lpstr>
      <vt:lpstr>Building Community: One plate at a time</vt:lpstr>
      <vt:lpstr>Cultivating Culture</vt:lpstr>
      <vt:lpstr>Creating Healing Spaces: Starts with your WHY?</vt:lpstr>
      <vt:lpstr>FOSTERING POSSIBILITY:  Characteristics of a Collectively Healing College </vt:lpstr>
      <vt:lpstr>Healing Centered Engagement (HCE)</vt:lpstr>
      <vt:lpstr>Environmental Characteristics of a College Engaged in Collective Healing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Relationships OVER Transactions: Building Strong Campus Connections to Support Justice Impacted Students</dc:title>
  <dc:creator>Emily DykstraJones - Student</dc:creator>
  <cp:lastModifiedBy>Christy Lowder</cp:lastModifiedBy>
  <cp:revision>3</cp:revision>
  <dcterms:created xsi:type="dcterms:W3CDTF">2024-05-17T22:47:44Z</dcterms:created>
  <dcterms:modified xsi:type="dcterms:W3CDTF">2024-07-18T23:15:06Z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