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108" d="100"/>
          <a:sy n="108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26ME7PGHmQ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db1db71d76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db1db71d76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 is a 6:54 video on PjBL</a:t>
            </a:r>
            <a:r>
              <a:rPr lang="en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b1db71d7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b1db71d7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b246a1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db246a17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b1db71d7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db1db71d7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285d7741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285d7741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223d857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223d857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2aef44ed7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2aef44ed7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211669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2116697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b1db71d7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db1db71d7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b1db71d7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b1db71d7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b1db71d7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b1db71d7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b1db71d7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db1db71d76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b1db71d7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b1db71d7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Constructivist - create knowledge based on prior knowledge &amp; experience and is mediated by new knowledge/artifacts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centered - addresses motivation; utilizes students strengths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2aef44ed7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2aef44ed7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2116697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2116697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b1db71d7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b1db71d7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crypted-tbn0.gstatic.com/images?q=tbn:ANd9GcTcN6j5ko-0IF73y71Zv45dKynDtBGdmdfPIg&amp;s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pblworks.org/system/files/documents/Project%20Design%20Rubric%20-%202022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blworks.org/what-is-pbl/gold-standard-project-desig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knighton@highline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kroontj@whatcom.ed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cmbocesis.files.wordpress.com/2014/04/pbl-graphic_3.jpg?w=6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M59a2sSmdhBsvReyGS8-sC5BLI9_R9Ia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Based Learning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172900"/>
            <a:ext cx="76881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2024 BEdA Biennial Conference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Christie Knighton, Highline College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Dawn Kroontje, Whatcom College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/>
              <a:t>Project-Based Learning (PjBL) Steps:</a:t>
            </a:r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524700" y="1773625"/>
            <a:ext cx="7893600" cy="3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Identify an essential question or line of inquiry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Create project plan and schedule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Learners collaborate on tasks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Instructor facilitates and monitors progress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Learners complete project and present their work publicly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Instructor and learners assess the project outcomes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Instructor and learners reflect on project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your table, brainstorm potential projects  for up to five different topics: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Digital Literacy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Civics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Health Literacy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Workplace Prep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Financial Literacy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Share out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 Create an Project Based Outline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406825" y="1711600"/>
            <a:ext cx="7688700" cy="3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27"/>
              <a:t>Choose an idea from the brainstorm, and flesh out a project.</a:t>
            </a:r>
            <a:endParaRPr sz="2027"/>
          </a:p>
          <a:p>
            <a:pPr marL="457200" lvl="0" indent="-335130" algn="l" rtl="0"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84">
                <a:solidFill>
                  <a:srgbClr val="2D3237"/>
                </a:solidFill>
                <a:latin typeface="Arial"/>
                <a:ea typeface="Arial"/>
                <a:cs typeface="Arial"/>
                <a:sym typeface="Arial"/>
              </a:rPr>
              <a:t>Is the learning connected to shared concerns and interests of the students?</a:t>
            </a:r>
            <a:endParaRPr sz="2684">
              <a:solidFill>
                <a:srgbClr val="2D32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51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84">
                <a:solidFill>
                  <a:srgbClr val="2D3237"/>
                </a:solidFill>
                <a:latin typeface="Arial"/>
                <a:ea typeface="Arial"/>
                <a:cs typeface="Arial"/>
                <a:sym typeface="Arial"/>
              </a:rPr>
              <a:t>Do students have the chance to connect ideas?</a:t>
            </a:r>
            <a:endParaRPr sz="2684">
              <a:solidFill>
                <a:srgbClr val="2D32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51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84">
                <a:solidFill>
                  <a:srgbClr val="2D3237"/>
                </a:solidFill>
                <a:latin typeface="Arial"/>
                <a:ea typeface="Arial"/>
                <a:cs typeface="Arial"/>
                <a:sym typeface="Arial"/>
              </a:rPr>
              <a:t>Is the task based on a meaningful problem to solve or a question to answer that all learners can access and understand?</a:t>
            </a:r>
            <a:endParaRPr sz="2684">
              <a:solidFill>
                <a:srgbClr val="2D32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51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84">
                <a:solidFill>
                  <a:srgbClr val="2D3237"/>
                </a:solidFill>
                <a:latin typeface="Arial"/>
                <a:ea typeface="Arial"/>
                <a:cs typeface="Arial"/>
                <a:sym typeface="Arial"/>
              </a:rPr>
              <a:t>Does the task promote diverse perspectives?</a:t>
            </a:r>
            <a:endParaRPr sz="2684">
              <a:solidFill>
                <a:srgbClr val="2D32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513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684">
                <a:solidFill>
                  <a:srgbClr val="2D3237"/>
                </a:solidFill>
                <a:latin typeface="Arial"/>
                <a:ea typeface="Arial"/>
                <a:cs typeface="Arial"/>
                <a:sym typeface="Arial"/>
              </a:rPr>
              <a:t>Does the task have a real-world context that every student can be part of?</a:t>
            </a:r>
            <a:endParaRPr sz="2684">
              <a:solidFill>
                <a:srgbClr val="2D323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Ways To Support Students Through Process</a:t>
            </a:r>
            <a:endParaRPr dirty="0"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0" y="2074563"/>
            <a:ext cx="7180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45720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Identify problem</a:t>
            </a:r>
            <a:endParaRPr sz="1500"/>
          </a:p>
          <a:p>
            <a:pPr marL="45720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Offer empathic support</a:t>
            </a:r>
            <a:endParaRPr sz="1500"/>
          </a:p>
          <a:p>
            <a:pPr marL="45720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Encourage risk taking</a:t>
            </a:r>
            <a:endParaRPr sz="1500"/>
          </a:p>
          <a:p>
            <a:pPr marL="45720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Power of collaboration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25" title="Student | A college student, learning in the library with a 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500" y="3545000"/>
            <a:ext cx="2337800" cy="155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50" y="2571750"/>
            <a:ext cx="2057400" cy="22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1393350" y="4791075"/>
            <a:ext cx="729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images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out</a:t>
            </a:r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1455300" y="20263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Briefly (1 minute or less) share out your outline or thoughts.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3" name="Google Shape;173;p26" title="File:Aha wordmark 2018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00" y="3048475"/>
            <a:ext cx="4298798" cy="16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Rubric for PjBL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Essential Project Design Elements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Christie Knighton, Highline College: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cknighton@highline.edu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Dawn</a:t>
            </a:r>
            <a:r>
              <a:rPr lang="en"/>
              <a:t> </a:t>
            </a:r>
            <a:r>
              <a:rPr lang="en" sz="1600"/>
              <a:t>Kroontje, Whatcom College,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dkroontj@whatcom.edu</a:t>
            </a:r>
            <a:r>
              <a:rPr lang="en" sz="1600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Based Learning As Equity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Unpacking this quote:</a:t>
            </a: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From the Buck Institute: “</a:t>
            </a: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project-based learning widely used and recognized as a tool to address educational inequity and to empower students furthest from opportunity.”</a:t>
            </a: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24275" y="1968750"/>
            <a:ext cx="3279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Introductions           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Overview of PjBL     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Brainstorm Topics   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Planning Time              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➢"/>
            </a:pPr>
            <a:r>
              <a:rPr lang="en" sz="1500"/>
              <a:t>Closing			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75" y="1318650"/>
            <a:ext cx="3279000" cy="329539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48925" y="4537850"/>
            <a:ext cx="1404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pbl-graphic_3.jpg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 idx="4294967295"/>
          </p:nvPr>
        </p:nvSpPr>
        <p:spPr>
          <a:xfrm>
            <a:off x="280988" y="1751013"/>
            <a:ext cx="8137525" cy="2589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Please share: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Name, school/CBO, role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Experience with Project Based Learning</a:t>
            </a:r>
          </a:p>
          <a:p>
            <a:pPr marL="457200" marR="0" lvl="0" indent="-3111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Goal(s) for this session</a:t>
            </a:r>
          </a:p>
        </p:txBody>
      </p:sp>
      <p:pic>
        <p:nvPicPr>
          <p:cNvPr id="101" name="Google Shape;101;p15" title="Welcome 7 | New Life Church Collingwood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150" y="1528400"/>
            <a:ext cx="4998149" cy="28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/>
              <a:t>Project-Based Learning (PjBL) defined: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project-based learning (PjBL), students gain knowledge by addressing essential questions or lines of inquiry, setting and prioritizing goals, and engaging with real-world, authentic tasks.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Project-based units of instruction </a:t>
            </a:r>
            <a:r>
              <a:rPr lang="en" b="1"/>
              <a:t>result</a:t>
            </a:r>
            <a:r>
              <a:rPr lang="en"/>
              <a:t> in the creation of a product that demonstrates learners’ skills and content knowledge (e.g., report, presentation, video, etc.).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/>
              <a:t>Project-Based Learning (PjBL) defined (continued):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729450" y="22236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04958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PjBL units require an array of </a:t>
            </a:r>
            <a:r>
              <a:rPr lang="en" b="1"/>
              <a:t>basic skills</a:t>
            </a:r>
            <a:r>
              <a:rPr lang="en"/>
              <a:t> and soft skills including </a:t>
            </a:r>
            <a:r>
              <a:rPr lang="en" b="1"/>
              <a:t>communication</a:t>
            </a:r>
            <a:r>
              <a:rPr lang="en"/>
              <a:t>, </a:t>
            </a:r>
            <a:r>
              <a:rPr lang="en" b="1"/>
              <a:t>collaboration</a:t>
            </a:r>
            <a:r>
              <a:rPr lang="en"/>
              <a:t>, c</a:t>
            </a:r>
            <a:r>
              <a:rPr lang="en" b="1"/>
              <a:t>ritical thinking</a:t>
            </a:r>
            <a:r>
              <a:rPr lang="en"/>
              <a:t>, and creativity and are typically multidisciplinary.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495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project can be related to building learners’ knowledge of </a:t>
            </a:r>
            <a:r>
              <a:rPr lang="en" b="1"/>
              <a:t>community needs</a:t>
            </a:r>
            <a:r>
              <a:rPr lang="en"/>
              <a:t>, </a:t>
            </a:r>
            <a:r>
              <a:rPr lang="en" b="1"/>
              <a:t>careers</a:t>
            </a:r>
            <a:r>
              <a:rPr lang="en"/>
              <a:t> or the </a:t>
            </a:r>
            <a:r>
              <a:rPr lang="en" b="1"/>
              <a:t>workplace</a:t>
            </a:r>
            <a:r>
              <a:rPr lang="en"/>
              <a:t>, or </a:t>
            </a:r>
            <a:r>
              <a:rPr lang="en" b="1"/>
              <a:t>academic subjects</a:t>
            </a:r>
            <a:r>
              <a:rPr lang="en"/>
              <a:t> (such as social studies, science).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04958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Project-based learning is a </a:t>
            </a:r>
            <a:r>
              <a:rPr lang="en" b="1"/>
              <a:t>rigorous</a:t>
            </a:r>
            <a:r>
              <a:rPr lang="en"/>
              <a:t> and </a:t>
            </a:r>
            <a:r>
              <a:rPr lang="en" b="1"/>
              <a:t>engaging</a:t>
            </a:r>
            <a:r>
              <a:rPr lang="en"/>
              <a:t> approach that prepares learners for postsecondary and career transitions.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look at PjBL research &amp; application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b="1"/>
              <a:t>Rooted in constructivist learning theory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b="1"/>
              <a:t>Student centered &amp; student voice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b="1"/>
              <a:t>Teaching Skills That Matter (TSTM)</a:t>
            </a:r>
            <a:endParaRPr b="1"/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9 skills</a:t>
            </a:r>
            <a:endParaRPr/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5 topic areas</a:t>
            </a:r>
            <a:endParaRPr/>
          </a:p>
          <a:p>
            <a:pPr marL="9144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/>
              <a:t>3 approaches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Unpacking this Quote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729450" y="1853850"/>
            <a:ext cx="7688700" cy="28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2801" marR="440" lvl="0" indent="0" algn="just" rtl="0">
              <a:lnSpc>
                <a:spcPct val="95730"/>
              </a:lnSpc>
              <a:spcBef>
                <a:spcPts val="3539"/>
              </a:spcBef>
              <a:spcAft>
                <a:spcPts val="0"/>
              </a:spcAft>
              <a:buNone/>
            </a:pP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equitable learning experiences for students often starts with understanding how project-based learning helps students develop self-efficacy, confidence, and an eagerness to direct their own learning. 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students feel the joy of learning, they actually work harder with greater engagement and enthusiasm for the learning process. This naturally results in more significant tangible outcomes.</a:t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" sz="1500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State of PjBL</a:t>
            </a: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lens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Reactive:   What do we see? </a:t>
            </a: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		Proactive: How do we shift our structures </a:t>
            </a: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1F1F1F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                                     and learning processes?</a:t>
            </a:r>
            <a:endParaRPr sz="1500" i="1">
              <a:solidFill>
                <a:srgbClr val="1F1F1F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0" title="Saul Clear Grey - Blue Light Reading Glasses - 0.00 (no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475" y="726700"/>
            <a:ext cx="3657825" cy="29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Project-based vs. Problem-based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sides of the same coin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535050" y="2339575"/>
            <a:ext cx="7883100" cy="22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457200" lvl="0" indent="-297881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727"/>
              <a:t>Problem based learning:</a:t>
            </a:r>
            <a:endParaRPr sz="2727"/>
          </a:p>
          <a:p>
            <a:pPr marL="914400" lvl="1" indent="-292801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27"/>
              <a:t>Real-world problems are used as a vehicle to promote learning (instead of presenting facts)</a:t>
            </a:r>
            <a:endParaRPr sz="2527"/>
          </a:p>
          <a:p>
            <a:pPr marL="914400" lvl="1" indent="-292801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27"/>
              <a:t>Students work in groups and research/think through problems to propose solutions</a:t>
            </a:r>
            <a:endParaRPr sz="2527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27"/>
          </a:p>
          <a:p>
            <a:pPr marL="457200" lvl="0" indent="-297881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727"/>
              <a:t>Project based learning:</a:t>
            </a:r>
            <a:endParaRPr sz="2727"/>
          </a:p>
          <a:p>
            <a:pPr marL="914400" lvl="1" indent="-292801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27"/>
              <a:t>Students gain knowledge by addressing an essential question</a:t>
            </a:r>
            <a:endParaRPr sz="2527"/>
          </a:p>
          <a:p>
            <a:pPr marL="914400" lvl="1" indent="-292801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27"/>
              <a:t>Set own tasks and prioritize goals</a:t>
            </a:r>
            <a:endParaRPr sz="2527"/>
          </a:p>
          <a:p>
            <a:pPr marL="914400" lvl="1" indent="-292801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 sz="2527"/>
              <a:t>Create a product to share</a:t>
            </a:r>
            <a:endParaRPr sz="2527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27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21" title="File:Presidential dollar coin reverse.pn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3000" y="3053925"/>
            <a:ext cx="1774675" cy="178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Props1.xml><?xml version="1.0" encoding="utf-8"?>
<ds:datastoreItem xmlns:ds="http://schemas.openxmlformats.org/officeDocument/2006/customXml" ds:itemID="{28EFCDE0-CA73-4873-BD09-7B6942A49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4B6F84-CC04-480A-874E-8E1C2ACA1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4D2F8-6294-4883-8808-F5DE6B85456D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Microsoft Office PowerPoint</Application>
  <PresentationFormat>On-screen Show (16:9)</PresentationFormat>
  <Paragraphs>103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Raleway</vt:lpstr>
      <vt:lpstr>Arial</vt:lpstr>
      <vt:lpstr>Calibri</vt:lpstr>
      <vt:lpstr>Lato</vt:lpstr>
      <vt:lpstr>Georgia</vt:lpstr>
      <vt:lpstr>Streamline</vt:lpstr>
      <vt:lpstr>Project Based Learning</vt:lpstr>
      <vt:lpstr>Agenda</vt:lpstr>
      <vt:lpstr>Please share: Name, school/CBO, role Experience with Project Based Learning Goal(s) for this session</vt:lpstr>
      <vt:lpstr>Project-Based Learning (PjBL) defined:</vt:lpstr>
      <vt:lpstr>Project-Based Learning (PjBL) defined (continued):</vt:lpstr>
      <vt:lpstr>Brief look at PjBL research &amp; application</vt:lpstr>
      <vt:lpstr>Unpacking this Quote</vt:lpstr>
      <vt:lpstr>Our lens</vt:lpstr>
      <vt:lpstr>Project-based vs. Problem-based learning 2 sides of the same coin    </vt:lpstr>
      <vt:lpstr>Project-Based Learning (PjBL) Steps:</vt:lpstr>
      <vt:lpstr>Brainstorm</vt:lpstr>
      <vt:lpstr>Your Turn! Create an Project Based Outline</vt:lpstr>
      <vt:lpstr>Ways To Support Students Through Process</vt:lpstr>
      <vt:lpstr>Share out</vt:lpstr>
      <vt:lpstr>Resources</vt:lpstr>
      <vt:lpstr>Thank you!</vt:lpstr>
      <vt:lpstr>Project Based Learning As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Katelynn Orellana</cp:lastModifiedBy>
  <cp:revision>1</cp:revision>
  <dcterms:modified xsi:type="dcterms:W3CDTF">2024-07-18T17:56:18Z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