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68" r:id="rId6"/>
    <p:sldId id="267" r:id="rId7"/>
    <p:sldId id="302" r:id="rId8"/>
    <p:sldId id="303" r:id="rId9"/>
    <p:sldId id="304" r:id="rId10"/>
    <p:sldId id="261" r:id="rId11"/>
    <p:sldId id="269" r:id="rId12"/>
    <p:sldId id="263" r:id="rId13"/>
    <p:sldId id="274" r:id="rId14"/>
    <p:sldId id="305" r:id="rId15"/>
    <p:sldId id="265" r:id="rId16"/>
    <p:sldId id="270" r:id="rId17"/>
    <p:sldId id="286" r:id="rId18"/>
    <p:sldId id="271" r:id="rId19"/>
    <p:sldId id="287" r:id="rId20"/>
    <p:sldId id="284" r:id="rId21"/>
    <p:sldId id="288" r:id="rId22"/>
    <p:sldId id="285" r:id="rId23"/>
    <p:sldId id="283" r:id="rId24"/>
    <p:sldId id="272" r:id="rId25"/>
    <p:sldId id="273" r:id="rId26"/>
    <p:sldId id="275" r:id="rId27"/>
    <p:sldId id="276" r:id="rId28"/>
    <p:sldId id="277" r:id="rId29"/>
    <p:sldId id="278" r:id="rId30"/>
    <p:sldId id="279" r:id="rId31"/>
    <p:sldId id="290" r:id="rId32"/>
    <p:sldId id="280" r:id="rId33"/>
    <p:sldId id="281" r:id="rId34"/>
    <p:sldId id="282" r:id="rId35"/>
    <p:sldId id="262" r:id="rId36"/>
    <p:sldId id="292" r:id="rId37"/>
    <p:sldId id="293" r:id="rId38"/>
    <p:sldId id="294" r:id="rId39"/>
    <p:sldId id="295" r:id="rId40"/>
    <p:sldId id="296" r:id="rId41"/>
    <p:sldId id="297" r:id="rId42"/>
    <p:sldId id="299" r:id="rId43"/>
    <p:sldId id="298" r:id="rId44"/>
    <p:sldId id="300" r:id="rId45"/>
    <p:sldId id="301" r:id="rId46"/>
    <p:sldId id="291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CFCF"/>
    <a:srgbClr val="F8F8F8"/>
    <a:srgbClr val="FDFAE8"/>
    <a:srgbClr val="F6F3D4"/>
    <a:srgbClr val="C6C6C6"/>
    <a:srgbClr val="EFE0B7"/>
    <a:srgbClr val="E4D4B0"/>
    <a:srgbClr val="FCF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7" autoAdjust="0"/>
    <p:restoredTop sz="86467" autoAdjust="0"/>
  </p:normalViewPr>
  <p:slideViewPr>
    <p:cSldViewPr snapToGrid="0">
      <p:cViewPr varScale="1">
        <p:scale>
          <a:sx n="81" d="100"/>
          <a:sy n="81" d="100"/>
        </p:scale>
        <p:origin x="126" y="432"/>
      </p:cViewPr>
      <p:guideLst/>
    </p:cSldViewPr>
  </p:slideViewPr>
  <p:outlineViewPr>
    <p:cViewPr>
      <p:scale>
        <a:sx n="33" d="100"/>
        <a:sy n="33" d="100"/>
      </p:scale>
      <p:origin x="0" y="-264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20T17:03:19.42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16,'0'-4,"4"-2,2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20T06:28:05.9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20T06:27:59.6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20T06:28:00.5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20T06:28:45.1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20T06:28:05.94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20T06:27:59.6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20T06:28:00.52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20T06:28:45.12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D65B4-A86B-4C5D-B490-33F0F1F03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D8AB0B-6774-4800-AD2B-FF97C4A62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4B558-672E-4BB5-A877-39F0E3419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ABFC-C8A7-42C2-AC6C-FB243AAF3EDE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0DD52-D089-4750-8A72-8B57A318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C581E-50B4-4CB8-9031-72DC1757E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0F6F-56E0-4490-A5C7-2FE3B837A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2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209D1-56B8-44EC-BBA1-EC23C5957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4507EA-5FCD-4059-A0D0-1458FC3DC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0CB46-5659-47EF-AFA0-950A73129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ABFC-C8A7-42C2-AC6C-FB243AAF3EDE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9154C-F39C-426F-8580-3B2A6552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869E9-4637-436E-A829-E400211E6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0F6F-56E0-4490-A5C7-2FE3B837A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62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3332B8-949F-43B7-BBB8-8DD524AEA4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9B0528-FD64-4FEB-82B6-F6DC53577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CCC6D-FCCE-4191-9748-61BFA5581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ABFC-C8A7-42C2-AC6C-FB243AAF3EDE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5E0F4-18BA-4846-9E20-BDB181610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8CE51-2B11-4DD9-B7DB-CF8A02EE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0F6F-56E0-4490-A5C7-2FE3B837A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50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3090418" y="0"/>
            <a:ext cx="9105969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3185" y="3863686"/>
            <a:ext cx="11115967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4144" y="4976665"/>
            <a:ext cx="11185237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93184" y="5769403"/>
            <a:ext cx="6153149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324945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40396" y="154005"/>
            <a:ext cx="4381861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6768392" y="1"/>
            <a:ext cx="5423608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476958"/>
            <a:ext cx="105156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265367"/>
            <a:ext cx="105156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0" y="6399147"/>
            <a:ext cx="1113632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939096" y="6445500"/>
            <a:ext cx="504661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i="1" dirty="0">
                <a:solidFill>
                  <a:schemeClr val="bg1">
                    <a:lumMod val="50000"/>
                  </a:schemeClr>
                </a:solidFill>
              </a:rPr>
              <a:t>Note: All material licensed under Creative Commons Attribution 4.0 International License.</a:t>
            </a: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33611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72213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EEDDE-1972-46DF-B2EB-D4FEC587D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9A8DA-2F06-4CD3-9529-DBC227647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11546-0106-4AB0-985C-3E14E29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ABFC-C8A7-42C2-AC6C-FB243AAF3EDE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777A0-B496-4650-8D87-B2FA1B44D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DEEED-F662-4ABD-994F-FE13DD59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0F6F-56E0-4490-A5C7-2FE3B837A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21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35475-E2CD-42A6-B1C5-6A1E5DBB0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57DBD-5788-4FF7-8062-653869687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E7644-CFED-4A67-8CD0-7D572F2A5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ABFC-C8A7-42C2-AC6C-FB243AAF3EDE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BCA22-2506-46FD-9366-FDAF3C623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5E2EA-B917-49C4-A49B-0DC57C137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0F6F-56E0-4490-A5C7-2FE3B837A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7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173B2-B3B6-46E9-8C2B-203DEBD4F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FAB5E-D6DF-41A7-B82B-BE82C9B4D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0314BC-4329-4BE7-9A50-38907BB8E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DD12B-0576-4F00-8346-3FA79CC02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ABFC-C8A7-42C2-AC6C-FB243AAF3EDE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9F5917-59BD-463E-9B18-780C22E16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1AB683-3F2B-4A8F-B58E-006CE7663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0F6F-56E0-4490-A5C7-2FE3B837A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37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B949F-2662-4215-97B5-39E469CAF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CE18B3-AAF7-4A7C-88AA-37DD4BDD4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FA372-74AD-47BE-B8F6-043E45BDA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B9B4F1-7957-4D79-ADA2-DA9AF168ED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58579C-68E5-4ECE-8139-257E9B1EF3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4C76E2-D77F-4AB2-923A-F32E0A9E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ABFC-C8A7-42C2-AC6C-FB243AAF3EDE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FFF8C4-392F-4A4C-9946-B741BAD78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565A53-C688-4C2B-A9AE-587EB4672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0F6F-56E0-4490-A5C7-2FE3B837A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32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9EDD1-431B-4C4B-BF57-7886998B1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0C66CF-4967-4FE6-A358-ADCE6BBEA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ABFC-C8A7-42C2-AC6C-FB243AAF3EDE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BBF7E-0BA4-4623-AB9C-4C3BB72B4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59FD2D-1E8D-421D-8A17-D7CE53A8E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0F6F-56E0-4490-A5C7-2FE3B837A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22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E04F57-66F1-4B13-9B0F-88F4C1F7F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ABFC-C8A7-42C2-AC6C-FB243AAF3EDE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0F7BF9-D6A4-4D03-BD37-E73C1D9BD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56B042-0BE9-42F5-8BF6-FDFDE6245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0F6F-56E0-4490-A5C7-2FE3B837A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93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A35C9-0C1B-4930-BC2E-5266D90B0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F8731-E717-4B3C-97BC-E6E70C5DD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8AF8F-D14A-41A7-A594-86B34550F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95C7DD-8C67-477C-8A95-5FF1472AE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ABFC-C8A7-42C2-AC6C-FB243AAF3EDE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09164-86EB-4BF2-A334-2FF6159ED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CFD519-0CEE-45D6-B701-335C5FE5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0F6F-56E0-4490-A5C7-2FE3B837A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47E41-5BC0-45D6-A59F-B1DAC614A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5BB669-26BB-4AC3-9451-2FD22B5AEA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3259F7-4775-43F0-8507-FEA719703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2D6EE2-73FD-4B12-A471-62035CA9C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ABFC-C8A7-42C2-AC6C-FB243AAF3EDE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36BE0-5C3E-4116-8424-E5987504F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84CE28-14A7-4392-BB96-C702C219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0F6F-56E0-4490-A5C7-2FE3B837A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40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EBB020-E3CA-4D5C-8490-8AB5FF3DF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5B5E2-E54D-49D2-96B1-CF7058C23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19DFA-43FF-4BD8-A2C5-AB07F031BB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CABFC-C8A7-42C2-AC6C-FB243AAF3EDE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FE7A5-4FB4-4533-A157-B068AC6048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F3F2B-B818-4B01-AD5E-D7036AD20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50F6F-56E0-4490-A5C7-2FE3B837A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1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customXml" Target="../ink/ink5.xml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4.xml"/><Relationship Id="rId5" Type="http://schemas.openxmlformats.org/officeDocument/2006/relationships/image" Target="../media/image90.png"/><Relationship Id="rId4" Type="http://schemas.openxmlformats.org/officeDocument/2006/relationships/customXml" Target="../ink/ink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customXml" Target="../ink/ink9.xml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8.xml"/><Relationship Id="rId5" Type="http://schemas.openxmlformats.org/officeDocument/2006/relationships/image" Target="../media/image10.png"/><Relationship Id="rId4" Type="http://schemas.openxmlformats.org/officeDocument/2006/relationships/customXml" Target="../ink/ink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suny-jcc-ushistory2os/chapter/progressivism-at-the-grassroots-level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reativecommons.org/licenses/by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etivist.org/debate/debate-on-child-labour-are-we-hypocrites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ledelauk.blogspot.com/2012/12/el-trabajo-infantil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kheelcenter/5279749194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storyonthenet.com/authentichistory/1898-1913/2-progressivism/3-laborreform/3-trianglefire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arentesistoriche.altervista.org/per-una-storia-sociale-della-rivoluzione-industriale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nd/3.0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lib.umn.edu/socialproblems/chapter/12-3-problems-in-work-and-the-economy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kheelcenter/5279525928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www.progressive-charlestown.com/2019/01/no-compelling-evidence-for-health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ushistory2ay/chapter/the-labor-movement-2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lordenmundial.com/sindicatos-historia-sindicalismo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nd/3.0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a.europa.eu/airs/2017/natural-capital/marine-fish-stocks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dangerous-sharks-swimming-in-clean-water-of-ocean-6216347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researchleap.com/business-negotiation-crucial-component-sales/" TargetMode="External"/><Relationship Id="rId4" Type="http://schemas.openxmlformats.org/officeDocument/2006/relationships/image" Target="../media/image24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taflashback.blogspot.com/2012/11/un-show-mas-regular-show-ooooooooooh-oh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ashington_State_Cougars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mailto:ronanda@libertytolearn.education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oleindc.typepad.com/rantings_of_a_creole_prin/2013/08/cash-money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nd/3.0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courses.lumenlearning.com/wm-principlesofmanagement/chapter/putting-it-together-communication/" TargetMode="Externa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8676" y="3429000"/>
            <a:ext cx="11634647" cy="2945994"/>
          </a:xfrm>
        </p:spPr>
        <p:txBody>
          <a:bodyPr>
            <a:normAutofit/>
          </a:bodyPr>
          <a:lstStyle/>
          <a:p>
            <a:r>
              <a:rPr lang="en-US" sz="4400" dirty="0"/>
              <a:t>Promoting connectedness and relevancy </a:t>
            </a:r>
            <a:r>
              <a:rPr lang="en-US" sz="4000" dirty="0"/>
              <a:t>With the </a:t>
            </a:r>
            <a:r>
              <a:rPr lang="en-US" sz="4000" i="1" dirty="0"/>
              <a:t>Synectic Journey </a:t>
            </a:r>
            <a:br>
              <a:rPr lang="en-US" sz="4000" dirty="0"/>
            </a:br>
            <a:r>
              <a:rPr lang="en-US" sz="2400" cap="none" dirty="0"/>
              <a:t>An Eric Combs And Aaron Dahlgren Strategy </a:t>
            </a:r>
            <a:br>
              <a:rPr lang="en-US" sz="2400" cap="none" dirty="0"/>
            </a:br>
            <a:r>
              <a:rPr lang="en-US" sz="2400" cap="none" dirty="0"/>
              <a:t>From </a:t>
            </a:r>
            <a:r>
              <a:rPr lang="en-US" sz="2400" i="1" cap="none" dirty="0"/>
              <a:t>Time To Teach! Student Engagement And Motivation</a:t>
            </a:r>
            <a:br>
              <a:rPr lang="en-US" sz="2400" i="1" cap="none" dirty="0"/>
            </a:b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8676" y="5777424"/>
            <a:ext cx="6153149" cy="1080576"/>
          </a:xfrm>
        </p:spPr>
        <p:txBody>
          <a:bodyPr>
            <a:noAutofit/>
          </a:bodyPr>
          <a:lstStyle/>
          <a:p>
            <a:r>
              <a:rPr lang="en-US" sz="3200" dirty="0"/>
              <a:t>Presented by Ronanda Liberty</a:t>
            </a:r>
          </a:p>
          <a:p>
            <a:r>
              <a:rPr lang="en-US" sz="3200" dirty="0"/>
              <a:t>July 2024</a:t>
            </a:r>
          </a:p>
        </p:txBody>
      </p:sp>
    </p:spTree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D4AEBF90-D985-4DD9-A978-6D64CC1D2A9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46741" y="1956741"/>
            <a:ext cx="7098517" cy="294451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Building Understanding from Learner Centered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Relevancy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A177527-2D2E-4DDE-96E6-E1DCB5CE9D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-40960" y="-1524640"/>
              <a:ext cx="36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A177527-2D2E-4DDE-96E6-E1DCB5CE9D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49960" y="-153364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C2197F4C-F2DC-41CF-A658-4084E33DE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98640" y="548240"/>
            <a:ext cx="345960" cy="41400"/>
            <a:chOff x="6298640" y="548240"/>
            <a:chExt cx="345960" cy="4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FF5ACA5-11CC-4408-AFDA-50813464B48B}"/>
                    </a:ext>
                  </a:extLst>
                </p14:cNvPr>
                <p14:cNvContentPartPr/>
                <p14:nvPr/>
              </p14:nvContentPartPr>
              <p14:xfrm>
                <a:off x="6298640" y="548240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FF5ACA5-11CC-4408-AFDA-50813464B48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290000" y="5392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D6146B0-D649-412D-9EDA-8486CC7F3741}"/>
                    </a:ext>
                  </a:extLst>
                </p14:cNvPr>
                <p14:cNvContentPartPr/>
                <p14:nvPr/>
              </p14:nvContentPartPr>
              <p14:xfrm>
                <a:off x="6298640" y="548240"/>
                <a:ext cx="3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D6146B0-D649-412D-9EDA-8486CC7F374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290000" y="5392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A4B79FF-560B-41F7-B3D2-A35FF462DEE1}"/>
                    </a:ext>
                  </a:extLst>
                </p14:cNvPr>
                <p14:cNvContentPartPr/>
                <p14:nvPr/>
              </p14:nvContentPartPr>
              <p14:xfrm>
                <a:off x="6644240" y="589280"/>
                <a:ext cx="36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A4B79FF-560B-41F7-B3D2-A35FF462DEE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635600" y="5806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D3762F8-EB70-4B89-B66F-FE9962E70B05}"/>
              </a:ext>
            </a:extLst>
          </p:cNvPr>
          <p:cNvSpPr txBox="1"/>
          <p:nvPr/>
        </p:nvSpPr>
        <p:spPr>
          <a:xfrm>
            <a:off x="11518340" y="6211669"/>
            <a:ext cx="673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4203832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614E33-E2AB-4B14-9DC0-1D15D0566C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11917" y="329881"/>
            <a:ext cx="3957320" cy="59896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a pizza party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putting toys away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an umbrella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breathing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a road map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17D7DEEF-644B-4E8B-A185-2FAB6E04522A}"/>
              </a:ext>
            </a:extLst>
          </p:cNvPr>
          <p:cNvSpPr txBox="1">
            <a:spLocks/>
          </p:cNvSpPr>
          <p:nvPr/>
        </p:nvSpPr>
        <p:spPr>
          <a:xfrm>
            <a:off x="1268650" y="329881"/>
            <a:ext cx="3388360" cy="6198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3600" dirty="0"/>
              <a:t>Division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US" sz="3600" dirty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3600" dirty="0"/>
              <a:t>Subtraction 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US" sz="3600" dirty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3600" dirty="0"/>
              <a:t>Thesis statement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US" sz="3600" dirty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3600" dirty="0"/>
              <a:t>Photosynthesis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US" sz="3600" dirty="0"/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sz="3600" dirty="0"/>
              <a:t>Scientific process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D4AEBF90-D985-4DD9-A978-6D64CC1D2A9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956519" y="2648086"/>
            <a:ext cx="2472615" cy="98552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like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A177527-2D2E-4DDE-96E6-E1DCB5CE9D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-40960" y="-1524640"/>
              <a:ext cx="36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A177527-2D2E-4DDE-96E6-E1DCB5CE9D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49960" y="-153364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C2197F4C-F2DC-41CF-A658-4084E33DE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98640" y="548240"/>
            <a:ext cx="345960" cy="41400"/>
            <a:chOff x="6298640" y="548240"/>
            <a:chExt cx="345960" cy="4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FF5ACA5-11CC-4408-AFDA-50813464B48B}"/>
                    </a:ext>
                  </a:extLst>
                </p14:cNvPr>
                <p14:cNvContentPartPr/>
                <p14:nvPr/>
              </p14:nvContentPartPr>
              <p14:xfrm>
                <a:off x="6298640" y="548240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FF5ACA5-11CC-4408-AFDA-50813464B48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289640" y="5392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D6146B0-D649-412D-9EDA-8486CC7F3741}"/>
                    </a:ext>
                  </a:extLst>
                </p14:cNvPr>
                <p14:cNvContentPartPr/>
                <p14:nvPr/>
              </p14:nvContentPartPr>
              <p14:xfrm>
                <a:off x="6298640" y="548240"/>
                <a:ext cx="3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D6146B0-D649-412D-9EDA-8486CC7F374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289640" y="5392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A4B79FF-560B-41F7-B3D2-A35FF462DEE1}"/>
                    </a:ext>
                  </a:extLst>
                </p14:cNvPr>
                <p14:cNvContentPartPr/>
                <p14:nvPr/>
              </p14:nvContentPartPr>
              <p14:xfrm>
                <a:off x="6644240" y="589280"/>
                <a:ext cx="36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A4B79FF-560B-41F7-B3D2-A35FF462DEE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635240" y="5802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5AD6C079-9EFA-434A-BD06-496BF27B99CC}"/>
              </a:ext>
            </a:extLst>
          </p:cNvPr>
          <p:cNvSpPr txBox="1">
            <a:spLocks/>
          </p:cNvSpPr>
          <p:nvPr/>
        </p:nvSpPr>
        <p:spPr>
          <a:xfrm>
            <a:off x="4340284" y="329880"/>
            <a:ext cx="3388360" cy="6198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……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……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……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……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3762F8-EB70-4B89-B66F-FE9962E70B05}"/>
              </a:ext>
            </a:extLst>
          </p:cNvPr>
          <p:cNvSpPr txBox="1"/>
          <p:nvPr/>
        </p:nvSpPr>
        <p:spPr>
          <a:xfrm>
            <a:off x="11518340" y="6211669"/>
            <a:ext cx="673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3446612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4168"/>
            <a:ext cx="10515600" cy="611619"/>
          </a:xfrm>
        </p:spPr>
        <p:txBody>
          <a:bodyPr/>
          <a:lstStyle/>
          <a:p>
            <a:r>
              <a:rPr lang="en-US" dirty="0"/>
              <a:t>Let’s begin…The Synectic Journey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7008" y="2395297"/>
            <a:ext cx="4155440" cy="34288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/>
              <a:t>LABOR UNIONS </a:t>
            </a:r>
          </a:p>
          <a:p>
            <a:pPr marL="0" indent="0" algn="ctr">
              <a:buNone/>
            </a:pPr>
            <a:r>
              <a:rPr lang="en-US" sz="3200" dirty="0"/>
              <a:t>During the </a:t>
            </a:r>
          </a:p>
          <a:p>
            <a:pPr marL="0" indent="0" algn="ctr">
              <a:buNone/>
            </a:pPr>
            <a:r>
              <a:rPr lang="en-US" sz="3200" dirty="0"/>
              <a:t>Industrial Revolution</a:t>
            </a:r>
          </a:p>
        </p:txBody>
      </p:sp>
      <p:pic>
        <p:nvPicPr>
          <p:cNvPr id="19" name="Picture 18" descr="Two images of young children working barefoot with heavy machinery in textile factories during the industrial revolution.">
            <a:extLst>
              <a:ext uri="{FF2B5EF4-FFF2-40B4-BE49-F238E27FC236}">
                <a16:creationId xmlns:a16="http://schemas.microsoft.com/office/drawing/2014/main" id="{2A0ED131-BBC1-47CD-B6CB-C42245FC92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8054"/>
          <a:stretch/>
        </p:blipFill>
        <p:spPr>
          <a:xfrm>
            <a:off x="4742448" y="2007896"/>
            <a:ext cx="7096626" cy="420365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FF1DA5E-EBA2-4870-834A-74477C35883B}"/>
              </a:ext>
            </a:extLst>
          </p:cNvPr>
          <p:cNvSpPr txBox="1"/>
          <p:nvPr/>
        </p:nvSpPr>
        <p:spPr>
          <a:xfrm>
            <a:off x="7068552" y="6211553"/>
            <a:ext cx="4953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courses.lumenlearning.com/suny-jcc-ushistory2os/chapter/progressivism-at-the-grassroots-level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646555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enage boys working in coal industry during industrial revolution.">
            <a:extLst>
              <a:ext uri="{FF2B5EF4-FFF2-40B4-BE49-F238E27FC236}">
                <a16:creationId xmlns:a16="http://schemas.microsoft.com/office/drawing/2014/main" id="{7489199D-2DD0-4AA0-8E84-1E6F90BCB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BCAB1D-FE01-4E38-9BDC-E561005EF3FB}"/>
              </a:ext>
            </a:extLst>
          </p:cNvPr>
          <p:cNvSpPr txBox="1"/>
          <p:nvPr/>
        </p:nvSpPr>
        <p:spPr>
          <a:xfrm>
            <a:off x="9125425" y="6627168"/>
            <a:ext cx="3361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hlinkClick r:id="rId3" tooltip="https://netivist.org/debate/debate-on-child-labour-are-we-hypocrit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 dirty="0">
                <a:solidFill>
                  <a:schemeClr val="bg1"/>
                </a:solidFill>
              </a:rPr>
              <a:t> by Unknown Author is licensed under </a:t>
            </a:r>
            <a:r>
              <a:rPr lang="en-US" sz="900" dirty="0">
                <a:solidFill>
                  <a:schemeClr val="bg1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FD6590-A573-5DAC-107D-7DFC3D9946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Child Laborers</a:t>
            </a:r>
          </a:p>
        </p:txBody>
      </p:sp>
    </p:spTree>
    <p:extLst>
      <p:ext uri="{BB962C8B-B14F-4D97-AF65-F5344CB8AC3E}">
        <p14:creationId xmlns:p14="http://schemas.microsoft.com/office/powerpoint/2010/main" val="807249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oung child next to an adult women in a textile factory sewing garments.">
            <a:extLst>
              <a:ext uri="{FF2B5EF4-FFF2-40B4-BE49-F238E27FC236}">
                <a16:creationId xmlns:a16="http://schemas.microsoft.com/office/drawing/2014/main" id="{29DCC4B1-D2CF-49FB-81CA-16E0C6068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80035" y="0"/>
            <a:ext cx="9567563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7F4E6A8-CBDE-43A9-9DCA-FF359902154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787369" y="6483585"/>
            <a:ext cx="3649191" cy="2308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tooltip="https://eledelauk.blogspot.com/2012/12/el-trabajo-infantil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Unknown Author is licensed under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158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ewspaper images from the famous Triangle Shirtwaste Factory Fire illustrating the damage.">
            <a:extLst>
              <a:ext uri="{FF2B5EF4-FFF2-40B4-BE49-F238E27FC236}">
                <a16:creationId xmlns:a16="http://schemas.microsoft.com/office/drawing/2014/main" id="{0332D3B9-4C52-49F5-941F-E247F0E8F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84824" y="0"/>
            <a:ext cx="8822352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1D72DEA-BA38-422D-BF42-17B81D84434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5400000">
            <a:off x="357753" y="1289521"/>
            <a:ext cx="2809875" cy="2308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tooltip="https://www.flickr.com/photos/kheelcenter/527974919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Unknown Author is licensed under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086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newspaper photo showing a fireman standing in a factory room from the Triangle Shirtwaste Factory Fire after the fire destroyed it. ">
            <a:extLst>
              <a:ext uri="{FF2B5EF4-FFF2-40B4-BE49-F238E27FC236}">
                <a16:creationId xmlns:a16="http://schemas.microsoft.com/office/drawing/2014/main" id="{64954926-A5AD-4055-BA6E-D45E67866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03822" y="155257"/>
            <a:ext cx="8184356" cy="654748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257F6E3-0DB2-48B3-A159-B19A26614DF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5400000">
            <a:off x="283443" y="1644803"/>
            <a:ext cx="3209925" cy="2308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tooltip="https://www.historyonthenet.com/authentichistory/1898-1913/2-progressivism/3-laborreform/3-trianglefir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Unknown Author is licensed under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486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white photograph of many men working with machinery on a pier or dock during the industrial revolution.">
            <a:extLst>
              <a:ext uri="{FF2B5EF4-FFF2-40B4-BE49-F238E27FC236}">
                <a16:creationId xmlns:a16="http://schemas.microsoft.com/office/drawing/2014/main" id="{F33D45D2-0F57-4B9A-B739-D3B228A15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00237" y="66675"/>
            <a:ext cx="8391525" cy="672465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1E96559-BCAC-4FDB-8CF3-69BB41DF8DD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5400000">
            <a:off x="85726" y="1580034"/>
            <a:ext cx="3257550" cy="2308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tooltip="https://parentesistoriche.altervista.org/per-una-storia-sociale-della-rivoluzione-industrial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Unknown Author is licensed under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681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used as propoganda to encourage labor union participation during the Industrial Revolution saying, &quot;Together we bargain, divided we beg.&quot;">
            <a:extLst>
              <a:ext uri="{FF2B5EF4-FFF2-40B4-BE49-F238E27FC236}">
                <a16:creationId xmlns:a16="http://schemas.microsoft.com/office/drawing/2014/main" id="{33F21511-17ED-4494-9DFE-534EE3F4A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06012" y="502920"/>
            <a:ext cx="4379976" cy="585216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27D862B-E1DB-4AFB-B8A6-FCB029DC2AA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06012" y="6355080"/>
            <a:ext cx="4379976" cy="2308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tooltip="https://open.lib.umn.edu/socialproblems/chapter/12-3-problems-in-work-and-the-economy/"/>
              </a:rPr>
              <a:t>This Photo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Unknown Author is licensed under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 tooltip="https://creativecommons.org/licenses/by-nc-sa/3.0/"/>
              </a:rPr>
              <a:t>CC BY-SA-NC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097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omen picketing with signs and banners protesting poor labor conditions.">
            <a:extLst>
              <a:ext uri="{FF2B5EF4-FFF2-40B4-BE49-F238E27FC236}">
                <a16:creationId xmlns:a16="http://schemas.microsoft.com/office/drawing/2014/main" id="{59CA7BE7-4D25-41B6-B0DA-CD7F1B00A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2304" y="0"/>
            <a:ext cx="10787392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B2ABD07-F01A-4157-BF65-706A01DA44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5400000">
            <a:off x="-1038399" y="1433668"/>
            <a:ext cx="3098171" cy="2308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tooltip="http://flickr.com/photos/kheelcenter/527952592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Unknown Author is licensed under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622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ugar substitute packets in a pile. Various brands. ">
            <a:extLst>
              <a:ext uri="{FF2B5EF4-FFF2-40B4-BE49-F238E27FC236}">
                <a16:creationId xmlns:a16="http://schemas.microsoft.com/office/drawing/2014/main" id="{B9121B98-9030-4D1D-95B8-8754D5E97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70" b="96552" l="9834" r="89751">
                        <a14:foregroundMark x1="45845" y1="9113" x2="45845" y2="9113"/>
                        <a14:foregroundMark x1="60111" y1="13300" x2="60111" y2="13300"/>
                        <a14:foregroundMark x1="71607" y1="9113" x2="71607" y2="9113"/>
                        <a14:foregroundMark x1="13019" y1="50985" x2="13019" y2="50985"/>
                        <a14:foregroundMark x1="20914" y1="41133" x2="20914" y2="41133"/>
                        <a14:foregroundMark x1="20637" y1="39163" x2="20637" y2="39163"/>
                        <a14:foregroundMark x1="19806" y1="40640" x2="19806" y2="40640"/>
                        <a14:foregroundMark x1="27701" y1="92365" x2="27701" y2="92365"/>
                        <a14:foregroundMark x1="41828" y1="96798" x2="41828" y2="96798"/>
                        <a14:foregroundMark x1="68144" y1="16995" x2="68144" y2="16995"/>
                        <a14:foregroundMark x1="71607" y1="4926" x2="71607" y2="4926"/>
                        <a14:foregroundMark x1="54017" y1="2217" x2="54017" y2="2217"/>
                        <a14:foregroundMark x1="32271" y1="43103" x2="32271" y2="43103"/>
                        <a14:foregroundMark x1="28255" y1="46305" x2="28255" y2="46305"/>
                        <a14:foregroundMark x1="27839" y1="48768" x2="27839" y2="48768"/>
                        <a14:foregroundMark x1="18975" y1="62315" x2="18975" y2="62315"/>
                        <a14:foregroundMark x1="56510" y1="15517" x2="56510" y2="15517"/>
                        <a14:foregroundMark x1="55679" y1="12562" x2="55679" y2="12562"/>
                        <a14:foregroundMark x1="23823" y1="34975" x2="23823" y2="34975"/>
                        <a14:foregroundMark x1="19114" y1="41133" x2="19114" y2="41133"/>
                        <a14:foregroundMark x1="17313" y1="42611" x2="17313" y2="42611"/>
                        <a14:foregroundMark x1="61634" y1="4187" x2="61634" y2="4187"/>
                        <a14:foregroundMark x1="62881" y1="3695" x2="62881" y2="3695"/>
                        <a14:foregroundMark x1="68560" y1="3448" x2="68560" y2="3448"/>
                        <a14:foregroundMark x1="63296" y1="1970" x2="63296" y2="1970"/>
                        <a14:backgroundMark x1="61634" y1="1232" x2="61634" y2="1232"/>
                        <a14:backgroundMark x1="59418" y1="739" x2="59418" y2="739"/>
                        <a14:backgroundMark x1="58033" y1="493" x2="58033" y2="493"/>
                        <a14:backgroundMark x1="63296" y1="1970" x2="63296" y2="19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95824" y="673499"/>
            <a:ext cx="9800351" cy="55110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E082B8B-A092-45EB-B29D-79612C76E71F}"/>
              </a:ext>
            </a:extLst>
          </p:cNvPr>
          <p:cNvSpPr txBox="1"/>
          <p:nvPr/>
        </p:nvSpPr>
        <p:spPr>
          <a:xfrm rot="20036721">
            <a:off x="7069736" y="4667146"/>
            <a:ext cx="33576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://www.progressive-charlestown.com/2019/01/no-compelling-evidence-for-health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70B38C-6E7F-491B-D461-3902A55A94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Sugar Substitutes</a:t>
            </a:r>
          </a:p>
        </p:txBody>
      </p:sp>
    </p:spTree>
    <p:extLst>
      <p:ext uri="{BB962C8B-B14F-4D97-AF65-F5344CB8AC3E}">
        <p14:creationId xmlns:p14="http://schemas.microsoft.com/office/powerpoint/2010/main" val="3488208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 image showing a standoff between laborers holding American flags and officials aiming rifles at laborers at the peak of the labor union movement during the Industrial Revolution.">
            <a:extLst>
              <a:ext uri="{FF2B5EF4-FFF2-40B4-BE49-F238E27FC236}">
                <a16:creationId xmlns:a16="http://schemas.microsoft.com/office/drawing/2014/main" id="{F57D0CCF-563A-4F7E-9881-2D09EF766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2799" y="532901"/>
            <a:ext cx="10306401" cy="579219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56B67E2-E7C3-4D74-A00A-B7F89756AFA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53424" y="6397245"/>
            <a:ext cx="2895776" cy="2308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tooltip="https://courses.lumenlearning.com/ushistory2ay/chapter/the-labor-movement-2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Unknown Author is licensed under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257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gathered below a grandstand with signs for I.W.W., a labor union group during the Industrial Revolution.">
            <a:extLst>
              <a:ext uri="{FF2B5EF4-FFF2-40B4-BE49-F238E27FC236}">
                <a16:creationId xmlns:a16="http://schemas.microsoft.com/office/drawing/2014/main" id="{9E69D170-5C5C-4D09-A470-118BAF0B9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8805" y="46926"/>
            <a:ext cx="11114389" cy="676414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6E66833-6107-4995-ADF6-8384DFC45EB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5400000">
            <a:off x="-1444417" y="1771649"/>
            <a:ext cx="3510226" cy="2308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tooltip="https://elordenmundial.com/sindicatos-historia-sindicalism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Unknown Author is licensed under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787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hool of fish.">
            <a:extLst>
              <a:ext uri="{FF2B5EF4-FFF2-40B4-BE49-F238E27FC236}">
                <a16:creationId xmlns:a16="http://schemas.microsoft.com/office/drawing/2014/main" id="{C23A865C-4006-409A-8F84-D8C35D362A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09470" y="1849358"/>
            <a:ext cx="7973060" cy="448484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A80001-6B8F-4344-B338-ACAA9C5DC17B}"/>
              </a:ext>
            </a:extLst>
          </p:cNvPr>
          <p:cNvSpPr txBox="1"/>
          <p:nvPr/>
        </p:nvSpPr>
        <p:spPr>
          <a:xfrm>
            <a:off x="7333381" y="6334203"/>
            <a:ext cx="27491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ww.eea.europa.eu/airs/2017/natural-capital/marine-fish-stocks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85BFFA1-6BE5-40A7-82E2-CCDA89817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 </a:t>
            </a:r>
            <a:r>
              <a:rPr lang="en-US" u="sng" dirty="0"/>
              <a:t>Labor Union </a:t>
            </a:r>
            <a:r>
              <a:rPr lang="en-US" dirty="0"/>
              <a:t>is LIKE:  </a:t>
            </a:r>
            <a:r>
              <a:rPr lang="en-US" b="1" u="sng" dirty="0">
                <a:solidFill>
                  <a:schemeClr val="accent1"/>
                </a:solidFill>
                <a:latin typeface="Ink Free" panose="03080402000500000000" pitchFamily="66" charset="0"/>
              </a:rPr>
              <a:t>a school of fish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ABAB16-2366-43BD-9199-986D84EBD1D9}"/>
              </a:ext>
            </a:extLst>
          </p:cNvPr>
          <p:cNvSpPr txBox="1"/>
          <p:nvPr/>
        </p:nvSpPr>
        <p:spPr>
          <a:xfrm>
            <a:off x="11518340" y="6211669"/>
            <a:ext cx="673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1484240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B33BAC-8DA8-4572-89EC-589D6261E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800" y="1825625"/>
            <a:ext cx="74930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When working together they keep things away that can harm them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60EB96-53F0-4CC2-A1D1-983C3554D20E}"/>
              </a:ext>
            </a:extLst>
          </p:cNvPr>
          <p:cNvSpPr txBox="1"/>
          <p:nvPr/>
        </p:nvSpPr>
        <p:spPr>
          <a:xfrm rot="20791308">
            <a:off x="154194" y="3322184"/>
            <a:ext cx="323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latin typeface="Ink Free" panose="03080402000500000000" pitchFamily="66" charset="0"/>
              </a:rPr>
              <a:t>because…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2E88B88-199C-4902-8EE6-78A47F62B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 </a:t>
            </a:r>
            <a:r>
              <a:rPr lang="en-US" u="sng" dirty="0"/>
              <a:t>Labor Union </a:t>
            </a:r>
            <a:r>
              <a:rPr lang="en-US" dirty="0"/>
              <a:t>is LIKE:  </a:t>
            </a:r>
            <a:r>
              <a:rPr lang="en-US" b="1" u="sng" dirty="0">
                <a:solidFill>
                  <a:schemeClr val="accent1"/>
                </a:solidFill>
                <a:latin typeface="Ink Free" panose="03080402000500000000" pitchFamily="66" charset="0"/>
              </a:rPr>
              <a:t>a school of fish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212555-7B35-421C-B629-ED0F3D404607}"/>
              </a:ext>
            </a:extLst>
          </p:cNvPr>
          <p:cNvSpPr txBox="1"/>
          <p:nvPr/>
        </p:nvSpPr>
        <p:spPr>
          <a:xfrm>
            <a:off x="11518340" y="6211669"/>
            <a:ext cx="673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3816431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B33BAC-8DA8-4572-89EC-589D6261E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800" y="1825625"/>
            <a:ext cx="7493000" cy="4351338"/>
          </a:xfrm>
        </p:spPr>
        <p:txBody>
          <a:bodyPr>
            <a:normAutofit/>
          </a:bodyPr>
          <a:lstStyle/>
          <a:p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They organize themselves to stay together as they move around to achieve a common goal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10AD85-A81A-4D94-BF39-D20B9FE82557}"/>
              </a:ext>
            </a:extLst>
          </p:cNvPr>
          <p:cNvSpPr txBox="1"/>
          <p:nvPr/>
        </p:nvSpPr>
        <p:spPr>
          <a:xfrm rot="20791308">
            <a:off x="154194" y="3322184"/>
            <a:ext cx="323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latin typeface="Ink Free" panose="03080402000500000000" pitchFamily="66" charset="0"/>
              </a:rPr>
              <a:t>because…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F8F8A03-DCDD-48E9-A196-80F103608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 </a:t>
            </a:r>
            <a:r>
              <a:rPr lang="en-US" u="sng" dirty="0"/>
              <a:t>Labor Union </a:t>
            </a:r>
            <a:r>
              <a:rPr lang="en-US" dirty="0"/>
              <a:t>is LIKE:  </a:t>
            </a:r>
            <a:r>
              <a:rPr lang="en-US" b="1" u="sng" dirty="0">
                <a:solidFill>
                  <a:schemeClr val="accent1"/>
                </a:solidFill>
                <a:latin typeface="Ink Free" panose="03080402000500000000" pitchFamily="66" charset="0"/>
              </a:rPr>
              <a:t>a school of fish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28A4A5-3490-46BA-9862-C7905277252F}"/>
              </a:ext>
            </a:extLst>
          </p:cNvPr>
          <p:cNvSpPr txBox="1"/>
          <p:nvPr/>
        </p:nvSpPr>
        <p:spPr>
          <a:xfrm>
            <a:off x="11518340" y="6211669"/>
            <a:ext cx="673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2941334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B33BAC-8DA8-4572-89EC-589D6261E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800" y="1825625"/>
            <a:ext cx="7493000" cy="4351338"/>
          </a:xfrm>
        </p:spPr>
        <p:txBody>
          <a:bodyPr>
            <a:normAutofit/>
          </a:bodyPr>
          <a:lstStyle/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It keeps one from getting better or worse treatment from the others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BB88E0-8C05-4C9C-A42B-26A20ED42C4F}"/>
              </a:ext>
            </a:extLst>
          </p:cNvPr>
          <p:cNvSpPr txBox="1"/>
          <p:nvPr/>
        </p:nvSpPr>
        <p:spPr>
          <a:xfrm rot="20791308">
            <a:off x="154194" y="3322184"/>
            <a:ext cx="323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latin typeface="Ink Free" panose="03080402000500000000" pitchFamily="66" charset="0"/>
              </a:rPr>
              <a:t>because…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58ADF8-F841-41D4-A26D-8E94E02E2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 </a:t>
            </a:r>
            <a:r>
              <a:rPr lang="en-US" u="sng" dirty="0"/>
              <a:t>Labor Union </a:t>
            </a:r>
            <a:r>
              <a:rPr lang="en-US" dirty="0"/>
              <a:t>is LIKE:  </a:t>
            </a:r>
            <a:r>
              <a:rPr lang="en-US" b="1" u="sng" dirty="0">
                <a:solidFill>
                  <a:schemeClr val="accent1"/>
                </a:solidFill>
                <a:latin typeface="Ink Free" panose="03080402000500000000" pitchFamily="66" charset="0"/>
              </a:rPr>
              <a:t>a school of fish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7180EC-EF9E-45E0-9DE4-E3F05110897D}"/>
              </a:ext>
            </a:extLst>
          </p:cNvPr>
          <p:cNvSpPr txBox="1"/>
          <p:nvPr/>
        </p:nvSpPr>
        <p:spPr>
          <a:xfrm>
            <a:off x="11518340" y="6211669"/>
            <a:ext cx="673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1342175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40C72-0327-4E4F-B795-3243B67B4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</a:t>
            </a:r>
            <a:r>
              <a:rPr lang="en-US" u="sng" dirty="0"/>
              <a:t>Labor Union </a:t>
            </a:r>
            <a:r>
              <a:rPr lang="en-US" dirty="0"/>
              <a:t>is LIKE:  </a:t>
            </a:r>
            <a:r>
              <a:rPr lang="en-US" b="1" u="sng" dirty="0">
                <a:solidFill>
                  <a:schemeClr val="accent1"/>
                </a:solidFill>
                <a:latin typeface="Ink Free" panose="03080402000500000000" pitchFamily="66" charset="0"/>
              </a:rPr>
              <a:t>a school of fish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B33BAC-8DA8-4572-89EC-589D6261E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546" y="1418533"/>
            <a:ext cx="8473438" cy="5282883"/>
          </a:xfrm>
        </p:spPr>
        <p:txBody>
          <a:bodyPr>
            <a:noAutofit/>
          </a:bodyPr>
          <a:lstStyle/>
          <a:p>
            <a:r>
              <a:rPr lang="en-US" sz="3600" dirty="0"/>
              <a:t>When working together they keep things away that can harm them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They organize themselves to stay together as they move around to achieve a common goal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It keeps one from getting better or worse treatment from the others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DA0A47-4D6E-416E-91D0-35D4374A41F6}"/>
              </a:ext>
            </a:extLst>
          </p:cNvPr>
          <p:cNvSpPr txBox="1"/>
          <p:nvPr/>
        </p:nvSpPr>
        <p:spPr>
          <a:xfrm rot="20791308">
            <a:off x="154194" y="3322184"/>
            <a:ext cx="323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latin typeface="Ink Free" panose="03080402000500000000" pitchFamily="66" charset="0"/>
              </a:rPr>
              <a:t>because…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B6E0DB-DFB8-45D7-8BB3-B6DD7216E70B}"/>
              </a:ext>
            </a:extLst>
          </p:cNvPr>
          <p:cNvSpPr txBox="1"/>
          <p:nvPr/>
        </p:nvSpPr>
        <p:spPr>
          <a:xfrm>
            <a:off x="11518340" y="6211669"/>
            <a:ext cx="673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39906041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2E88B88-199C-4902-8EE6-78A47F62B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 </a:t>
            </a:r>
            <a:r>
              <a:rPr lang="en-US" u="sng" dirty="0"/>
              <a:t>Labor Union </a:t>
            </a:r>
            <a:r>
              <a:rPr lang="en-US" dirty="0"/>
              <a:t>is NOT LIKE:  </a:t>
            </a:r>
            <a:r>
              <a:rPr lang="en-US" b="1" u="sng" dirty="0">
                <a:solidFill>
                  <a:schemeClr val="accent1"/>
                </a:solidFill>
                <a:latin typeface="Ink Free" panose="03080402000500000000" pitchFamily="66" charset="0"/>
              </a:rPr>
              <a:t>a school of fish</a:t>
            </a:r>
          </a:p>
        </p:txBody>
      </p:sp>
      <p:pic>
        <p:nvPicPr>
          <p:cNvPr id="9" name="Picture 8" descr="A group of sharks swimming in the water near a small school of fish.">
            <a:extLst>
              <a:ext uri="{FF2B5EF4-FFF2-40B4-BE49-F238E27FC236}">
                <a16:creationId xmlns:a16="http://schemas.microsoft.com/office/drawing/2014/main" id="{B32953F2-742E-4276-8673-37833D965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6153" y="1947685"/>
            <a:ext cx="5315321" cy="35226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060D05-F208-4ECA-BA28-FF9E0BC97896}"/>
              </a:ext>
            </a:extLst>
          </p:cNvPr>
          <p:cNvSpPr txBox="1"/>
          <p:nvPr/>
        </p:nvSpPr>
        <p:spPr>
          <a:xfrm>
            <a:off x="606153" y="5522687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https://www.pexels.com/photo/dangerous-sharks-swimming-in-clean-water-of-ocean-6216347/</a:t>
            </a:r>
          </a:p>
        </p:txBody>
      </p:sp>
      <p:pic>
        <p:nvPicPr>
          <p:cNvPr id="14" name="Picture 13" descr="An illustration of two people shaking hands as if to agree; inside their heads show figures aiming weapons at each other. The image shows the contradiction between actions and thoughts. ">
            <a:extLst>
              <a:ext uri="{FF2B5EF4-FFF2-40B4-BE49-F238E27FC236}">
                <a16:creationId xmlns:a16="http://schemas.microsoft.com/office/drawing/2014/main" id="{FEA3EEC8-3AA9-4A1B-AC03-80D804E8F5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9997" r="11150" b="7096"/>
          <a:stretch/>
        </p:blipFill>
        <p:spPr>
          <a:xfrm>
            <a:off x="6331298" y="1947685"/>
            <a:ext cx="5315321" cy="35226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6BE2C02-A097-4439-A3CC-065F8C6E57E9}"/>
              </a:ext>
            </a:extLst>
          </p:cNvPr>
          <p:cNvSpPr txBox="1"/>
          <p:nvPr/>
        </p:nvSpPr>
        <p:spPr>
          <a:xfrm>
            <a:off x="6302945" y="5496522"/>
            <a:ext cx="5852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 tooltip="https://researchleap.com/business-negotiation-crucial-component-sales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6" tooltip="https://creativecommons.org/licenses/by/3.0/"/>
              </a:rPr>
              <a:t>CC BY</a:t>
            </a:r>
            <a:endParaRPr lang="en-US" sz="9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1BCF37-59CC-4642-A76A-2B3E92EA4FE8}"/>
              </a:ext>
            </a:extLst>
          </p:cNvPr>
          <p:cNvSpPr txBox="1"/>
          <p:nvPr/>
        </p:nvSpPr>
        <p:spPr>
          <a:xfrm>
            <a:off x="11518340" y="6211669"/>
            <a:ext cx="673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11138662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B33BAC-8DA8-4572-89EC-589D6261E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800" y="1825625"/>
            <a:ext cx="74930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The people are not eaten by the things that can harm them (employers that exploit workers/sharks eat fish)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60EB96-53F0-4CC2-A1D1-983C3554D20E}"/>
              </a:ext>
            </a:extLst>
          </p:cNvPr>
          <p:cNvSpPr txBox="1"/>
          <p:nvPr/>
        </p:nvSpPr>
        <p:spPr>
          <a:xfrm rot="20791308">
            <a:off x="154194" y="3322184"/>
            <a:ext cx="323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latin typeface="Ink Free" panose="03080402000500000000" pitchFamily="66" charset="0"/>
              </a:rPr>
              <a:t>because…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2E88B88-199C-4902-8EE6-78A47F62B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 </a:t>
            </a:r>
            <a:r>
              <a:rPr lang="en-US" u="sng" dirty="0"/>
              <a:t>Labor Union </a:t>
            </a:r>
            <a:r>
              <a:rPr lang="en-US" dirty="0"/>
              <a:t>is NOT LIKE:  </a:t>
            </a:r>
            <a:r>
              <a:rPr lang="en-US" b="1" u="sng" dirty="0">
                <a:solidFill>
                  <a:schemeClr val="accent1"/>
                </a:solidFill>
                <a:latin typeface="Ink Free" panose="03080402000500000000" pitchFamily="66" charset="0"/>
              </a:rPr>
              <a:t>a school of fish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FEEE0A-B6B9-453F-8E09-A35739129551}"/>
              </a:ext>
            </a:extLst>
          </p:cNvPr>
          <p:cNvSpPr txBox="1"/>
          <p:nvPr/>
        </p:nvSpPr>
        <p:spPr>
          <a:xfrm>
            <a:off x="11518340" y="6211669"/>
            <a:ext cx="673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3713918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B33BAC-8DA8-4572-89EC-589D6261E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800" y="1825625"/>
            <a:ext cx="7493000" cy="4351338"/>
          </a:xfrm>
        </p:spPr>
        <p:txBody>
          <a:bodyPr>
            <a:normAutofit/>
          </a:bodyPr>
          <a:lstStyle/>
          <a:p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People can choose to participate; fish follow their survival instinct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10AD85-A81A-4D94-BF39-D20B9FE82557}"/>
              </a:ext>
            </a:extLst>
          </p:cNvPr>
          <p:cNvSpPr txBox="1"/>
          <p:nvPr/>
        </p:nvSpPr>
        <p:spPr>
          <a:xfrm rot="20791308">
            <a:off x="154194" y="3322184"/>
            <a:ext cx="323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latin typeface="Ink Free" panose="03080402000500000000" pitchFamily="66" charset="0"/>
              </a:rPr>
              <a:t>because…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F8F8A03-DCDD-48E9-A196-80F103608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 </a:t>
            </a:r>
            <a:r>
              <a:rPr lang="en-US" u="sng" dirty="0"/>
              <a:t>Labor Union </a:t>
            </a:r>
            <a:r>
              <a:rPr lang="en-US" dirty="0"/>
              <a:t>is NOT LIKE:  </a:t>
            </a:r>
            <a:r>
              <a:rPr lang="en-US" b="1" u="sng" dirty="0">
                <a:solidFill>
                  <a:schemeClr val="accent1"/>
                </a:solidFill>
                <a:latin typeface="Ink Free" panose="03080402000500000000" pitchFamily="66" charset="0"/>
              </a:rPr>
              <a:t>a school of fish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24D21F-7C14-4F3F-8779-4BE6669A13DC}"/>
              </a:ext>
            </a:extLst>
          </p:cNvPr>
          <p:cNvSpPr txBox="1"/>
          <p:nvPr/>
        </p:nvSpPr>
        <p:spPr>
          <a:xfrm>
            <a:off x="11518340" y="6211669"/>
            <a:ext cx="673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3137015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lli Vanilli, a late 1980s singing duo involved in a lip syncing scandal. ">
            <a:extLst>
              <a:ext uri="{FF2B5EF4-FFF2-40B4-BE49-F238E27FC236}">
                <a16:creationId xmlns:a16="http://schemas.microsoft.com/office/drawing/2014/main" id="{48430F95-FB4A-4B45-A4A9-6A0DCFF07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08031" y="639272"/>
            <a:ext cx="8375938" cy="557945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A833E79-D2FE-4322-9264-8B6466B68B6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331219" y="6218728"/>
            <a:ext cx="5905500" cy="2308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tooltip="https://rutaflashback.blogspot.com/2012/11/un-show-mas-regular-show-ooooooooooh-oh.html"/>
              </a:rPr>
              <a:t>This Photo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Unknown Author is licensed under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 tooltip="https://creativecommons.org/licenses/by-nc-sa/3.0/"/>
              </a:rPr>
              <a:t>CC BY-SA-NC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2686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B33BAC-8DA8-4572-89EC-589D6261E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800" y="1825625"/>
            <a:ext cx="7493000" cy="4351338"/>
          </a:xfrm>
        </p:spPr>
        <p:txBody>
          <a:bodyPr>
            <a:normAutofit lnSpcReduction="10000"/>
          </a:bodyPr>
          <a:lstStyle/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People can negotiate (give and take) with employers; fish do not negotiate with sharks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BB88E0-8C05-4C9C-A42B-26A20ED42C4F}"/>
              </a:ext>
            </a:extLst>
          </p:cNvPr>
          <p:cNvSpPr txBox="1"/>
          <p:nvPr/>
        </p:nvSpPr>
        <p:spPr>
          <a:xfrm rot="20791308">
            <a:off x="154194" y="3322184"/>
            <a:ext cx="323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latin typeface="Ink Free" panose="03080402000500000000" pitchFamily="66" charset="0"/>
              </a:rPr>
              <a:t>because…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CE9ADE-3225-4D1F-9699-19859A953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 </a:t>
            </a:r>
            <a:r>
              <a:rPr lang="en-US" u="sng" dirty="0"/>
              <a:t>Labor Union </a:t>
            </a:r>
            <a:r>
              <a:rPr lang="en-US" dirty="0"/>
              <a:t>is NOT LIKE:  </a:t>
            </a:r>
            <a:r>
              <a:rPr lang="en-US" b="1" u="sng" dirty="0">
                <a:solidFill>
                  <a:schemeClr val="accent1"/>
                </a:solidFill>
                <a:latin typeface="Ink Free" panose="03080402000500000000" pitchFamily="66" charset="0"/>
              </a:rPr>
              <a:t>a school of fish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451B15-784F-4C2C-9C76-9F00B670610C}"/>
              </a:ext>
            </a:extLst>
          </p:cNvPr>
          <p:cNvSpPr txBox="1"/>
          <p:nvPr/>
        </p:nvSpPr>
        <p:spPr>
          <a:xfrm>
            <a:off x="11518340" y="6211669"/>
            <a:ext cx="673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37197992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B33BAC-8DA8-4572-89EC-589D6261E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958" y="1700282"/>
            <a:ext cx="8473438" cy="4792593"/>
          </a:xfrm>
        </p:spPr>
        <p:txBody>
          <a:bodyPr>
            <a:noAutofit/>
          </a:bodyPr>
          <a:lstStyle/>
          <a:p>
            <a:r>
              <a:rPr lang="en-US" sz="3200" dirty="0"/>
              <a:t>The people are not eaten by the things that can harm them (employers that exploit workers/sharks eat fish)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People can choose to participate; fish follow their survival instinct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People can negotiate (give and take) with employers; fish do not negotiate with sharks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DA0A47-4D6E-416E-91D0-35D4374A41F6}"/>
              </a:ext>
            </a:extLst>
          </p:cNvPr>
          <p:cNvSpPr txBox="1"/>
          <p:nvPr/>
        </p:nvSpPr>
        <p:spPr>
          <a:xfrm rot="20791308">
            <a:off x="154194" y="3322184"/>
            <a:ext cx="323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latin typeface="Ink Free" panose="03080402000500000000" pitchFamily="66" charset="0"/>
              </a:rPr>
              <a:t>because…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25EBE63-7751-40A3-AA0A-232257EB1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 </a:t>
            </a:r>
            <a:r>
              <a:rPr lang="en-US" u="sng" dirty="0"/>
              <a:t>Labor Union </a:t>
            </a:r>
            <a:r>
              <a:rPr lang="en-US" dirty="0"/>
              <a:t>is NOT LIKE:  </a:t>
            </a:r>
            <a:r>
              <a:rPr lang="en-US" b="1" u="sng" dirty="0">
                <a:solidFill>
                  <a:schemeClr val="accent1"/>
                </a:solidFill>
                <a:latin typeface="Ink Free" panose="03080402000500000000" pitchFamily="66" charset="0"/>
              </a:rPr>
              <a:t>a school of fish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3F33A5-3817-4710-A3D4-A2F81A6EBF3D}"/>
              </a:ext>
            </a:extLst>
          </p:cNvPr>
          <p:cNvSpPr txBox="1"/>
          <p:nvPr/>
        </p:nvSpPr>
        <p:spPr>
          <a:xfrm>
            <a:off x="11518340" y="6211669"/>
            <a:ext cx="673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3633664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YOUR TURN!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8F9BCA-B71C-478B-822F-9AEC1FCFCA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9351" y="1543049"/>
            <a:ext cx="5181600" cy="304408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How is a labor union </a:t>
            </a:r>
          </a:p>
          <a:p>
            <a:pPr marL="0" indent="0" algn="ctr">
              <a:buNone/>
            </a:pPr>
            <a:br>
              <a:rPr lang="en-US" dirty="0"/>
            </a:br>
            <a:r>
              <a:rPr lang="en-US" sz="4000" b="1" dirty="0"/>
              <a:t>LIKE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u="sng" dirty="0">
                <a:solidFill>
                  <a:schemeClr val="accent1"/>
                </a:solidFill>
                <a:latin typeface="Ink Free" panose="03080402000500000000" pitchFamily="66" charset="0"/>
              </a:rPr>
              <a:t>a school of fish</a:t>
            </a:r>
            <a:r>
              <a:rPr lang="en-US" sz="3600" b="1" u="sng" dirty="0">
                <a:solidFill>
                  <a:schemeClr val="accent1"/>
                </a:solidFill>
                <a:latin typeface="Ink Free" panose="03080402000500000000" pitchFamily="66" charset="0"/>
              </a:rPr>
              <a:t>?</a:t>
            </a:r>
            <a:endParaRPr lang="en-US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BBCE13-DC08-4583-8690-88DD4E7E45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1051" y="1543048"/>
            <a:ext cx="5181600" cy="304408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How is a labor union </a:t>
            </a:r>
          </a:p>
          <a:p>
            <a:pPr marL="0" indent="0" algn="ctr">
              <a:buNone/>
            </a:pPr>
            <a:br>
              <a:rPr lang="en-US" dirty="0"/>
            </a:br>
            <a:r>
              <a:rPr lang="en-US" sz="4000" b="1" dirty="0"/>
              <a:t>NOT LIKE</a:t>
            </a:r>
            <a:r>
              <a:rPr lang="en-US" sz="4000" dirty="0"/>
              <a:t>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u="sng" dirty="0">
                <a:solidFill>
                  <a:schemeClr val="accent1"/>
                </a:solidFill>
                <a:latin typeface="Ink Free" panose="03080402000500000000" pitchFamily="66" charset="0"/>
              </a:rPr>
              <a:t>a school of fish</a:t>
            </a:r>
            <a:r>
              <a:rPr lang="en-US" sz="3200" dirty="0"/>
              <a:t>?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C1EED-41F4-44F4-9B33-E1D210F1E7FD}"/>
              </a:ext>
            </a:extLst>
          </p:cNvPr>
          <p:cNvSpPr txBox="1"/>
          <p:nvPr/>
        </p:nvSpPr>
        <p:spPr>
          <a:xfrm>
            <a:off x="838200" y="5011341"/>
            <a:ext cx="105156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3200" dirty="0"/>
              <a:t>A labor union is </a:t>
            </a:r>
            <a:r>
              <a:rPr lang="en-US" sz="3200" b="1" dirty="0"/>
              <a:t>LIKE</a:t>
            </a:r>
            <a:r>
              <a:rPr lang="en-US" sz="3200" dirty="0"/>
              <a:t> </a:t>
            </a:r>
            <a:r>
              <a:rPr lang="en-US" sz="3200" b="1" u="sng" dirty="0">
                <a:solidFill>
                  <a:schemeClr val="accent1"/>
                </a:solidFill>
                <a:latin typeface="Ink Free" panose="03080402000500000000" pitchFamily="66" charset="0"/>
              </a:rPr>
              <a:t>a school of fish </a:t>
            </a:r>
            <a:r>
              <a:rPr lang="en-US" sz="3200" dirty="0"/>
              <a:t>, because ________.</a:t>
            </a:r>
          </a:p>
          <a:p>
            <a:pPr marL="0" indent="0" algn="ctr">
              <a:buNone/>
            </a:pPr>
            <a:endParaRPr lang="en-US" sz="3200" dirty="0"/>
          </a:p>
          <a:p>
            <a:pPr algn="ctr"/>
            <a:r>
              <a:rPr lang="en-US" sz="3200" dirty="0"/>
              <a:t>A labor union is </a:t>
            </a:r>
            <a:r>
              <a:rPr lang="en-US" sz="3200" b="1" dirty="0"/>
              <a:t>NOT LIKE</a:t>
            </a:r>
            <a:r>
              <a:rPr lang="en-US" sz="3200" dirty="0"/>
              <a:t> </a:t>
            </a:r>
            <a:r>
              <a:rPr lang="en-US" sz="3200" b="1" u="sng" dirty="0">
                <a:solidFill>
                  <a:schemeClr val="accent1"/>
                </a:solidFill>
                <a:latin typeface="Ink Free" panose="03080402000500000000" pitchFamily="66" charset="0"/>
              </a:rPr>
              <a:t>a school of fish</a:t>
            </a:r>
            <a:r>
              <a:rPr lang="en-US" sz="3200" dirty="0"/>
              <a:t>, because ________.</a:t>
            </a:r>
          </a:p>
          <a:p>
            <a:pPr marL="0" indent="0" algn="ctr">
              <a:buNone/>
            </a:pPr>
            <a:endParaRPr lang="en-US" sz="3200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2CCF35-4664-4482-9BF2-B5AA7566AF03}"/>
              </a:ext>
            </a:extLst>
          </p:cNvPr>
          <p:cNvSpPr txBox="1"/>
          <p:nvPr/>
        </p:nvSpPr>
        <p:spPr>
          <a:xfrm>
            <a:off x="11518340" y="6211669"/>
            <a:ext cx="673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11723560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Try creating your own example:</a:t>
            </a:r>
            <a:br>
              <a:rPr lang="en-US" dirty="0"/>
            </a:br>
            <a:r>
              <a:rPr lang="en-US" sz="3200" dirty="0"/>
              <a:t>(can’t use school of fish)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8F9BCA-B71C-478B-822F-9AEC1FCFCA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4163" y="1825625"/>
            <a:ext cx="5181600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4000" dirty="0"/>
              <a:t>A labor union is </a:t>
            </a:r>
          </a:p>
          <a:p>
            <a:pPr marL="0" indent="0" algn="ctr">
              <a:buNone/>
            </a:pPr>
            <a:r>
              <a:rPr lang="en-US" sz="4000" b="1" dirty="0"/>
              <a:t>LIKE</a:t>
            </a:r>
            <a:r>
              <a:rPr lang="en-US" sz="4000" dirty="0"/>
              <a:t> ___________: </a:t>
            </a:r>
          </a:p>
          <a:p>
            <a:pPr marL="0" indent="0" algn="ctr">
              <a:buNone/>
            </a:pPr>
            <a:r>
              <a:rPr lang="en-US" sz="3600" dirty="0"/>
              <a:t>Because ________</a:t>
            </a:r>
          </a:p>
          <a:p>
            <a:pPr marL="0" indent="0" algn="ctr">
              <a:buNone/>
            </a:pPr>
            <a:r>
              <a:rPr lang="en-US" sz="3600" dirty="0"/>
              <a:t>Because ________</a:t>
            </a:r>
          </a:p>
          <a:p>
            <a:pPr marL="0" indent="0" algn="ctr">
              <a:buNone/>
            </a:pPr>
            <a:r>
              <a:rPr lang="en-US" sz="3600" dirty="0"/>
              <a:t>Because ________</a:t>
            </a:r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BBCE13-DC08-4583-8690-88DD4E7E45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6237" y="1825625"/>
            <a:ext cx="5181600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4000" dirty="0"/>
              <a:t>A labor union is </a:t>
            </a:r>
          </a:p>
          <a:p>
            <a:pPr marL="0" indent="0" algn="ctr">
              <a:buNone/>
            </a:pPr>
            <a:r>
              <a:rPr lang="en-US" sz="4000" b="1" dirty="0"/>
              <a:t>NOT LIKE</a:t>
            </a:r>
            <a:r>
              <a:rPr lang="en-US" sz="4000" dirty="0"/>
              <a:t> ___________: </a:t>
            </a:r>
          </a:p>
          <a:p>
            <a:pPr marL="0" indent="0" algn="ctr">
              <a:buNone/>
            </a:pPr>
            <a:r>
              <a:rPr lang="en-US" sz="3600" dirty="0"/>
              <a:t>Because ________</a:t>
            </a:r>
          </a:p>
          <a:p>
            <a:pPr marL="0" indent="0" algn="ctr">
              <a:buNone/>
            </a:pPr>
            <a:r>
              <a:rPr lang="en-US" sz="3600" dirty="0"/>
              <a:t>Because ________</a:t>
            </a:r>
          </a:p>
          <a:p>
            <a:pPr marL="0" indent="0" algn="ctr">
              <a:buNone/>
            </a:pPr>
            <a:r>
              <a:rPr lang="en-US" sz="3600" dirty="0"/>
              <a:t>Because ________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E012C9-36A2-43F7-AAB2-3247F82FE1A4}"/>
              </a:ext>
            </a:extLst>
          </p:cNvPr>
          <p:cNvSpPr txBox="1"/>
          <p:nvPr/>
        </p:nvSpPr>
        <p:spPr>
          <a:xfrm>
            <a:off x="1299411" y="234662"/>
            <a:ext cx="15881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1.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AE2AAE-18C1-4EE2-B5CE-2241A77E702F}"/>
              </a:ext>
            </a:extLst>
          </p:cNvPr>
          <p:cNvSpPr txBox="1"/>
          <p:nvPr/>
        </p:nvSpPr>
        <p:spPr>
          <a:xfrm>
            <a:off x="11518340" y="6211669"/>
            <a:ext cx="673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21450524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88D0C-D68A-4F31-9516-516970001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2526"/>
            <a:ext cx="10515600" cy="611619"/>
          </a:xfrm>
        </p:spPr>
        <p:txBody>
          <a:bodyPr/>
          <a:lstStyle/>
          <a:p>
            <a:r>
              <a:rPr lang="en-US" dirty="0"/>
              <a:t>In your own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3C70BD-F909-47D2-82A2-82789FEE79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What is a labor union?</a:t>
            </a:r>
          </a:p>
          <a:p>
            <a:pPr marL="0" indent="0" algn="ctr">
              <a:buNone/>
            </a:pPr>
            <a:r>
              <a:rPr lang="en-US" sz="4800" dirty="0"/>
              <a:t>_______________________________</a:t>
            </a:r>
          </a:p>
          <a:p>
            <a:pPr marL="0" indent="0" algn="ctr">
              <a:buNone/>
            </a:pPr>
            <a:r>
              <a:rPr lang="en-US" sz="4800" dirty="0"/>
              <a:t>_______________________________</a:t>
            </a:r>
          </a:p>
          <a:p>
            <a:pPr marL="0" indent="0" algn="ctr">
              <a:buNone/>
            </a:pPr>
            <a:r>
              <a:rPr lang="en-US" sz="4800" dirty="0"/>
              <a:t>_______________________________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E13B00-917D-40FB-8843-1137BC2F2827}"/>
              </a:ext>
            </a:extLst>
          </p:cNvPr>
          <p:cNvSpPr txBox="1"/>
          <p:nvPr/>
        </p:nvSpPr>
        <p:spPr>
          <a:xfrm>
            <a:off x="-192505" y="1551115"/>
            <a:ext cx="15881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2.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9F340D-33D3-4E71-BE6F-1AB9366E2E8E}"/>
              </a:ext>
            </a:extLst>
          </p:cNvPr>
          <p:cNvSpPr txBox="1"/>
          <p:nvPr/>
        </p:nvSpPr>
        <p:spPr>
          <a:xfrm>
            <a:off x="11518340" y="6211669"/>
            <a:ext cx="673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9645198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88D0C-D68A-4F31-9516-516970001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 definition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3C70BD-F909-47D2-82A2-82789FEE79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Workers who agree to work together (organize) for the purpose of improving working conditions and wages.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C60489-3FB4-4CC6-88F6-D1064107A50F}"/>
              </a:ext>
            </a:extLst>
          </p:cNvPr>
          <p:cNvSpPr txBox="1"/>
          <p:nvPr/>
        </p:nvSpPr>
        <p:spPr>
          <a:xfrm>
            <a:off x="-192505" y="1161309"/>
            <a:ext cx="15881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3.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BE4096-E8DC-4251-A39B-5F12A3C1542B}"/>
              </a:ext>
            </a:extLst>
          </p:cNvPr>
          <p:cNvSpPr txBox="1"/>
          <p:nvPr/>
        </p:nvSpPr>
        <p:spPr>
          <a:xfrm>
            <a:off x="11518340" y="6211669"/>
            <a:ext cx="673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16847224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88D0C-D68A-4F31-9516-516970001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Synectic journey recap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3C70BD-F909-47D2-82A2-82789FEE79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Connect from the </a:t>
            </a:r>
            <a:r>
              <a:rPr lang="en-US" sz="4800" b="1" i="1" dirty="0"/>
              <a:t>student’s</a:t>
            </a:r>
            <a:r>
              <a:rPr lang="en-US" sz="4800" dirty="0"/>
              <a:t> point of view before connecting </a:t>
            </a:r>
          </a:p>
          <a:p>
            <a:pPr marL="0" indent="0" algn="ctr">
              <a:buNone/>
            </a:pPr>
            <a:r>
              <a:rPr lang="en-US" sz="4800" dirty="0"/>
              <a:t>to the book’s point of view.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58445D-8C73-4633-96A0-D4B3F502887A}"/>
              </a:ext>
            </a:extLst>
          </p:cNvPr>
          <p:cNvSpPr txBox="1"/>
          <p:nvPr/>
        </p:nvSpPr>
        <p:spPr>
          <a:xfrm>
            <a:off x="11518340" y="6211669"/>
            <a:ext cx="673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14640456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88D0C-D68A-4F31-9516-516970001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formula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3C70BD-F909-47D2-82A2-82789FEE79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088577"/>
            <a:ext cx="10515600" cy="435475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u="sng" dirty="0"/>
              <a:t>I do</a:t>
            </a:r>
            <a:r>
              <a:rPr lang="en-US" sz="4800" dirty="0"/>
              <a:t>: Teacher Exemplar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u="sng" dirty="0"/>
              <a:t>WE do:</a:t>
            </a:r>
            <a:r>
              <a:rPr lang="en-US" sz="4800" dirty="0"/>
              <a:t> Students make their own connections, then share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u="sng" dirty="0"/>
              <a:t>YOU do:</a:t>
            </a:r>
            <a:r>
              <a:rPr lang="en-US" sz="4800" dirty="0"/>
              <a:t> Students come up with their own definition’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u="sng" dirty="0"/>
              <a:t>Bring it all together:</a:t>
            </a:r>
            <a:r>
              <a:rPr lang="en-US" sz="4800" dirty="0"/>
              <a:t> Provide the “book” definition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FD81F9-9EDD-43CF-8A8A-EA8C9CF36D52}"/>
              </a:ext>
            </a:extLst>
          </p:cNvPr>
          <p:cNvSpPr txBox="1"/>
          <p:nvPr/>
        </p:nvSpPr>
        <p:spPr>
          <a:xfrm>
            <a:off x="11518340" y="6211669"/>
            <a:ext cx="673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5800483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88D0C-D68A-4F31-9516-516970001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0284"/>
            <a:ext cx="10515600" cy="611619"/>
          </a:xfrm>
        </p:spPr>
        <p:txBody>
          <a:bodyPr/>
          <a:lstStyle/>
          <a:p>
            <a:r>
              <a:rPr lang="en-US" dirty="0"/>
              <a:t>Processing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F997147-BD8C-4C62-9E22-9EDA1F4D55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088577"/>
            <a:ext cx="10515600" cy="435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What concepts or terms do your students find difficult to connect with or comprehend? 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/>
              <a:t>Examples…</a:t>
            </a:r>
          </a:p>
        </p:txBody>
      </p:sp>
    </p:spTree>
    <p:extLst>
      <p:ext uri="{BB962C8B-B14F-4D97-AF65-F5344CB8AC3E}">
        <p14:creationId xmlns:p14="http://schemas.microsoft.com/office/powerpoint/2010/main" val="32174054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88D0C-D68A-4F31-9516-516970001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8794"/>
            <a:ext cx="10515600" cy="611619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3C70BD-F909-47D2-82A2-82789FEE79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088577"/>
            <a:ext cx="10515600" cy="4354753"/>
          </a:xfrm>
        </p:spPr>
        <p:txBody>
          <a:bodyPr>
            <a:normAutofit/>
          </a:bodyPr>
          <a:lstStyle/>
          <a:p>
            <a:r>
              <a:rPr lang="en-US" sz="3200" dirty="0"/>
              <a:t>An entrepreneur is like a stunt man</a:t>
            </a:r>
          </a:p>
          <a:p>
            <a:r>
              <a:rPr lang="en-US" sz="3200" dirty="0"/>
              <a:t>Inflation is like a tube of toothpaste</a:t>
            </a:r>
          </a:p>
          <a:p>
            <a:r>
              <a:rPr lang="en-US" sz="3200" dirty="0"/>
              <a:t>A community helper is like your family</a:t>
            </a:r>
          </a:p>
          <a:p>
            <a:r>
              <a:rPr lang="en-US" sz="3200" dirty="0"/>
              <a:t>Money/Currency is like your family</a:t>
            </a:r>
          </a:p>
          <a:p>
            <a:r>
              <a:rPr lang="en-US" sz="3200" dirty="0"/>
              <a:t>Saving money is like burying treasure</a:t>
            </a:r>
          </a:p>
          <a:p>
            <a:r>
              <a:rPr lang="en-US" sz="3200" dirty="0"/>
              <a:t>Taxes are like a group project</a:t>
            </a:r>
          </a:p>
          <a:p>
            <a:r>
              <a:rPr lang="en-US" sz="3200" dirty="0"/>
              <a:t>A bank is like a coffee can</a:t>
            </a:r>
            <a:endParaRPr lang="en-US" sz="3600" dirty="0"/>
          </a:p>
          <a:p>
            <a:endParaRPr lang="en-US" sz="4800" dirty="0"/>
          </a:p>
        </p:txBody>
      </p:sp>
      <p:pic>
        <p:nvPicPr>
          <p:cNvPr id="5" name="Picture 4" descr="The logo for Washington State University.">
            <a:extLst>
              <a:ext uri="{FF2B5EF4-FFF2-40B4-BE49-F238E27FC236}">
                <a16:creationId xmlns:a16="http://schemas.microsoft.com/office/drawing/2014/main" id="{137442AD-019B-4E3C-86AE-E939F40E9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05800" y="3156524"/>
            <a:ext cx="3048000" cy="2933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730A20-F2B1-41DF-88BE-BCA44A4DE5A3}"/>
              </a:ext>
            </a:extLst>
          </p:cNvPr>
          <p:cNvSpPr txBox="1"/>
          <p:nvPr/>
        </p:nvSpPr>
        <p:spPr>
          <a:xfrm>
            <a:off x="8305800" y="6090224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ipedia.org/wiki/Washington_State_Cougars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564129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About the presenter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7437" y="2217240"/>
            <a:ext cx="11097126" cy="40873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Ronanda Liberty, 20 Year Educator</a:t>
            </a:r>
          </a:p>
          <a:p>
            <a:pPr marL="0" indent="0">
              <a:buNone/>
            </a:pPr>
            <a:r>
              <a:rPr lang="en-US" dirty="0"/>
              <a:t>	B.A. Elementary Ed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EdM</a:t>
            </a:r>
            <a:r>
              <a:rPr lang="en-US" dirty="0"/>
              <a:t> Literacy Development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u="sng" dirty="0"/>
              <a:t>Principal</a:t>
            </a:r>
            <a:r>
              <a:rPr lang="en-US" dirty="0"/>
              <a:t>-North Franklin School District; Junior High  (Refreshed)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u="sng" dirty="0"/>
              <a:t>Instructor</a:t>
            </a:r>
            <a:r>
              <a:rPr lang="en-US" dirty="0"/>
              <a:t>-Walla Walla Community College/Coyote Ridge 				Corrections &amp; Washington State University College of Education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u="sng" dirty="0"/>
              <a:t>Speaker</a:t>
            </a:r>
            <a:r>
              <a:rPr lang="en-US" dirty="0"/>
              <a:t>- Sharing cool stuff and providing tools and support to engage 	learners and calm classrooms</a:t>
            </a:r>
            <a:endParaRPr lang="en-US" u="sng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u="sng" dirty="0"/>
              <a:t>Mom</a:t>
            </a:r>
            <a:r>
              <a:rPr lang="en-US" dirty="0"/>
              <a:t>-Amazing </a:t>
            </a:r>
            <a:r>
              <a:rPr lang="en-US" dirty="0" err="1"/>
              <a:t>Adultlets</a:t>
            </a:r>
            <a:r>
              <a:rPr lang="en-US" dirty="0"/>
              <a:t> and an animal Menagerie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1944705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3C70BD-F909-47D2-82A2-82789FEE79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2897" y="1982252"/>
            <a:ext cx="5683103" cy="43547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Interpersonal communication is like…</a:t>
            </a:r>
          </a:p>
          <a:p>
            <a:r>
              <a:rPr lang="en-US" sz="3600" dirty="0"/>
              <a:t>Metadata is like…</a:t>
            </a:r>
          </a:p>
          <a:p>
            <a:r>
              <a:rPr lang="en-US" sz="3600" dirty="0"/>
              <a:t>Civics is like…</a:t>
            </a:r>
          </a:p>
          <a:p>
            <a:r>
              <a:rPr lang="en-US" sz="3600" dirty="0"/>
              <a:t>Correlation coefficient is like…</a:t>
            </a:r>
          </a:p>
          <a:p>
            <a:pPr marL="0" indent="0">
              <a:buNone/>
            </a:pPr>
            <a:endParaRPr lang="en-US" sz="48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F53823F-F4AF-444D-BEC9-80B08A78AD9C}"/>
              </a:ext>
            </a:extLst>
          </p:cNvPr>
          <p:cNvSpPr txBox="1">
            <a:spLocks/>
          </p:cNvSpPr>
          <p:nvPr/>
        </p:nvSpPr>
        <p:spPr>
          <a:xfrm>
            <a:off x="6096000" y="1982251"/>
            <a:ext cx="5683103" cy="4354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 baseline="0">
                <a:solidFill>
                  <a:srgbClr val="003764"/>
                </a:solidFill>
                <a:latin typeface="+mn-lt"/>
                <a:ea typeface="+mn-ea"/>
                <a:cs typeface="+mn-cs"/>
              </a:defRPr>
            </a:lvl1pPr>
            <a:lvl2pPr marL="34288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00376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Genetic drift is like…</a:t>
            </a:r>
          </a:p>
          <a:p>
            <a:r>
              <a:rPr lang="en-US" sz="3600" dirty="0"/>
              <a:t>Global economics is like…</a:t>
            </a:r>
          </a:p>
          <a:p>
            <a:r>
              <a:rPr lang="en-US" sz="3600" dirty="0"/>
              <a:t>Ethics is like…</a:t>
            </a:r>
          </a:p>
          <a:p>
            <a:r>
              <a:rPr lang="en-US" sz="3600" dirty="0"/>
              <a:t>Multifactorial causation is like…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888D0C-D68A-4F31-9516-516970001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399"/>
            <a:ext cx="10515600" cy="208398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Processing—Apply to your own practice</a:t>
            </a:r>
            <a:br>
              <a:rPr lang="en-US" dirty="0"/>
            </a:br>
            <a:r>
              <a:rPr lang="en-US" sz="3200" i="1" dirty="0"/>
              <a:t>More ideas to get you started…</a:t>
            </a:r>
          </a:p>
        </p:txBody>
      </p:sp>
    </p:spTree>
    <p:extLst>
      <p:ext uri="{BB962C8B-B14F-4D97-AF65-F5344CB8AC3E}">
        <p14:creationId xmlns:p14="http://schemas.microsoft.com/office/powerpoint/2010/main" val="144339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88D0C-D68A-4F31-9516-516970001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F997147-BD8C-4C62-9E22-9EDA1F4D55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088577"/>
            <a:ext cx="10515600" cy="43547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Use the tool to create teacher exemplars for your own content. </a:t>
            </a:r>
          </a:p>
          <a:p>
            <a:pPr marL="0" indent="0" algn="ctr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097413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88D0C-D68A-4F31-9516-516970001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F997147-BD8C-4C62-9E22-9EDA1F4D55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088577"/>
            <a:ext cx="10515600" cy="43547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Share Out</a:t>
            </a:r>
          </a:p>
          <a:p>
            <a:pPr marL="0" indent="0" algn="ctr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6334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in touch!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/>
              <a:t>Share. Ask. Connect.</a:t>
            </a:r>
          </a:p>
          <a:p>
            <a:pPr marL="0" indent="0" algn="ctr">
              <a:buNone/>
            </a:pPr>
            <a:br>
              <a:rPr lang="en-US" dirty="0"/>
            </a:br>
            <a:r>
              <a:rPr lang="en-US" sz="4800" dirty="0"/>
              <a:t>Ronanda Liberty</a:t>
            </a:r>
          </a:p>
          <a:p>
            <a:pPr marL="0" indent="0" algn="ctr">
              <a:buNone/>
            </a:pPr>
            <a:r>
              <a:rPr lang="en-US" sz="4000" dirty="0" err="1">
                <a:hlinkClick r:id="rId2"/>
              </a:rPr>
              <a:t>ronanda@libertytolearn.education</a:t>
            </a: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509-280-1212</a:t>
            </a:r>
          </a:p>
        </p:txBody>
      </p:sp>
    </p:spTree>
    <p:extLst>
      <p:ext uri="{BB962C8B-B14F-4D97-AF65-F5344CB8AC3E}">
        <p14:creationId xmlns:p14="http://schemas.microsoft.com/office/powerpoint/2010/main" val="966393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carrying a towering stack of boxes.&#10;&#10;">
            <a:extLst>
              <a:ext uri="{FF2B5EF4-FFF2-40B4-BE49-F238E27FC236}">
                <a16:creationId xmlns:a16="http://schemas.microsoft.com/office/drawing/2014/main" id="{29E1D486-A531-4192-816F-C46FE169D7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0" t="6460" b="3114"/>
          <a:stretch/>
        </p:blipFill>
        <p:spPr>
          <a:xfrm>
            <a:off x="4026569" y="59183"/>
            <a:ext cx="4138862" cy="67988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A99AB7-E5AC-7188-6CBE-24A0E62B21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Carrying Boxes</a:t>
            </a:r>
          </a:p>
        </p:txBody>
      </p:sp>
    </p:spTree>
    <p:extLst>
      <p:ext uri="{BB962C8B-B14F-4D97-AF65-F5344CB8AC3E}">
        <p14:creationId xmlns:p14="http://schemas.microsoft.com/office/powerpoint/2010/main" val="1934516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disorganized pile of U.S. currency in various denominations, showing 100s, 50s, and 20s. ">
            <a:extLst>
              <a:ext uri="{FF2B5EF4-FFF2-40B4-BE49-F238E27FC236}">
                <a16:creationId xmlns:a16="http://schemas.microsoft.com/office/drawing/2014/main" id="{9B6F4E0B-4841-447C-9566-E64186727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08321" y="663240"/>
            <a:ext cx="7375358" cy="5531519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0A43D01F-DDAF-4726-B37D-72B0FFE0C8A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708158" y="6146504"/>
            <a:ext cx="3796885" cy="2308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tooltip="https://creoleindc.typepad.com/rantings_of_a_creole_prin/2013/08/cash-money.html"/>
              </a:rPr>
              <a:t>This Photo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Unknown Author is licensed under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 tooltip="https://creativecommons.org/licenses/by-nc-nd/3.0/"/>
              </a:rPr>
              <a:t>CC BY-NC-ND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067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title" idx="4294967295"/>
          </p:nvPr>
        </p:nvSpPr>
        <p:spPr>
          <a:xfrm>
            <a:off x="838200" y="2244725"/>
            <a:ext cx="10515600" cy="3429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“When creating relevancy, the hardest part for us, as teachers, is to remember that learning relevancy is not about us.” </a:t>
            </a:r>
          </a:p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-Eric Combs</a:t>
            </a:r>
          </a:p>
        </p:txBody>
      </p:sp>
    </p:spTree>
    <p:extLst>
      <p:ext uri="{BB962C8B-B14F-4D97-AF65-F5344CB8AC3E}">
        <p14:creationId xmlns:p14="http://schemas.microsoft.com/office/powerpoint/2010/main" val="4188286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8B6C750-AC8C-4D7B-94CB-4F63F32A13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323900" y="1927755"/>
              <a:ext cx="3960" cy="6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8B6C750-AC8C-4D7B-94CB-4F63F32A13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14900" y="1918755"/>
                <a:ext cx="21600" cy="2376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Picture 12" descr="A cartoon diagram showing two characters attempting to communicate. One describing a shark, the other misunderstanding and picturing an odd creature that is not a shark.">
            <a:extLst>
              <a:ext uri="{FF2B5EF4-FFF2-40B4-BE49-F238E27FC236}">
                <a16:creationId xmlns:a16="http://schemas.microsoft.com/office/drawing/2014/main" id="{BE583CC2-9CBF-48E4-9DEF-3B61BAA227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81117" y="369350"/>
            <a:ext cx="10029765" cy="6119299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C2F8EE9B-BBC7-4179-B6BF-FC5A383A7C8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81117" y="6472264"/>
            <a:ext cx="10029765" cy="2308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 tooltip="https://courses.lumenlearning.com/wm-principlesofmanagement/chapter/putting-it-together-communication/"/>
              </a:rPr>
              <a:t>This Photo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Unknown Author is licensed under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 tooltip="https://creativecommons.org/licenses/by/3.0/"/>
              </a:rPr>
              <a:t>CC BY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559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6276"/>
            <a:ext cx="10515600" cy="611619"/>
          </a:xfrm>
        </p:spPr>
        <p:txBody>
          <a:bodyPr/>
          <a:lstStyle/>
          <a:p>
            <a:r>
              <a:rPr lang="en-US" dirty="0"/>
              <a:t>Session objective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u="sng" dirty="0"/>
              <a:t>Explore a Strategy</a:t>
            </a:r>
          </a:p>
          <a:p>
            <a:pPr marL="0" indent="0" algn="ctr">
              <a:buNone/>
            </a:pPr>
            <a:r>
              <a:rPr lang="en-US" dirty="0"/>
              <a:t>That increases student engagement, comprehension and retention; fosters deepening of cognitive skills; offers equitable access to learners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u="sng" dirty="0"/>
              <a:t>Process and Apply</a:t>
            </a:r>
          </a:p>
          <a:p>
            <a:pPr marL="0" indent="0" algn="ctr">
              <a:buNone/>
            </a:pPr>
            <a:r>
              <a:rPr lang="en-US" dirty="0"/>
              <a:t>Collaborate, discuss, and apply to your own practice </a:t>
            </a:r>
          </a:p>
        </p:txBody>
      </p:sp>
    </p:spTree>
    <p:extLst>
      <p:ext uri="{BB962C8B-B14F-4D97-AF65-F5344CB8AC3E}">
        <p14:creationId xmlns:p14="http://schemas.microsoft.com/office/powerpoint/2010/main" val="3050567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75256FFFE6474E9F4A1F5D16FB020B" ma:contentTypeVersion="14" ma:contentTypeDescription="Create a new document." ma:contentTypeScope="" ma:versionID="edb202a30c87a4b3b8713f6c1d2e5928">
  <xsd:schema xmlns:xsd="http://www.w3.org/2001/XMLSchema" xmlns:xs="http://www.w3.org/2001/XMLSchema" xmlns:p="http://schemas.microsoft.com/office/2006/metadata/properties" xmlns:ns2="95d34d65-a250-4cb0-bba3-9227d5f81723" xmlns:ns3="28b0818c-7c05-4c23-bf25-0c4cfc264c17" targetNamespace="http://schemas.microsoft.com/office/2006/metadata/properties" ma:root="true" ma:fieldsID="e5076a413ebfb31f10e82e2a5918083c" ns2:_="" ns3:_="">
    <xsd:import namespace="95d34d65-a250-4cb0-bba3-9227d5f81723"/>
    <xsd:import namespace="28b0818c-7c05-4c23-bf25-0c4cfc264c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d34d65-a250-4cb0-bba3-9227d5f817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072a751-c2a1-410f-8384-0186ab4766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0818c-7c05-4c23-bf25-0c4cfc264c1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44b3d68-81d6-49b2-a871-09cb75c4ce84}" ma:internalName="TaxCatchAll" ma:showField="CatchAllData" ma:web="28b0818c-7c05-4c23-bf25-0c4cfc264c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5d34d65-a250-4cb0-bba3-9227d5f81723">
      <Terms xmlns="http://schemas.microsoft.com/office/infopath/2007/PartnerControls"/>
    </lcf76f155ced4ddcb4097134ff3c332f>
    <TaxCatchAll xmlns="28b0818c-7c05-4c23-bf25-0c4cfc264c1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CC61AD-0017-424B-889F-8E3DAB285B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d34d65-a250-4cb0-bba3-9227d5f81723"/>
    <ds:schemaRef ds:uri="28b0818c-7c05-4c23-bf25-0c4cfc264c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652C26-791D-4F62-9964-A10342C6B750}">
  <ds:schemaRefs>
    <ds:schemaRef ds:uri="http://schemas.microsoft.com/office/2006/metadata/properties"/>
    <ds:schemaRef ds:uri="http://schemas.microsoft.com/office/infopath/2007/PartnerControls"/>
    <ds:schemaRef ds:uri="95d34d65-a250-4cb0-bba3-9227d5f81723"/>
    <ds:schemaRef ds:uri="28b0818c-7c05-4c23-bf25-0c4cfc264c17"/>
  </ds:schemaRefs>
</ds:datastoreItem>
</file>

<file path=customXml/itemProps3.xml><?xml version="1.0" encoding="utf-8"?>
<ds:datastoreItem xmlns:ds="http://schemas.openxmlformats.org/officeDocument/2006/customXml" ds:itemID="{568BCB31-A48B-4292-A165-797C54E707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2632</TotalTime>
  <Words>1066</Words>
  <Application>Microsoft Office PowerPoint</Application>
  <PresentationFormat>Widescreen</PresentationFormat>
  <Paragraphs>231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Ink Free</vt:lpstr>
      <vt:lpstr>Office Theme</vt:lpstr>
      <vt:lpstr>Promoting connectedness and relevancy With the Synectic Journey  An Eric Combs And Aaron Dahlgren Strategy  From Time To Teach! Student Engagement And Motivation </vt:lpstr>
      <vt:lpstr>Sugar Substitutes</vt:lpstr>
      <vt:lpstr>This Photo by Unknown Author is licensed under CC BY-SA-NC</vt:lpstr>
      <vt:lpstr>About the presenter</vt:lpstr>
      <vt:lpstr>Carrying Boxes</vt:lpstr>
      <vt:lpstr>This Photo by Unknown Author is licensed under CC BY-NC-ND</vt:lpstr>
      <vt:lpstr>“When creating relevancy, the hardest part for us, as teachers, is to remember that learning relevancy is not about us.”  -Eric Combs</vt:lpstr>
      <vt:lpstr>This Photo by Unknown Author is licensed under CC BY</vt:lpstr>
      <vt:lpstr>Session objective </vt:lpstr>
      <vt:lpstr>Building Understanding from Learner Centered Relevancy</vt:lpstr>
      <vt:lpstr>Is like</vt:lpstr>
      <vt:lpstr>Let’s begin…The Synectic Journey </vt:lpstr>
      <vt:lpstr>Child Laborers</vt:lpstr>
      <vt:lpstr>This Photo by Unknown Author is licensed under CC BY-SA-NC</vt:lpstr>
      <vt:lpstr>This Photo by Unknown Author is licensed under CC BY</vt:lpstr>
      <vt:lpstr>This Photo by Unknown Author is licensed under CC BY-SA-NC</vt:lpstr>
      <vt:lpstr>This Photo by Unknown Author is licensed under CC BY-NC-ND</vt:lpstr>
      <vt:lpstr>This Photo by Unknown Author is licensed under CC BY-SA-NC</vt:lpstr>
      <vt:lpstr>This Photo by Unknown Author is licensed under CC BY</vt:lpstr>
      <vt:lpstr>This Photo by Unknown Author is licensed under CC BY-SA</vt:lpstr>
      <vt:lpstr>This Photo by Unknown Author is licensed under CC BY-NC-ND</vt:lpstr>
      <vt:lpstr>A Labor Union is LIKE:  a school of fish</vt:lpstr>
      <vt:lpstr>A Labor Union is LIKE:  a school of fish</vt:lpstr>
      <vt:lpstr>A Labor Union is LIKE:  a school of fish</vt:lpstr>
      <vt:lpstr>A Labor Union is LIKE:  a school of fish</vt:lpstr>
      <vt:lpstr>A Labor Union is LIKE:  a school of fish</vt:lpstr>
      <vt:lpstr>A Labor Union is NOT LIKE:  a school of fish</vt:lpstr>
      <vt:lpstr>A Labor Union is NOT LIKE:  a school of fish</vt:lpstr>
      <vt:lpstr>A Labor Union is NOT LIKE:  a school of fish</vt:lpstr>
      <vt:lpstr>A Labor Union is NOT LIKE:  a school of fish</vt:lpstr>
      <vt:lpstr>A Labor Union is NOT LIKE:  a school of fish</vt:lpstr>
      <vt:lpstr>YOUR TURN!</vt:lpstr>
      <vt:lpstr>Try creating your own example: (can’t use school of fish)</vt:lpstr>
      <vt:lpstr>In your own words</vt:lpstr>
      <vt:lpstr>Book definition</vt:lpstr>
      <vt:lpstr>Synectic journey recap</vt:lpstr>
      <vt:lpstr>Simple formula</vt:lpstr>
      <vt:lpstr>Processing</vt:lpstr>
      <vt:lpstr>Examples</vt:lpstr>
      <vt:lpstr>Processing—Apply to your own practice More ideas to get you started…</vt:lpstr>
      <vt:lpstr>Processing</vt:lpstr>
      <vt:lpstr>Processing</vt:lpstr>
      <vt:lpstr>Keep in touch!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Ronanda Liberty</dc:creator>
  <cp:lastModifiedBy>Katelynn Orellana</cp:lastModifiedBy>
  <cp:revision>44</cp:revision>
  <dcterms:created xsi:type="dcterms:W3CDTF">2024-06-13T04:07:07Z</dcterms:created>
  <dcterms:modified xsi:type="dcterms:W3CDTF">2024-07-18T17:51:23Z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0x0101007675256FFFE6474E9F4A1F5D16FB020B</vt:lpwstr>
  </property>
</Properties>
</file>