
<file path=[Content_Types].xml><?xml version="1.0" encoding="utf-8"?>
<Types xmlns="http://schemas.openxmlformats.org/package/2006/content-types">
  <Default Extension="1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1" r:id="rId6"/>
    <p:sldId id="262" r:id="rId7"/>
    <p:sldId id="269" r:id="rId8"/>
    <p:sldId id="268" r:id="rId9"/>
    <p:sldId id="267" r:id="rId10"/>
    <p:sldId id="266" r:id="rId11"/>
    <p:sldId id="280" r:id="rId12"/>
    <p:sldId id="265" r:id="rId13"/>
    <p:sldId id="264" r:id="rId14"/>
    <p:sldId id="278" r:id="rId15"/>
    <p:sldId id="271" r:id="rId16"/>
    <p:sldId id="273" r:id="rId17"/>
    <p:sldId id="279" r:id="rId18"/>
    <p:sldId id="274" r:id="rId19"/>
    <p:sldId id="275" r:id="rId20"/>
    <p:sldId id="276" r:id="rId21"/>
    <p:sldId id="277" r:id="rId22"/>
    <p:sldId id="2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>
      <p:cViewPr varScale="1">
        <p:scale>
          <a:sx n="79" d="100"/>
          <a:sy n="79" d="100"/>
        </p:scale>
        <p:origin x="132" y="474"/>
      </p:cViewPr>
      <p:guideLst/>
    </p:cSldViewPr>
  </p:slideViewPr>
  <p:outlineViewPr>
    <p:cViewPr>
      <p:scale>
        <a:sx n="33" d="100"/>
        <a:sy n="33" d="100"/>
      </p:scale>
      <p:origin x="0" y="-3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D65B4-A86B-4C5D-B490-33F0F1F03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8AB0B-6774-4800-AD2B-FF97C4A6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4B558-672E-4BB5-A877-39F0E341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0DD52-D089-4750-8A72-8B57A318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C581E-50B4-4CB8-9031-72DC1757E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2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209D1-56B8-44EC-BBA1-EC23C595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507EA-5FCD-4059-A0D0-1458FC3DC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0CB46-5659-47EF-AFA0-950A7312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9154C-F39C-426F-8580-3B2A6552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869E9-4637-436E-A829-E400211E6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62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3332B8-949F-43B7-BBB8-8DD524AEA4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B0528-FD64-4FEB-82B6-F6DC53577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CCC6D-FCCE-4191-9748-61BFA5581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5E0F4-18BA-4846-9E20-BDB18161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88CE51-2B11-4DD9-B7DB-CF8A02EE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650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3090418" y="0"/>
            <a:ext cx="9105969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93185" y="3863686"/>
            <a:ext cx="11115967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144" y="4976665"/>
            <a:ext cx="11185237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93184" y="5769403"/>
            <a:ext cx="6153149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324945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40396" y="154005"/>
            <a:ext cx="4381861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6768392" y="1"/>
            <a:ext cx="5423608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476958"/>
            <a:ext cx="105156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265367"/>
            <a:ext cx="105156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6399147"/>
            <a:ext cx="1113632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939096" y="6445500"/>
            <a:ext cx="504661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>
                <a:solidFill>
                  <a:schemeClr val="bg1">
                    <a:lumMod val="50000"/>
                  </a:schemeClr>
                </a:solidFill>
              </a:rPr>
              <a:t>Note: All material licensed under Creative Commons Attribution 4.0 International License.</a:t>
            </a: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33611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72213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EEDDE-1972-46DF-B2EB-D4FEC587D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9A8DA-2F06-4CD3-9529-DBC22764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11546-0106-4AB0-985C-3E14E29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777A0-B496-4650-8D87-B2FA1B44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DEEED-F662-4ABD-994F-FE13DD59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35475-E2CD-42A6-B1C5-6A1E5DBB0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7DBD-5788-4FF7-8062-653869687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E7644-CFED-4A67-8CD0-7D572F2A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BCA22-2506-46FD-9366-FDAF3C623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5E2EA-B917-49C4-A49B-0DC57C13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173B2-B3B6-46E9-8C2B-203DEBD4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FAB5E-D6DF-41A7-B82B-BE82C9B4D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0314BC-4329-4BE7-9A50-38907BB8E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DD12B-0576-4F00-8346-3FA79CC0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9F5917-59BD-463E-9B18-780C22E1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AB683-3F2B-4A8F-B58E-006CE766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3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949F-2662-4215-97B5-39E469CA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CE18B3-AAF7-4A7C-88AA-37DD4BDD4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FA372-74AD-47BE-B8F6-043E45BDA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9B4F1-7957-4D79-ADA2-DA9AF168E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8579C-68E5-4ECE-8139-257E9B1EF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4C76E2-D77F-4AB2-923A-F32E0A9E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FF8C4-392F-4A4C-9946-B741BAD7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565A53-C688-4C2B-A9AE-587EB4672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EDD1-431B-4C4B-BF57-7886998B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0C66CF-4967-4FE6-A358-ADCE6BBEA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BBF7E-0BA4-4623-AB9C-4C3BB72B4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59FD2D-1E8D-421D-8A17-D7CE53A8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2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04F57-66F1-4B13-9B0F-88F4C1F7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F7BF9-D6A4-4D03-BD37-E73C1D9B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56B042-0BE9-42F5-8BF6-FDFDE6245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9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A35C9-0C1B-4930-BC2E-5266D90B0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8731-E717-4B3C-97BC-E6E70C5DD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8AF8F-D14A-41A7-A594-86B34550F0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95C7DD-8C67-477C-8A95-5FF1472AE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09164-86EB-4BF2-A334-2FF6159ED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D519-0CEE-45D6-B701-335C5FE5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47E41-5BC0-45D6-A59F-B1DAC614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5BB669-26BB-4AC3-9451-2FD22B5AE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259F7-4775-43F0-8507-FEA719703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D6EE2-73FD-4B12-A471-62035CA9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36BE0-5C3E-4116-8424-E5987504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84CE28-14A7-4392-BB96-C702C219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40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BB020-E3CA-4D5C-8490-8AB5FF3D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F5B5E2-E54D-49D2-96B1-CF7058C23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19DFA-43FF-4BD8-A2C5-AB07F031B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CABFC-C8A7-42C2-AC6C-FB243AAF3EDE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FE7A5-4FB4-4533-A157-B068AC6048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F3F2B-B818-4B01-AD5E-D7036AD20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50F6F-56E0-4490-A5C7-2FE3B837AA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16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osenfeldmedia/25698275295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Elementary_arithmeti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mentary_arithmetic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server" TargetMode="External"/><Relationship Id="rId2" Type="http://schemas.openxmlformats.org/officeDocument/2006/relationships/image" Target="../media/image14.1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chatgpt.com/c/31cd7fdb-e7d6-48be-b2fe-26a13aef4ef2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firedoor.tistory.com/5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onanda@libertytolearn.education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it/arte-computer/fotomontaggio/lampadina-fotomontaggio-invenzione-cervello-ispirazione-energia-elettri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erdotus.com/2015/0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Exercises in Divergent Thinking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185" y="3863686"/>
            <a:ext cx="5602815" cy="999259"/>
          </a:xfrm>
        </p:spPr>
        <p:txBody>
          <a:bodyPr/>
          <a:lstStyle/>
          <a:p>
            <a:r>
              <a:rPr lang="en-US" dirty="0"/>
              <a:t>Thinking sideways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Ronanda Liberty</a:t>
            </a:r>
          </a:p>
          <a:p>
            <a:r>
              <a:rPr lang="en-US" dirty="0"/>
              <a:t>July 2024</a:t>
            </a:r>
          </a:p>
        </p:txBody>
      </p:sp>
    </p:spTree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1631"/>
            <a:ext cx="10515600" cy="611619"/>
          </a:xfrm>
        </p:spPr>
        <p:txBody>
          <a:bodyPr/>
          <a:lstStyle/>
          <a:p>
            <a:r>
              <a:rPr lang="en-US" dirty="0"/>
              <a:t>English Language arts</a:t>
            </a:r>
          </a:p>
        </p:txBody>
      </p:sp>
      <p:pic>
        <p:nvPicPr>
          <p:cNvPr id="33" name="Picture 32" descr="A plot diagram with cartoon characters acting out the plot elements in a scene where a man with a sword defeats a dragon, receives a crown and goes to the castle. ">
            <a:extLst>
              <a:ext uri="{FF2B5EF4-FFF2-40B4-BE49-F238E27FC236}">
                <a16:creationId xmlns:a16="http://schemas.microsoft.com/office/drawing/2014/main" id="{031C1959-1729-437C-9890-F0EC3469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6934" y="1676360"/>
            <a:ext cx="6718132" cy="45662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8D123DA4-CB6F-4129-8401-3EA1E1312376}"/>
              </a:ext>
            </a:extLst>
          </p:cNvPr>
          <p:cNvSpPr txBox="1"/>
          <p:nvPr/>
        </p:nvSpPr>
        <p:spPr>
          <a:xfrm>
            <a:off x="-561473" y="10641931"/>
            <a:ext cx="9753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rosenfeldmedia/2569827529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25D989-0DDC-432C-99B2-C02E8C3960E9}"/>
              </a:ext>
            </a:extLst>
          </p:cNvPr>
          <p:cNvSpPr txBox="1"/>
          <p:nvPr/>
        </p:nvSpPr>
        <p:spPr>
          <a:xfrm>
            <a:off x="5815264" y="6242590"/>
            <a:ext cx="63767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https://www.flickr.com/photos/rosenfeldmedia/25698275295</a:t>
            </a:r>
          </a:p>
        </p:txBody>
      </p:sp>
    </p:spTree>
    <p:extLst>
      <p:ext uri="{BB962C8B-B14F-4D97-AF65-F5344CB8AC3E}">
        <p14:creationId xmlns:p14="http://schemas.microsoft.com/office/powerpoint/2010/main" val="409291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A7A17ED-9C46-4A00-8040-7FDA5DF08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4664" y="1616452"/>
            <a:ext cx="4102768" cy="2233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B501EF-A802-4625-B2BD-E57C0D4B3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30189" y="5470358"/>
            <a:ext cx="104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F40BD0-2BCE-481E-A045-A4B26CDF5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972926" y="3609474"/>
            <a:ext cx="1443790" cy="1860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A6113F-8F6A-4182-B437-D7C8680C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16716" y="3609474"/>
            <a:ext cx="593558" cy="1860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B14F3F-239D-4E9B-9907-4CDEDE29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10274" y="5470358"/>
            <a:ext cx="1331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3D88E6-2EBB-4D8C-BD31-3725D5393A7C}"/>
              </a:ext>
            </a:extLst>
          </p:cNvPr>
          <p:cNvSpPr txBox="1"/>
          <p:nvPr/>
        </p:nvSpPr>
        <p:spPr>
          <a:xfrm rot="18364928">
            <a:off x="7807736" y="4296373"/>
            <a:ext cx="1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Rising 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7260A3-1940-4E11-8C5C-26883EA1B2BF}"/>
              </a:ext>
            </a:extLst>
          </p:cNvPr>
          <p:cNvSpPr txBox="1"/>
          <p:nvPr/>
        </p:nvSpPr>
        <p:spPr>
          <a:xfrm>
            <a:off x="6641432" y="5470358"/>
            <a:ext cx="129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968EF-8D98-49FF-8320-0986086B37B5}"/>
              </a:ext>
            </a:extLst>
          </p:cNvPr>
          <p:cNvSpPr txBox="1"/>
          <p:nvPr/>
        </p:nvSpPr>
        <p:spPr>
          <a:xfrm rot="4378749">
            <a:off x="9181001" y="4433782"/>
            <a:ext cx="1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Falling 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9FAC51-0088-40CF-A56D-57C126A25305}"/>
              </a:ext>
            </a:extLst>
          </p:cNvPr>
          <p:cNvSpPr txBox="1"/>
          <p:nvPr/>
        </p:nvSpPr>
        <p:spPr>
          <a:xfrm>
            <a:off x="9101368" y="3224463"/>
            <a:ext cx="94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CCA2D2-F254-40DD-BF4B-4DD4E1BA3BF1}"/>
              </a:ext>
            </a:extLst>
          </p:cNvPr>
          <p:cNvSpPr txBox="1"/>
          <p:nvPr/>
        </p:nvSpPr>
        <p:spPr>
          <a:xfrm>
            <a:off x="10434538" y="5470358"/>
            <a:ext cx="1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25499FD-F9F0-49B3-A771-0E6670B7652B}"/>
              </a:ext>
            </a:extLst>
          </p:cNvPr>
          <p:cNvSpPr txBox="1">
            <a:spLocks/>
          </p:cNvSpPr>
          <p:nvPr/>
        </p:nvSpPr>
        <p:spPr>
          <a:xfrm>
            <a:off x="1413905" y="1537238"/>
            <a:ext cx="2578768" cy="611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029B795-53C0-4ADB-B352-A32803AFD266}"/>
              </a:ext>
            </a:extLst>
          </p:cNvPr>
          <p:cNvSpPr txBox="1">
            <a:spLocks/>
          </p:cNvSpPr>
          <p:nvPr/>
        </p:nvSpPr>
        <p:spPr>
          <a:xfrm>
            <a:off x="1396817" y="2891170"/>
            <a:ext cx="2578768" cy="611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BEEB4F-69D4-460C-9CB2-0A05D7B79781}"/>
              </a:ext>
            </a:extLst>
          </p:cNvPr>
          <p:cNvSpPr txBox="1">
            <a:spLocks/>
          </p:cNvSpPr>
          <p:nvPr/>
        </p:nvSpPr>
        <p:spPr>
          <a:xfrm>
            <a:off x="1415266" y="4224615"/>
            <a:ext cx="2578768" cy="611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Situation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94091AF-E3D5-48A5-A82A-D25B83805209}"/>
              </a:ext>
            </a:extLst>
          </p:cNvPr>
          <p:cNvSpPr txBox="1">
            <a:spLocks/>
          </p:cNvSpPr>
          <p:nvPr/>
        </p:nvSpPr>
        <p:spPr>
          <a:xfrm>
            <a:off x="3127689" y="5768856"/>
            <a:ext cx="5973679" cy="611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 the whole 1 minute story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3DF70A6-35ED-477F-A3A7-FA5669560EEB}"/>
              </a:ext>
            </a:extLst>
          </p:cNvPr>
          <p:cNvSpPr txBox="1">
            <a:spLocks/>
          </p:cNvSpPr>
          <p:nvPr/>
        </p:nvSpPr>
        <p:spPr>
          <a:xfrm>
            <a:off x="3785932" y="2566429"/>
            <a:ext cx="3446717" cy="1398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latin typeface="Comic Sans MS" panose="030F0702030302020204" pitchFamily="66" charset="0"/>
              </a:rPr>
              <a:t>__________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7AFE6AA-33EE-478D-B160-5D70F543DC2C}"/>
              </a:ext>
            </a:extLst>
          </p:cNvPr>
          <p:cNvSpPr txBox="1">
            <a:spLocks/>
          </p:cNvSpPr>
          <p:nvPr/>
        </p:nvSpPr>
        <p:spPr>
          <a:xfrm>
            <a:off x="3758698" y="1167737"/>
            <a:ext cx="3446717" cy="1398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latin typeface="Comic Sans MS" panose="030F0702030302020204" pitchFamily="66" charset="0"/>
              </a:rPr>
              <a:t>__________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3E4E165-DCC2-4237-9DC8-766724A2543D}"/>
              </a:ext>
            </a:extLst>
          </p:cNvPr>
          <p:cNvSpPr txBox="1">
            <a:spLocks/>
          </p:cNvSpPr>
          <p:nvPr/>
        </p:nvSpPr>
        <p:spPr>
          <a:xfrm>
            <a:off x="3802766" y="3827531"/>
            <a:ext cx="3446717" cy="1398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>
                <a:latin typeface="Comic Sans MS" panose="030F0702030302020204" pitchFamily="66" charset="0"/>
              </a:rPr>
              <a:t>__________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8B4B4-05DA-A4DB-88B4-A8AB1B1F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1619"/>
            <a:ext cx="10515600" cy="611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1-Minute Story</a:t>
            </a:r>
          </a:p>
        </p:txBody>
      </p:sp>
    </p:spTree>
    <p:extLst>
      <p:ext uri="{BB962C8B-B14F-4D97-AF65-F5344CB8AC3E}">
        <p14:creationId xmlns:p14="http://schemas.microsoft.com/office/powerpoint/2010/main" val="5554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904" y="855864"/>
            <a:ext cx="5963528" cy="1589761"/>
          </a:xfrm>
        </p:spPr>
        <p:txBody>
          <a:bodyPr>
            <a:normAutofit/>
          </a:bodyPr>
          <a:lstStyle/>
          <a:p>
            <a:r>
              <a:rPr lang="en-US" dirty="0"/>
              <a:t>pick an element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7A17ED-9C46-4A00-8040-7FDA5DF08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014664" y="1616452"/>
            <a:ext cx="4102768" cy="2233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9D4A76-A183-4E54-8DC8-D6DAEABF9F37}"/>
              </a:ext>
            </a:extLst>
          </p:cNvPr>
          <p:cNvSpPr txBox="1">
            <a:spLocks/>
          </p:cNvSpPr>
          <p:nvPr/>
        </p:nvSpPr>
        <p:spPr>
          <a:xfrm>
            <a:off x="677904" y="1873416"/>
            <a:ext cx="7890254" cy="412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omic Sans MS" panose="030F0702030302020204" pitchFamily="66" charset="0"/>
              </a:rPr>
              <a:t>Exposition (setting (time/place/mood)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omic Sans MS" panose="030F0702030302020204" pitchFamily="66" charset="0"/>
              </a:rPr>
              <a:t>Rising action (events that move story)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omic Sans MS" panose="030F0702030302020204" pitchFamily="66" charset="0"/>
              </a:rPr>
              <a:t>Climax (the moment you can’t come back from)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omic Sans MS" panose="030F0702030302020204" pitchFamily="66" charset="0"/>
              </a:rPr>
              <a:t>Falling action (events that wrap up loose ends)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omic Sans MS" panose="030F0702030302020204" pitchFamily="66" charset="0"/>
              </a:rPr>
              <a:t>Resolution (how it ends)</a:t>
            </a:r>
            <a:br>
              <a:rPr lang="en-US" sz="2400" cap="none" dirty="0">
                <a:latin typeface="Comic Sans MS" panose="030F0702030302020204" pitchFamily="66" charset="0"/>
              </a:rPr>
            </a:br>
            <a:br>
              <a:rPr lang="en-US" sz="900" cap="none" dirty="0">
                <a:latin typeface="Comic Sans MS" panose="030F0702030302020204" pitchFamily="66" charset="0"/>
              </a:rPr>
            </a:br>
            <a:endParaRPr lang="en-US" sz="1000" dirty="0">
              <a:latin typeface="Comic Sans MS" panose="030F0702030302020204" pitchFamily="66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B501EF-A802-4625-B2BD-E57C0D4B3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30189" y="5470358"/>
            <a:ext cx="1042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5F40BD0-2BCE-481E-A045-A4B26CDF5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972926" y="3609474"/>
            <a:ext cx="1443790" cy="1860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A6113F-8F6A-4182-B437-D7C8680C8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416716" y="3609474"/>
            <a:ext cx="593558" cy="18608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B14F3F-239D-4E9B-9907-4CDEDE29B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010274" y="5470358"/>
            <a:ext cx="1331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93D88E6-2EBB-4D8C-BD31-3725D5393A7C}"/>
              </a:ext>
            </a:extLst>
          </p:cNvPr>
          <p:cNvSpPr txBox="1"/>
          <p:nvPr/>
        </p:nvSpPr>
        <p:spPr>
          <a:xfrm rot="18364928">
            <a:off x="7807736" y="4296373"/>
            <a:ext cx="1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Rising Action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7260A3-1940-4E11-8C5C-26883EA1B2BF}"/>
              </a:ext>
            </a:extLst>
          </p:cNvPr>
          <p:cNvSpPr txBox="1"/>
          <p:nvPr/>
        </p:nvSpPr>
        <p:spPr>
          <a:xfrm>
            <a:off x="6641432" y="5470358"/>
            <a:ext cx="129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Exposition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F968EF-8D98-49FF-8320-0986086B37B5}"/>
              </a:ext>
            </a:extLst>
          </p:cNvPr>
          <p:cNvSpPr txBox="1"/>
          <p:nvPr/>
        </p:nvSpPr>
        <p:spPr>
          <a:xfrm rot="4378749">
            <a:off x="9181001" y="4433782"/>
            <a:ext cx="1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Falling Action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9FAC51-0088-40CF-A56D-57C126A25305}"/>
              </a:ext>
            </a:extLst>
          </p:cNvPr>
          <p:cNvSpPr txBox="1"/>
          <p:nvPr/>
        </p:nvSpPr>
        <p:spPr>
          <a:xfrm>
            <a:off x="9101368" y="3224463"/>
            <a:ext cx="94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Climax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CCA2D2-F254-40DD-BF4B-4DD4E1BA3BF1}"/>
              </a:ext>
            </a:extLst>
          </p:cNvPr>
          <p:cNvSpPr txBox="1"/>
          <p:nvPr/>
        </p:nvSpPr>
        <p:spPr>
          <a:xfrm>
            <a:off x="10434538" y="5470358"/>
            <a:ext cx="144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314999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258" y="2100635"/>
            <a:ext cx="7423484" cy="39944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b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Practice</a:t>
            </a:r>
            <a:b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 thinking</a:t>
            </a:r>
            <a:b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bonding/dynamic strengthening</a:t>
            </a:r>
            <a:b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Brain breaks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CECCB9E-275D-4B1B-9E39-86E5EB92CFAA}"/>
              </a:ext>
            </a:extLst>
          </p:cNvPr>
          <p:cNvSpPr txBox="1">
            <a:spLocks/>
          </p:cNvSpPr>
          <p:nvPr/>
        </p:nvSpPr>
        <p:spPr>
          <a:xfrm>
            <a:off x="3333749" y="1443789"/>
            <a:ext cx="3695701" cy="1021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Variations of Use</a:t>
            </a:r>
          </a:p>
        </p:txBody>
      </p:sp>
    </p:spTree>
    <p:extLst>
      <p:ext uri="{BB962C8B-B14F-4D97-AF65-F5344CB8AC3E}">
        <p14:creationId xmlns:p14="http://schemas.microsoft.com/office/powerpoint/2010/main" val="187748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ECCB9E-275D-4B1B-9E39-86E5EB92CF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2403" y="1402956"/>
            <a:ext cx="5851358" cy="1021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all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Math</a:t>
            </a: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missing operation</a:t>
            </a:r>
            <a:endParaRPr kumimoji="0" lang="en-US" sz="3200" b="0" i="0" u="sng" strike="noStrike" kern="1200" cap="all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th symbols shown in mixed colors. Addition, division, subtraction, multiplication.">
            <a:extLst>
              <a:ext uri="{FF2B5EF4-FFF2-40B4-BE49-F238E27FC236}">
                <a16:creationId xmlns:a16="http://schemas.microsoft.com/office/drawing/2014/main" id="{DA3755AE-543C-4AD2-8AAB-C6C079AF5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9706165">
            <a:off x="4666169" y="1366357"/>
            <a:ext cx="4623556" cy="46235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3B06F-50F5-4461-A304-FD225477344A}"/>
              </a:ext>
            </a:extLst>
          </p:cNvPr>
          <p:cNvSpPr txBox="1"/>
          <p:nvPr/>
        </p:nvSpPr>
        <p:spPr>
          <a:xfrm>
            <a:off x="838200" y="5961190"/>
            <a:ext cx="3878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en.wikipedia.org/wiki/Elementary_arithmet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5738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1936" y="1946225"/>
            <a:ext cx="4908886" cy="413038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36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Imagine a world where only three of the four basic math operations could exist.</a:t>
            </a:r>
            <a:br>
              <a:rPr lang="en-US" sz="36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cap="non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Which one should go?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Math symbols shown in mixed colors. Addition, division, subtraction, multiplication.">
            <a:extLst>
              <a:ext uri="{FF2B5EF4-FFF2-40B4-BE49-F238E27FC236}">
                <a16:creationId xmlns:a16="http://schemas.microsoft.com/office/drawing/2014/main" id="{DA3755AE-543C-4AD2-8AAB-C6C079AF5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7397" y="2321085"/>
            <a:ext cx="2983931" cy="29839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3B06F-50F5-4461-A304-FD225477344A}"/>
              </a:ext>
            </a:extLst>
          </p:cNvPr>
          <p:cNvSpPr txBox="1"/>
          <p:nvPr/>
        </p:nvSpPr>
        <p:spPr>
          <a:xfrm>
            <a:off x="838200" y="5961190"/>
            <a:ext cx="38781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Elementary_arithmeti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B140CC-1133-48C8-A3BE-CA2250C04DA8}"/>
              </a:ext>
            </a:extLst>
          </p:cNvPr>
          <p:cNvSpPr txBox="1">
            <a:spLocks/>
          </p:cNvSpPr>
          <p:nvPr/>
        </p:nvSpPr>
        <p:spPr>
          <a:xfrm>
            <a:off x="1106759" y="1299411"/>
            <a:ext cx="5851358" cy="1021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/>
              <a:t>Math</a:t>
            </a:r>
            <a:r>
              <a:rPr lang="en-US" sz="3200" dirty="0"/>
              <a:t> The missing operation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679136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 descr="Applied from your perspective...">
            <a:extLst>
              <a:ext uri="{FF2B5EF4-FFF2-40B4-BE49-F238E27FC236}">
                <a16:creationId xmlns:a16="http://schemas.microsoft.com/office/drawing/2014/main" id="{8CECCB9E-275D-4B1B-9E39-86E5EB92CFAA}"/>
              </a:ext>
            </a:extLst>
          </p:cNvPr>
          <p:cNvSpPr txBox="1">
            <a:spLocks/>
          </p:cNvSpPr>
          <p:nvPr/>
        </p:nvSpPr>
        <p:spPr>
          <a:xfrm>
            <a:off x="838200" y="1057402"/>
            <a:ext cx="3695701" cy="1021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7FC47FC-6133-4E2E-A1CB-D796AFF3A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C67E41C-0AC7-4620-B747-CC530C74B16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200" y="1057402"/>
            <a:ext cx="7212980" cy="102167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Applied From your perspective…</a:t>
            </a:r>
          </a:p>
        </p:txBody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AD7DB063-FB3F-4E0C-8E16-E6C3F4BAE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41733" y="1256004"/>
            <a:ext cx="7212980" cy="5101511"/>
            <a:chOff x="1845" y="1233"/>
            <a:chExt cx="3990" cy="2822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FB95BEE9-B087-4CF5-A97C-0A3EECD0CA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45" y="1233"/>
              <a:ext cx="3990" cy="2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7" name="Picture 5">
              <a:extLst>
                <a:ext uri="{FF2B5EF4-FFF2-40B4-BE49-F238E27FC236}">
                  <a16:creationId xmlns:a16="http://schemas.microsoft.com/office/drawing/2014/main" id="{47D7CDD9-6DB0-4D9F-877A-77D759EF0E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" y="1233"/>
              <a:ext cx="3993" cy="28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3593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n illustrated image of a group of people holding up a cloud representing different ideas they are sharing.">
            <a:extLst>
              <a:ext uri="{FF2B5EF4-FFF2-40B4-BE49-F238E27FC236}">
                <a16:creationId xmlns:a16="http://schemas.microsoft.com/office/drawing/2014/main" id="{24A29641-DED7-44DF-90E4-8F962DB89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83727" y="1284035"/>
            <a:ext cx="6824546" cy="50928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750FF8-0273-01DB-75A7-99202E17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1619"/>
            <a:ext cx="10515600" cy="611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Collaborative image</a:t>
            </a:r>
          </a:p>
        </p:txBody>
      </p:sp>
    </p:spTree>
    <p:extLst>
      <p:ext uri="{BB962C8B-B14F-4D97-AF65-F5344CB8AC3E}">
        <p14:creationId xmlns:p14="http://schemas.microsoft.com/office/powerpoint/2010/main" val="2730440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CECCB9E-275D-4B1B-9E39-86E5EB92CF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809068" y="1062903"/>
            <a:ext cx="3845313" cy="1021674"/>
          </a:xfrm>
          <a:custGeom>
            <a:avLst/>
            <a:gdLst>
              <a:gd name="connsiteX0" fmla="*/ 0 w 3845313"/>
              <a:gd name="connsiteY0" fmla="*/ 0 h 1021674"/>
              <a:gd name="connsiteX1" fmla="*/ 587784 w 3845313"/>
              <a:gd name="connsiteY1" fmla="*/ 0 h 1021674"/>
              <a:gd name="connsiteX2" fmla="*/ 1060208 w 3845313"/>
              <a:gd name="connsiteY2" fmla="*/ 0 h 1021674"/>
              <a:gd name="connsiteX3" fmla="*/ 1647991 w 3845313"/>
              <a:gd name="connsiteY3" fmla="*/ 0 h 1021674"/>
              <a:gd name="connsiteX4" fmla="*/ 2081962 w 3845313"/>
              <a:gd name="connsiteY4" fmla="*/ 0 h 1021674"/>
              <a:gd name="connsiteX5" fmla="*/ 2669746 w 3845313"/>
              <a:gd name="connsiteY5" fmla="*/ 0 h 1021674"/>
              <a:gd name="connsiteX6" fmla="*/ 3180623 w 3845313"/>
              <a:gd name="connsiteY6" fmla="*/ 0 h 1021674"/>
              <a:gd name="connsiteX7" fmla="*/ 3845313 w 3845313"/>
              <a:gd name="connsiteY7" fmla="*/ 0 h 1021674"/>
              <a:gd name="connsiteX8" fmla="*/ 3845313 w 3845313"/>
              <a:gd name="connsiteY8" fmla="*/ 500620 h 1021674"/>
              <a:gd name="connsiteX9" fmla="*/ 3845313 w 3845313"/>
              <a:gd name="connsiteY9" fmla="*/ 1021674 h 1021674"/>
              <a:gd name="connsiteX10" fmla="*/ 3219076 w 3845313"/>
              <a:gd name="connsiteY10" fmla="*/ 1021674 h 1021674"/>
              <a:gd name="connsiteX11" fmla="*/ 2592840 w 3845313"/>
              <a:gd name="connsiteY11" fmla="*/ 1021674 h 1021674"/>
              <a:gd name="connsiteX12" fmla="*/ 2120415 w 3845313"/>
              <a:gd name="connsiteY12" fmla="*/ 1021674 h 1021674"/>
              <a:gd name="connsiteX13" fmla="*/ 1494179 w 3845313"/>
              <a:gd name="connsiteY13" fmla="*/ 1021674 h 1021674"/>
              <a:gd name="connsiteX14" fmla="*/ 1021755 w 3845313"/>
              <a:gd name="connsiteY14" fmla="*/ 1021674 h 1021674"/>
              <a:gd name="connsiteX15" fmla="*/ 0 w 3845313"/>
              <a:gd name="connsiteY15" fmla="*/ 1021674 h 1021674"/>
              <a:gd name="connsiteX16" fmla="*/ 0 w 3845313"/>
              <a:gd name="connsiteY16" fmla="*/ 510837 h 1021674"/>
              <a:gd name="connsiteX17" fmla="*/ 0 w 3845313"/>
              <a:gd name="connsiteY17" fmla="*/ 0 h 102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45313" h="1021674" fill="none" extrusionOk="0">
                <a:moveTo>
                  <a:pt x="0" y="0"/>
                </a:moveTo>
                <a:cubicBezTo>
                  <a:pt x="176096" y="-67134"/>
                  <a:pt x="389265" y="58216"/>
                  <a:pt x="587784" y="0"/>
                </a:cubicBezTo>
                <a:cubicBezTo>
                  <a:pt x="786303" y="-58216"/>
                  <a:pt x="889353" y="55259"/>
                  <a:pt x="1060208" y="0"/>
                </a:cubicBezTo>
                <a:cubicBezTo>
                  <a:pt x="1231063" y="-55259"/>
                  <a:pt x="1378526" y="1287"/>
                  <a:pt x="1647991" y="0"/>
                </a:cubicBezTo>
                <a:cubicBezTo>
                  <a:pt x="1917456" y="-1287"/>
                  <a:pt x="1986307" y="51524"/>
                  <a:pt x="2081962" y="0"/>
                </a:cubicBezTo>
                <a:cubicBezTo>
                  <a:pt x="2177617" y="-51524"/>
                  <a:pt x="2509246" y="48473"/>
                  <a:pt x="2669746" y="0"/>
                </a:cubicBezTo>
                <a:cubicBezTo>
                  <a:pt x="2830246" y="-48473"/>
                  <a:pt x="3057810" y="52158"/>
                  <a:pt x="3180623" y="0"/>
                </a:cubicBezTo>
                <a:cubicBezTo>
                  <a:pt x="3303436" y="-52158"/>
                  <a:pt x="3677245" y="6133"/>
                  <a:pt x="3845313" y="0"/>
                </a:cubicBezTo>
                <a:cubicBezTo>
                  <a:pt x="3847067" y="145935"/>
                  <a:pt x="3804508" y="393296"/>
                  <a:pt x="3845313" y="500620"/>
                </a:cubicBezTo>
                <a:cubicBezTo>
                  <a:pt x="3886118" y="607944"/>
                  <a:pt x="3803553" y="868031"/>
                  <a:pt x="3845313" y="1021674"/>
                </a:cubicBezTo>
                <a:cubicBezTo>
                  <a:pt x="3583580" y="1062890"/>
                  <a:pt x="3388359" y="964358"/>
                  <a:pt x="3219076" y="1021674"/>
                </a:cubicBezTo>
                <a:cubicBezTo>
                  <a:pt x="3049793" y="1078990"/>
                  <a:pt x="2879975" y="950360"/>
                  <a:pt x="2592840" y="1021674"/>
                </a:cubicBezTo>
                <a:cubicBezTo>
                  <a:pt x="2305705" y="1092988"/>
                  <a:pt x="2300911" y="1000325"/>
                  <a:pt x="2120415" y="1021674"/>
                </a:cubicBezTo>
                <a:cubicBezTo>
                  <a:pt x="1939919" y="1043023"/>
                  <a:pt x="1668426" y="989278"/>
                  <a:pt x="1494179" y="1021674"/>
                </a:cubicBezTo>
                <a:cubicBezTo>
                  <a:pt x="1319932" y="1054070"/>
                  <a:pt x="1126537" y="1015881"/>
                  <a:pt x="1021755" y="1021674"/>
                </a:cubicBezTo>
                <a:cubicBezTo>
                  <a:pt x="916973" y="1027467"/>
                  <a:pt x="241180" y="927853"/>
                  <a:pt x="0" y="1021674"/>
                </a:cubicBezTo>
                <a:cubicBezTo>
                  <a:pt x="-42874" y="919395"/>
                  <a:pt x="9106" y="730378"/>
                  <a:pt x="0" y="510837"/>
                </a:cubicBezTo>
                <a:cubicBezTo>
                  <a:pt x="-9106" y="291296"/>
                  <a:pt x="12661" y="233275"/>
                  <a:pt x="0" y="0"/>
                </a:cubicBezTo>
                <a:close/>
              </a:path>
              <a:path w="3845313" h="1021674" stroke="0" extrusionOk="0">
                <a:moveTo>
                  <a:pt x="0" y="0"/>
                </a:moveTo>
                <a:cubicBezTo>
                  <a:pt x="151243" y="-41866"/>
                  <a:pt x="311778" y="43618"/>
                  <a:pt x="472424" y="0"/>
                </a:cubicBezTo>
                <a:cubicBezTo>
                  <a:pt x="633070" y="-43618"/>
                  <a:pt x="778899" y="15891"/>
                  <a:pt x="983301" y="0"/>
                </a:cubicBezTo>
                <a:cubicBezTo>
                  <a:pt x="1187703" y="-15891"/>
                  <a:pt x="1306896" y="10095"/>
                  <a:pt x="1571085" y="0"/>
                </a:cubicBezTo>
                <a:cubicBezTo>
                  <a:pt x="1835274" y="-10095"/>
                  <a:pt x="1901199" y="10520"/>
                  <a:pt x="2043509" y="0"/>
                </a:cubicBezTo>
                <a:cubicBezTo>
                  <a:pt x="2185819" y="-10520"/>
                  <a:pt x="2378621" y="6145"/>
                  <a:pt x="2477480" y="0"/>
                </a:cubicBezTo>
                <a:cubicBezTo>
                  <a:pt x="2576339" y="-6145"/>
                  <a:pt x="2841006" y="9883"/>
                  <a:pt x="3103717" y="0"/>
                </a:cubicBezTo>
                <a:cubicBezTo>
                  <a:pt x="3366428" y="-9883"/>
                  <a:pt x="3559764" y="61379"/>
                  <a:pt x="3845313" y="0"/>
                </a:cubicBezTo>
                <a:cubicBezTo>
                  <a:pt x="3892038" y="111542"/>
                  <a:pt x="3844883" y="311513"/>
                  <a:pt x="3845313" y="521054"/>
                </a:cubicBezTo>
                <a:cubicBezTo>
                  <a:pt x="3845743" y="730595"/>
                  <a:pt x="3789304" y="774813"/>
                  <a:pt x="3845313" y="1021674"/>
                </a:cubicBezTo>
                <a:cubicBezTo>
                  <a:pt x="3671443" y="1045244"/>
                  <a:pt x="3488404" y="1019809"/>
                  <a:pt x="3372889" y="1021674"/>
                </a:cubicBezTo>
                <a:cubicBezTo>
                  <a:pt x="3257374" y="1023539"/>
                  <a:pt x="3072517" y="975408"/>
                  <a:pt x="2938918" y="1021674"/>
                </a:cubicBezTo>
                <a:cubicBezTo>
                  <a:pt x="2805319" y="1067940"/>
                  <a:pt x="2541231" y="966605"/>
                  <a:pt x="2351134" y="1021674"/>
                </a:cubicBezTo>
                <a:cubicBezTo>
                  <a:pt x="2161037" y="1076743"/>
                  <a:pt x="1996575" y="993682"/>
                  <a:pt x="1878710" y="1021674"/>
                </a:cubicBezTo>
                <a:cubicBezTo>
                  <a:pt x="1760845" y="1049666"/>
                  <a:pt x="1537612" y="975820"/>
                  <a:pt x="1444739" y="1021674"/>
                </a:cubicBezTo>
                <a:cubicBezTo>
                  <a:pt x="1351866" y="1067528"/>
                  <a:pt x="1096569" y="961430"/>
                  <a:pt x="895409" y="1021674"/>
                </a:cubicBezTo>
                <a:cubicBezTo>
                  <a:pt x="694249" y="1081918"/>
                  <a:pt x="195763" y="1012347"/>
                  <a:pt x="0" y="1021674"/>
                </a:cubicBezTo>
                <a:cubicBezTo>
                  <a:pt x="-37946" y="834011"/>
                  <a:pt x="22421" y="678192"/>
                  <a:pt x="0" y="531270"/>
                </a:cubicBezTo>
                <a:cubicBezTo>
                  <a:pt x="-22421" y="384348"/>
                  <a:pt x="32570" y="11700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12700" cap="flat" cmpd="sng" algn="ctr">
            <a:solidFill>
              <a:schemeClr val="dk1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79381014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 cap="all" baseline="0">
                <a:solidFill>
                  <a:srgbClr val="00376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all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little help from</a:t>
            </a:r>
          </a:p>
        </p:txBody>
      </p:sp>
      <p:pic>
        <p:nvPicPr>
          <p:cNvPr id="4" name="Picture 3" descr="Colorful graphic image of Chat GPT logo">
            <a:hlinkClick r:id="rId2"/>
            <a:extLst>
              <a:ext uri="{FF2B5EF4-FFF2-40B4-BE49-F238E27FC236}">
                <a16:creationId xmlns:a16="http://schemas.microsoft.com/office/drawing/2014/main" id="{7B3BBE33-ADBE-4A32-8F18-84A707E461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25539" y="1690429"/>
            <a:ext cx="4212373" cy="4212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A8ADA5-C6E8-4BB1-93A1-0E7FCE08AA1E}"/>
              </a:ext>
            </a:extLst>
          </p:cNvPr>
          <p:cNvSpPr txBox="1"/>
          <p:nvPr/>
        </p:nvSpPr>
        <p:spPr>
          <a:xfrm>
            <a:off x="5731726" y="6979028"/>
            <a:ext cx="3793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iredoor.tistory.com/56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389598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title" idx="4294967295"/>
          </p:nvPr>
        </p:nvSpPr>
        <p:spPr>
          <a:xfrm>
            <a:off x="838200" y="1260475"/>
            <a:ext cx="10515600" cy="43370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keep in touch</a:t>
            </a:r>
          </a:p>
          <a:p>
            <a:pPr marL="0" marR="0" lvl="0" indent="0" algn="ctr" defTabSz="685766" rtl="0" eaLnBrk="1" fontAlgn="auto" latinLnBrk="0" hangingPunct="1">
              <a:lnSpc>
                <a:spcPts val="4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Ronanda Liberty</a:t>
            </a:r>
          </a:p>
          <a:p>
            <a:pPr marL="0" marR="0" lvl="0" indent="0" algn="ctr" defTabSz="685766" rtl="0" eaLnBrk="1" fontAlgn="auto" latinLnBrk="0" hangingPunct="1">
              <a:lnSpc>
                <a:spcPts val="4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509-280-1212</a:t>
            </a:r>
          </a:p>
          <a:p>
            <a:pPr marL="0" marR="0" lvl="0" indent="0" algn="ctr" defTabSz="685766" rtl="0" eaLnBrk="1" fontAlgn="auto" latinLnBrk="0" hangingPunct="1">
              <a:lnSpc>
                <a:spcPts val="4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3764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ronanda@libertytolearn.education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685766" rtl="0" eaLnBrk="1" fontAlgn="auto" latinLnBrk="0" hangingPunct="1">
              <a:lnSpc>
                <a:spcPts val="46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376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408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918" y="2524122"/>
            <a:ext cx="7682163" cy="1809756"/>
          </a:xfrm>
        </p:spPr>
        <p:txBody>
          <a:bodyPr/>
          <a:lstStyle/>
          <a:p>
            <a:pPr algn="ctr"/>
            <a:r>
              <a:rPr lang="en-US" dirty="0"/>
              <a:t>Who’s got the best life?</a:t>
            </a:r>
          </a:p>
        </p:txBody>
      </p:sp>
    </p:spTree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the presenter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47437" y="2217240"/>
            <a:ext cx="11097126" cy="40873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Ronanda Liberty, 20 Year Educator</a:t>
            </a:r>
          </a:p>
          <a:p>
            <a:pPr marL="0" indent="0">
              <a:buNone/>
            </a:pPr>
            <a:r>
              <a:rPr lang="en-US" dirty="0"/>
              <a:t>	B.A. Elementary 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/>
              <a:t>EdM</a:t>
            </a:r>
            <a:r>
              <a:rPr lang="en-US" dirty="0"/>
              <a:t> Literacy Development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Principal</a:t>
            </a:r>
            <a:r>
              <a:rPr lang="en-US" dirty="0"/>
              <a:t>-North Franklin School District; Junior High  (Refreshed)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Instructor</a:t>
            </a:r>
            <a:r>
              <a:rPr lang="en-US" dirty="0"/>
              <a:t>-Walla Walla Community College/Coyote Ridge 				Corrections &amp; Washington State University College of Education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Speaker</a:t>
            </a:r>
            <a:r>
              <a:rPr lang="en-US" dirty="0"/>
              <a:t>- Sharing cool stuff and providing tools and support to engage 	learners and calm classrooms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Mom</a:t>
            </a:r>
            <a:r>
              <a:rPr lang="en-US" dirty="0"/>
              <a:t>-Amazing </a:t>
            </a:r>
            <a:r>
              <a:rPr lang="en-US" dirty="0" err="1"/>
              <a:t>Adultlets</a:t>
            </a:r>
            <a:r>
              <a:rPr lang="en-US" dirty="0"/>
              <a:t> and an animal Menagerie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7235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D49DEEC-5BD5-406C-87E4-038F88BDD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8" descr="Cover of book titled, &quot;Differentiated Instructional Strategies for Student Motivation and Engagement.&quot;">
            <a:extLst>
              <a:ext uri="{FF2B5EF4-FFF2-40B4-BE49-F238E27FC236}">
                <a16:creationId xmlns:a16="http://schemas.microsoft.com/office/drawing/2014/main" id="{6A8F3FF2-2E81-4D89-AD27-A146F1BD3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87279"/>
            <a:ext cx="3055512" cy="3951094"/>
          </a:xfrm>
          <a:prstGeom prst="rect">
            <a:avLst/>
          </a:prstGeom>
        </p:spPr>
      </p:pic>
      <p:pic>
        <p:nvPicPr>
          <p:cNvPr id="11" name="Picture 10" descr="Cover of the book titled, &quot;Time to Teach Differentiated Instruction.&quot; ">
            <a:extLst>
              <a:ext uri="{FF2B5EF4-FFF2-40B4-BE49-F238E27FC236}">
                <a16:creationId xmlns:a16="http://schemas.microsoft.com/office/drawing/2014/main" id="{35FEE89F-263C-4EFF-9DA6-46633168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935" y="2217016"/>
            <a:ext cx="2212595" cy="3385272"/>
          </a:xfrm>
          <a:prstGeom prst="rect">
            <a:avLst/>
          </a:prstGeom>
        </p:spPr>
      </p:pic>
      <p:grpSp>
        <p:nvGrpSpPr>
          <p:cNvPr id="14" name="Group 9" descr="Eric Combs, co-author of &quot;Differentiated Instructional Strategies&quot; and &quot;Time to Teach Differentiated Instruction,&quot; gesturing &quot;hang loose&quot; in a casual pose with to Ronanda Liberty.">
            <a:extLst>
              <a:ext uri="{FF2B5EF4-FFF2-40B4-BE49-F238E27FC236}">
                <a16:creationId xmlns:a16="http://schemas.microsoft.com/office/drawing/2014/main" id="{C3D25FD8-B4D7-4550-914C-B1EE9F86F78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49415" y="1514444"/>
            <a:ext cx="2557618" cy="3406841"/>
            <a:chOff x="680" y="789"/>
            <a:chExt cx="2057" cy="2740"/>
          </a:xfrm>
        </p:grpSpPr>
        <p:sp>
          <p:nvSpPr>
            <p:cNvPr id="15" name="AutoShape 8">
              <a:extLst>
                <a:ext uri="{FF2B5EF4-FFF2-40B4-BE49-F238E27FC236}">
                  <a16:creationId xmlns:a16="http://schemas.microsoft.com/office/drawing/2014/main" id="{25A16825-F63A-40BF-8625-740D83D2EC80}"/>
                </a:ext>
              </a:extLst>
            </p:cNvPr>
            <p:cNvSpPr>
              <a:spLocks noChangeAspect="1" noTextEdit="1"/>
            </p:cNvSpPr>
            <p:nvPr/>
          </p:nvSpPr>
          <p:spPr bwMode="auto">
            <a:xfrm>
              <a:off x="680" y="791"/>
              <a:ext cx="2055" cy="2738"/>
            </a:xfrm>
            <a:prstGeom prst="rect">
              <a:avLst/>
            </a:prstGeom>
            <a:noFill/>
            <a:ln w="63500" cap="rnd" cmpd="sng" algn="ctr">
              <a:solidFill>
                <a:srgbClr val="333333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0" dist="292100" dir="5400000" sx="-80000" sy="-17999" rotWithShape="0">
                <a:srgbClr val="000000">
                  <a:alpha val="21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4" name="Picture 10" descr="Eric Combs, co-author of &quot;Differentiated Instructional Strategies&quot; and &quot;Time to Teach Differentiated Instruction,&quot; gesturing &quot;hang loose&quot; in a casual pose with to Ronanda Liberty.">
              <a:extLst>
                <a:ext uri="{FF2B5EF4-FFF2-40B4-BE49-F238E27FC236}">
                  <a16:creationId xmlns:a16="http://schemas.microsoft.com/office/drawing/2014/main" id="{CA986C71-E458-48AF-845E-01ED93207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" y="789"/>
              <a:ext cx="2057" cy="274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696F0C1-12E1-C799-8693-744DE159F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11619"/>
            <a:ext cx="10515600" cy="6116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Learning Tools</a:t>
            </a:r>
          </a:p>
        </p:txBody>
      </p:sp>
    </p:spTree>
    <p:extLst>
      <p:ext uri="{BB962C8B-B14F-4D97-AF65-F5344CB8AC3E}">
        <p14:creationId xmlns:p14="http://schemas.microsoft.com/office/powerpoint/2010/main" val="80582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Goals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2939" y="2668441"/>
            <a:ext cx="1971907" cy="342885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Have fun and experience first hand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5B78FD-C828-43E6-8933-ABEF048C5EA9}"/>
              </a:ext>
            </a:extLst>
          </p:cNvPr>
          <p:cNvSpPr txBox="1">
            <a:spLocks/>
          </p:cNvSpPr>
          <p:nvPr/>
        </p:nvSpPr>
        <p:spPr>
          <a:xfrm>
            <a:off x="9917153" y="2668441"/>
            <a:ext cx="1971907" cy="3428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1pPr>
            <a:lvl2pPr marL="34288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Facilitate the experience for others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063B936-4800-4D33-BE48-EA3CDAA8E0E3}"/>
              </a:ext>
            </a:extLst>
          </p:cNvPr>
          <p:cNvSpPr txBox="1">
            <a:spLocks/>
          </p:cNvSpPr>
          <p:nvPr/>
        </p:nvSpPr>
        <p:spPr>
          <a:xfrm>
            <a:off x="2810106" y="2668441"/>
            <a:ext cx="6571787" cy="3428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 baseline="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1pPr>
            <a:lvl2pPr marL="34288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376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General examples</a:t>
            </a:r>
          </a:p>
          <a:p>
            <a:r>
              <a:rPr lang="en-US" sz="4800" dirty="0"/>
              <a:t>Process</a:t>
            </a:r>
          </a:p>
          <a:p>
            <a:r>
              <a:rPr lang="en-US" sz="4800" dirty="0"/>
              <a:t>Content specific examples</a:t>
            </a:r>
          </a:p>
          <a:p>
            <a:r>
              <a:rPr lang="en-US" sz="4800" dirty="0"/>
              <a:t>Apply to your practice</a:t>
            </a:r>
          </a:p>
          <a:p>
            <a:r>
              <a:rPr lang="en-US" sz="4800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2380662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just happened?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take a deeper look…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light bulb with a blue and red brain inside&#10;&#10;Description automatically generated">
            <a:extLst>
              <a:ext uri="{FF2B5EF4-FFF2-40B4-BE49-F238E27FC236}">
                <a16:creationId xmlns:a16="http://schemas.microsoft.com/office/drawing/2014/main" id="{5586BA0F-9298-4425-8784-876D1BCFD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5641" y="2088577"/>
            <a:ext cx="2940718" cy="39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6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Aliens have made contact with Earth and a meeting has been arranged. You have been charged to decide WHO is going to meet with the aliens, and ONE GIFT you will send.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 and WHAT are you sending?  </a:t>
            </a:r>
          </a:p>
          <a:p>
            <a:pPr marL="0" indent="0">
              <a:buNone/>
            </a:pPr>
            <a:r>
              <a:rPr lang="en-US" dirty="0"/>
              <a:t>Explain the reasoning for your choices.</a:t>
            </a:r>
          </a:p>
        </p:txBody>
      </p:sp>
      <p:pic>
        <p:nvPicPr>
          <p:cNvPr id="5" name="Picture 4" descr="Spock, from the Star Trek series, displaying the Live Long and Prosper hand gesture.">
            <a:extLst>
              <a:ext uri="{FF2B5EF4-FFF2-40B4-BE49-F238E27FC236}">
                <a16:creationId xmlns:a16="http://schemas.microsoft.com/office/drawing/2014/main" id="{56E27D71-17D1-41D7-9676-5686E8C3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1424" y="3429000"/>
            <a:ext cx="3912375" cy="26930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7CABFD-F532-4715-809F-AA5537583D48}"/>
              </a:ext>
            </a:extLst>
          </p:cNvPr>
          <p:cNvSpPr txBox="1"/>
          <p:nvPr/>
        </p:nvSpPr>
        <p:spPr>
          <a:xfrm>
            <a:off x="8441548" y="6229722"/>
            <a:ext cx="291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sacerdotus.com/2015/0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4638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117" y="1619772"/>
            <a:ext cx="6913756" cy="6116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Embrace the power of relevancy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6711" y="2588230"/>
            <a:ext cx="8598569" cy="37233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Foster engagement of personal reference and relevancy…</a:t>
            </a:r>
          </a:p>
          <a:p>
            <a:pPr marL="0" indent="0">
              <a:buNone/>
            </a:pPr>
            <a:r>
              <a:rPr lang="en-US" dirty="0"/>
              <a:t>	Childhood				Culture</a:t>
            </a:r>
          </a:p>
          <a:p>
            <a:pPr marL="0" indent="0">
              <a:buNone/>
            </a:pPr>
            <a:r>
              <a:rPr lang="en-US" dirty="0"/>
              <a:t>	Job experience			Pop culture/canon</a:t>
            </a:r>
          </a:p>
          <a:p>
            <a:pPr marL="0" indent="0">
              <a:buNone/>
            </a:pPr>
            <a:r>
              <a:rPr lang="en-US" dirty="0"/>
              <a:t>	Travel					Family dynamics</a:t>
            </a:r>
          </a:p>
          <a:p>
            <a:pPr marL="0" indent="0">
              <a:buNone/>
            </a:pPr>
            <a:r>
              <a:rPr lang="en-US" dirty="0"/>
              <a:t>	Personality				Talent</a:t>
            </a:r>
          </a:p>
          <a:p>
            <a:pPr marL="0" indent="0">
              <a:buNone/>
            </a:pPr>
            <a:r>
              <a:rPr lang="en-US" dirty="0"/>
              <a:t>	Hardships				Expertise</a:t>
            </a:r>
          </a:p>
          <a:p>
            <a:pPr marL="0" indent="0" algn="ctr">
              <a:buNone/>
            </a:pPr>
            <a:r>
              <a:rPr lang="en-US" sz="60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18633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45" y="1396747"/>
            <a:ext cx="5524504" cy="61161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Level it up with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96712" y="2448440"/>
            <a:ext cx="8598569" cy="3012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Put the scenario in a specific frame of reference…</a:t>
            </a:r>
          </a:p>
          <a:p>
            <a:pPr marL="0" indent="0">
              <a:buNone/>
            </a:pPr>
            <a:r>
              <a:rPr lang="en-US" dirty="0"/>
              <a:t>	Psychology				Engineering</a:t>
            </a:r>
          </a:p>
          <a:p>
            <a:pPr marL="0" indent="0">
              <a:buNone/>
            </a:pPr>
            <a:r>
              <a:rPr lang="en-US" dirty="0"/>
              <a:t>	History					Sociology</a:t>
            </a:r>
          </a:p>
          <a:p>
            <a:pPr marL="0" indent="0">
              <a:buNone/>
            </a:pPr>
            <a:r>
              <a:rPr lang="en-US" dirty="0"/>
              <a:t>	Economics				Mathematics</a:t>
            </a:r>
          </a:p>
          <a:p>
            <a:pPr marL="0" indent="0">
              <a:buNone/>
            </a:pPr>
            <a:r>
              <a:rPr lang="en-US" dirty="0"/>
              <a:t>	Culinary Arts				…</a:t>
            </a:r>
          </a:p>
        </p:txBody>
      </p:sp>
    </p:spTree>
    <p:extLst>
      <p:ext uri="{BB962C8B-B14F-4D97-AF65-F5344CB8AC3E}">
        <p14:creationId xmlns:p14="http://schemas.microsoft.com/office/powerpoint/2010/main" val="310723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F631BE-4F0F-4ACB-90E2-CE4A7C40E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AEF7F8-DEB7-41FA-990A-AF0B486EC3FE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customXml/itemProps3.xml><?xml version="1.0" encoding="utf-8"?>
<ds:datastoreItem xmlns:ds="http://schemas.openxmlformats.org/officeDocument/2006/customXml" ds:itemID="{EA212C44-2017-4583-955B-FE9ED47AC0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497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Office Theme</vt:lpstr>
      <vt:lpstr>Thinking sideways</vt:lpstr>
      <vt:lpstr>Who’s got the best life?</vt:lpstr>
      <vt:lpstr>About the presenter</vt:lpstr>
      <vt:lpstr>Learning Tools</vt:lpstr>
      <vt:lpstr>Session Goals </vt:lpstr>
      <vt:lpstr>What just happened?</vt:lpstr>
      <vt:lpstr>Scenario</vt:lpstr>
      <vt:lpstr>Embrace the power of relevancy</vt:lpstr>
      <vt:lpstr>Level it up with context</vt:lpstr>
      <vt:lpstr>English Language arts</vt:lpstr>
      <vt:lpstr>1-Minute Story</vt:lpstr>
      <vt:lpstr>pick an element</vt:lpstr>
      <vt:lpstr>Assessment Practice Creative thinking Group bonding/dynamic strengthening Brain breaks</vt:lpstr>
      <vt:lpstr>Math The missing operation</vt:lpstr>
      <vt:lpstr>Imagine a world where only three of the four basic math operations could exist.  Which one should go?</vt:lpstr>
      <vt:lpstr>Applied From your perspective…</vt:lpstr>
      <vt:lpstr>Collaborative image</vt:lpstr>
      <vt:lpstr>A little help from</vt:lpstr>
      <vt:lpstr> Please keep in touch Ronanda Liberty 509-280-1212 ronanda@libertytolearn.education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Ronanda Liberty</dc:creator>
  <cp:lastModifiedBy>Katelynn Orellana</cp:lastModifiedBy>
  <cp:revision>20</cp:revision>
  <dcterms:created xsi:type="dcterms:W3CDTF">2024-06-13T04:07:07Z</dcterms:created>
  <dcterms:modified xsi:type="dcterms:W3CDTF">2024-07-18T17:21:56Z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</Properties>
</file>