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3"/>
  </p:notesMasterIdLst>
  <p:handoutMasterIdLst>
    <p:handoutMasterId r:id="rId34"/>
  </p:handoutMasterIdLst>
  <p:sldIdLst>
    <p:sldId id="274" r:id="rId6"/>
    <p:sldId id="273" r:id="rId7"/>
    <p:sldId id="276" r:id="rId8"/>
    <p:sldId id="258" r:id="rId9"/>
    <p:sldId id="259" r:id="rId10"/>
    <p:sldId id="272" r:id="rId11"/>
    <p:sldId id="265" r:id="rId12"/>
    <p:sldId id="264" r:id="rId13"/>
    <p:sldId id="263" r:id="rId14"/>
    <p:sldId id="268" r:id="rId15"/>
    <p:sldId id="269" r:id="rId16"/>
    <p:sldId id="271" r:id="rId17"/>
    <p:sldId id="277"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6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84" autoAdjust="0"/>
    <p:restoredTop sz="74736" autoAdjust="0"/>
  </p:normalViewPr>
  <p:slideViewPr>
    <p:cSldViewPr snapToGrid="0">
      <p:cViewPr varScale="1">
        <p:scale>
          <a:sx n="81" d="100"/>
          <a:sy n="81" d="100"/>
        </p:scale>
        <p:origin x="1188" y="7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022"/>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10/1/2023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10/1/2023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bctc.edu/colleges-staff/programs-services/basic-education-for-adults/beda-handbook/local-reporting.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po.gov/fdsys/pkg/PLAW-113publ128/pdf/PLAW-113publ128.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ousearch.omniupdate.com/texis/search/redir.html?query=AEFLA&amp;pr=sbctc&amp;prox=page&amp;rorder=500&amp;rprox=750&amp;rdfreq=500&amp;rwfreq=750&amp;rlead=750&amp;rdepth=31&amp;sufs=0&amp;order=r&amp;mtq=text/%2A&amp;u=https%3A//www.sbctc.edu/colleges-staff/programs-services/basic-education-for-adults/beda-handbook/aefla-activities.aspx"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nrsweb.org/sites/default/files/Program%20Memorandum%2017-2%20OCTAE.pdf" TargetMode="External"/><Relationship Id="rId7" Type="http://schemas.openxmlformats.org/officeDocument/2006/relationships/hyperlink" Target="https://www.acf.hhs.gov/ofa/programs/tanf"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www.irs.gov/credits-deductions/individuals/earned-income-tax-credit" TargetMode="External"/><Relationship Id="rId5" Type="http://schemas.openxmlformats.org/officeDocument/2006/relationships/hyperlink" Target="https://www.fns.usda.gov/snap/supplemental-nutrition-assistance-program-snap" TargetMode="External"/><Relationship Id="rId4" Type="http://schemas.openxmlformats.org/officeDocument/2006/relationships/hyperlink" Target="https://www.medicaid.gov/chip/index.htm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2793578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Hello again,  in this section we will be reviewing the Federal Financial Reports (FFR) and the Recipient Share Detail report.</a:t>
            </a:r>
            <a:endParaRPr lang="en-US"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2239067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Three forms are emailed out each year in August.  The ABE FFR is completed by every college or organization that has a BEdA Master grant.  The Recipient Share Detail is also completed by each college or organization.  The FFR for IEL Civics, is only completed by those institutions with an IELCE grant from SBCTC.  In the next slides, we will review the forms and the directions for each set of boxes.  Please note, both the FFR forms have the exact same set of boxes to be fill in.</a:t>
            </a:r>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899682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be sure to fill in the name of your institution and check the most appropriate category out of the list provided.  If this section is not filled in, the form(s) will be returned for revision. </a:t>
            </a: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1094209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 only one box to fill out for section A.  This is the spot to report all non-federal spending that took place FY23 to support administrative and program costs for adult education activities (as defined in the Adult Education and Family Literacy Act).  In later sections you will give more detail about this total, but in Section A you just enter the overall total for the year. </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4221803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section B, you will report the total amount of Program Income for the year.  Program income is revenue generated from tuition and fees charged to students for the program.  There is more information about Program Income on pages 14 and 15 in the Fiscal Guidelines for the BEdA Master and IELCE grants.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note, the box titled “Institutionalized Program Income” is NOT referring to your “institution” i.e., your college or organization, but is referring to programs serving justice-involved individuals.  </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59445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As in section B, this section is referring specifically to expenditures for programs serving justice-involved individuals.  Due to our state interagency agreement with the Department of Corrections and the reintroduction of Pell for corrections, we advise against the use of title ii funds for justice-involved individuals.</a:t>
            </a:r>
            <a:endParaRPr lang="en-US" sz="1800"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408203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Sections D and E are for reporting expenditures for One-Stop Program Activities.  In section D, please report only FEDERAL expenditures.  In section E, report non-federal expenditures broken into Admin and Program specific expenditures.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*State Funding Mechanism (SFM) If the local One-Stop system cannot come to consensus on partner contributions then the Governor's office will intervene and determine the contribution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*Infrastructure Funding Agreement (IFA) is part of the local MOU and determines the contribution of each partner to the One-Stop System </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956844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Section F is new this year. Training refers to the “T” in an IET, this includes all I-BEST programs and any other IET programs.  Typically, "T" would refer to the cost for the college instructor (prof/tech or academic) in an I-BEST program, or the cost for the workforce content instructor in any IET. If you do not have any training federal expenditures reported in WABERS, then you should not have any reported on the FFR.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do not recommend spending Title II funds on the Training "T" portion of an I-BEST or IET program.</a:t>
            </a:r>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237955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with the top section of the form, please make sure to fill out the certification section completely before submitting in OGMS.  The form will be returned, if not filled out and signed. As a reminder, these forms are due 10/19/23</a:t>
            </a:r>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293887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Recipient Share Detail is detailed break out of state matching funds - giving more information on your non-federal expenditures reported in Section A on the FFRs.  On the FFRs you reported totals of non-federal spending, on the Recipient Share Detail form you will show a breakout of where the funds came from that make the total amount reported on the FFRs.</a:t>
            </a:r>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360149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5</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Welcome! This section will provide you an overview of federally required data collection and reporting requirements for Career Services and Training Services for Title II providers or our state’s Basic Education for Adults (BEdA) programs. I’m Scott Toscano, a BEdA Program Administrator. Together, we will review these new rules and give examples to help illustrate how to apply them. These requirements are described in the </a:t>
            </a:r>
            <a:r>
              <a:rPr lang="en-US" sz="1200" i="1" kern="1200" dirty="0">
                <a:solidFill>
                  <a:schemeClr val="tx1"/>
                </a:solidFill>
                <a:effectLst/>
                <a:latin typeface="+mn-lt"/>
                <a:ea typeface="+mn-ea"/>
                <a:cs typeface="+mn-cs"/>
              </a:rPr>
              <a:t>BEdA Reporting Requirements for Career and Training Services </a:t>
            </a:r>
            <a:r>
              <a:rPr lang="en-US" sz="1200" kern="1200" dirty="0">
                <a:solidFill>
                  <a:schemeClr val="tx1"/>
                </a:solidFill>
                <a:effectLst/>
                <a:latin typeface="+mn-lt"/>
                <a:ea typeface="+mn-ea"/>
                <a:cs typeface="+mn-cs"/>
              </a:rPr>
              <a:t>portion of the </a:t>
            </a:r>
            <a:r>
              <a:rPr lang="en-US" sz="1200" u="sng" kern="1200" dirty="0">
                <a:solidFill>
                  <a:schemeClr val="tx1"/>
                </a:solidFill>
                <a:effectLst/>
                <a:latin typeface="+mn-lt"/>
                <a:ea typeface="+mn-ea"/>
                <a:cs typeface="+mn-cs"/>
                <a:hlinkClick r:id="rId3"/>
              </a:rPr>
              <a:t>BEdA Handbook Local BEdA Reporting and Compliance</a:t>
            </a:r>
            <a:r>
              <a:rPr lang="en-US" sz="1200" kern="1200" dirty="0">
                <a:solidFill>
                  <a:schemeClr val="tx1"/>
                </a:solidFill>
                <a:effectLst/>
                <a:latin typeface="+mn-lt"/>
                <a:ea typeface="+mn-ea"/>
                <a:cs typeface="+mn-cs"/>
              </a:rPr>
              <a:t> page</a:t>
            </a:r>
            <a:r>
              <a:rPr lang="en-US" sz="1200" kern="1200">
                <a:solidFill>
                  <a:schemeClr val="tx1"/>
                </a:solidFill>
                <a:effectLst/>
                <a:latin typeface="+mn-lt"/>
                <a:ea typeface="+mn-ea"/>
                <a:cs typeface="+mn-cs"/>
              </a:rPr>
              <a:t>. Lastly</a:t>
            </a:r>
            <a:r>
              <a:rPr lang="en-US" sz="1200" kern="1200" dirty="0">
                <a:solidFill>
                  <a:schemeClr val="tx1"/>
                </a:solidFill>
                <a:effectLst/>
                <a:latin typeface="+mn-lt"/>
                <a:ea typeface="+mn-ea"/>
                <a:cs typeface="+mn-cs"/>
              </a:rPr>
              <a:t>, I want to mention that we are available for questions by phone or email and you can find our contact information on the last slide of this presentation. Ok, let’s get started!</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4152962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top section of the Recipient Share Detail, you will only need to fill in Box 3. If Box 3 is not filled out fully and signed, it will be returned for follow up. </a:t>
            </a:r>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446674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box 7, A -give information on the type of state cash used to support administrative and program costs for adult education activities (as defined in the Adult Education and Family Literacy Act).  In part B, list the total amount of local cash used.  Section C – in yellow -will auto-populate.  </a:t>
            </a:r>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2730092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box 8 – enter any state or local in-kind contributions used to support administrative and program costs for adult education activities (as defined in the Adult Education and Family Literacy Act).  The “total” line – in yellow -will auto-populate.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two boxes in yellow will auto-populate 7d, in blue.  Please note the amount in section D of box 7 must equal the amounts reported in Section A from both the ABE and IEL Civics FFRs.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3676242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fill out each part of the certification section.  If the form is not filled out fully and signed, it will be returned for follow up.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a reminder, these forms have already been sent out.  They are submitted via upload in OGMS to your FY23 grants.  They are due October 19, 2023.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11701081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8 – Wrap Up</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the final slide with our contact information. Now it’s time for your questions. We will start by reviewing any questions entered in the chat window and then solicit people to ask questions by turning on their microphones.</a:t>
            </a:r>
          </a:p>
          <a:p>
            <a:endParaRPr lang="en-US" dirty="0"/>
          </a:p>
          <a:p>
            <a:r>
              <a:rPr lang="en-US" dirty="0"/>
              <a:t>Q&amp;A from the chat will be sent in a separate document.</a:t>
            </a:r>
          </a:p>
        </p:txBody>
      </p:sp>
      <p:sp>
        <p:nvSpPr>
          <p:cNvPr id="4" name="Slide Number Placeholder 3"/>
          <p:cNvSpPr>
            <a:spLocks noGrp="1"/>
          </p:cNvSpPr>
          <p:nvPr>
            <p:ph type="sldNum" sz="quarter" idx="10"/>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238646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https://www.sbctc.edu/colleges-staff/programs-services/basic-education-for-adults/beda-handbook/local-reporting</a:t>
            </a:r>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561760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2 – Reporting Template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slide shows the reporting template for Career and Training Services. By looking at this template, we can see the various reporting categories. The first row is the title. The second row from the top shows the Report Period and Due Date. The next row down with the grey shading contains column headings for the cells below. Service Type includes Career Services and Training Services. Fund Source includes BEdA Master Grant and IELCE Grant (English Literacy and Civics Education) for each of the Service Types. Participants Served, Participants Exited, and Funds Expended includes each Service Type and Fund Source. Participants Served are counted for the entire program year. Participants Exited are counted between summer and winter. Funds Expended are counted for the entire program year.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We’ll go into the specific requirements on the next slide so let’s take this time to talk about the report timing will work.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It is currently being programmed and tested in the WABERS+ (Washington Adult Basic Education Reporting System Plus) Development Site. The report worksheet will go live in the WABERS+ application with the launch of the new WABERS+ programming for program year 2018-19 on or about July 16. It will remain open for editing until the reporting deadline which is currently estimated to be September 6. This is the WABERS+ summer snapshot date that has yet to be finalized by Data Services. So, basically, this means the report will be available for most of the summer quarter.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time period this report covers is the previous program year, so program year 2017-18, in which we are currently operating. That means it is important to act on this information immediately and determine if your federal dollars are being spent on these services. Once you know that, you will be able to figure out your data collection and tracking needs. It is essential for you to understand that if no federal dollars were spent on these services, you will report zero in every category. Once the reporting period closes and the snapshot is taken, the report will be available as a </a:t>
            </a:r>
            <a:r>
              <a:rPr lang="en-US" sz="1200" i="1" kern="1200" dirty="0">
                <a:solidFill>
                  <a:schemeClr val="tx1"/>
                </a:solidFill>
                <a:effectLst/>
                <a:latin typeface="+mn-lt"/>
                <a:ea typeface="+mn-ea"/>
                <a:cs typeface="+mn-cs"/>
              </a:rPr>
              <a:t>view only</a:t>
            </a:r>
            <a:r>
              <a:rPr lang="en-US" sz="1200" kern="1200" dirty="0">
                <a:solidFill>
                  <a:schemeClr val="tx1"/>
                </a:solidFill>
                <a:effectLst/>
                <a:latin typeface="+mn-lt"/>
                <a:ea typeface="+mn-ea"/>
                <a:cs typeface="+mn-cs"/>
              </a:rPr>
              <a:t> document in WABERS+.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Now, let’s get into the specifics about Career and Training Services requirements.</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2604278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3 - BEdA Reporting Requirements for Career and Training Services</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3"/>
              </a:rPr>
              <a:t>The Workforce Innovation and Opportunity Act (WIOA)</a:t>
            </a:r>
            <a:r>
              <a:rPr lang="en-US" sz="1200" kern="1200" dirty="0">
                <a:solidFill>
                  <a:schemeClr val="tx1"/>
                </a:solidFill>
                <a:effectLst/>
                <a:latin typeface="+mn-lt"/>
                <a:ea typeface="+mn-ea"/>
                <a:cs typeface="+mn-cs"/>
              </a:rPr>
              <a:t> section 116(d)(2) requires Title II providers to report “the average cost per participant of those participants who received career and training services” paid for with federal AEFLA (</a:t>
            </a:r>
            <a:r>
              <a:rPr lang="en-US" sz="1200" u="none" strike="noStrike" kern="1200" dirty="0">
                <a:solidFill>
                  <a:schemeClr val="tx1"/>
                </a:solidFill>
                <a:effectLst/>
                <a:latin typeface="+mn-lt"/>
                <a:ea typeface="+mn-ea"/>
                <a:cs typeface="+mn-cs"/>
                <a:hlinkClick r:id="rId4"/>
              </a:rPr>
              <a:t>Adult Education and Family Literacy Act</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funds. That means dollars from your BEdA Master Grant and the IELCE Grant that are spent on these services. It’s important to note here that this does NOT include administrative costs, only program costs.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Let me also repeat what I said on the last slide so we all are clear – It is essential for you to understand that if no federal dollars were spent on these services, you will report zero in every category.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Now, let’s review the activities that count as Career Services activities and Training Services and how they are defined by the Office of Career, Technical, and Adult Education (OCTAE). This is the federal agency that issues guidance to Title II programs.</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1430887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4 – Career &amp; Training Services Activities</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3"/>
              </a:rPr>
              <a:t>OCTAE Program Memo 17-2</a:t>
            </a:r>
            <a:r>
              <a:rPr lang="en-US" sz="1200" kern="1200" dirty="0">
                <a:solidFill>
                  <a:schemeClr val="tx1"/>
                </a:solidFill>
                <a:effectLst/>
                <a:latin typeface="+mn-lt"/>
                <a:ea typeface="+mn-ea"/>
                <a:cs typeface="+mn-cs"/>
              </a:rPr>
              <a:t> classifies career and training services as including the following activities:</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rPr>
              <a:t>Career Services Applicable to AEFLA</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Outreach, intake, and orientation to Title II programs</a:t>
            </a:r>
          </a:p>
          <a:p>
            <a:pPr lvl="0"/>
            <a:r>
              <a:rPr lang="en-US" sz="1200" kern="1200" dirty="0">
                <a:solidFill>
                  <a:schemeClr val="tx1"/>
                </a:solidFill>
                <a:effectLst/>
                <a:latin typeface="+mn-lt"/>
                <a:ea typeface="+mn-ea"/>
                <a:cs typeface="+mn-cs"/>
              </a:rPr>
              <a:t>Initial assessment (pre-test) [</a:t>
            </a:r>
            <a:r>
              <a:rPr lang="en-US" sz="1200" i="1" kern="1200" dirty="0">
                <a:solidFill>
                  <a:schemeClr val="tx1"/>
                </a:solidFill>
                <a:effectLst/>
                <a:latin typeface="+mn-lt"/>
                <a:ea typeface="+mn-ea"/>
                <a:cs typeface="+mn-cs"/>
              </a:rPr>
              <a:t>not post-tests</a:t>
            </a:r>
            <a:r>
              <a:rPr lang="en-US" sz="1200" kern="1200" dirty="0">
                <a:solidFill>
                  <a:schemeClr val="tx1"/>
                </a:solidFill>
                <a:effectLst/>
                <a:latin typeface="+mn-lt"/>
                <a:ea typeface="+mn-ea"/>
                <a:cs typeface="+mn-cs"/>
              </a:rPr>
              <a:t>]</a:t>
            </a:r>
          </a:p>
          <a:p>
            <a:pPr lvl="0"/>
            <a:r>
              <a:rPr lang="en-US" sz="1200" kern="1200" dirty="0">
                <a:solidFill>
                  <a:schemeClr val="tx1"/>
                </a:solidFill>
                <a:effectLst/>
                <a:latin typeface="+mn-lt"/>
                <a:ea typeface="+mn-ea"/>
                <a:cs typeface="+mn-cs"/>
              </a:rPr>
              <a:t>Referrals and coordination with other programs and services</a:t>
            </a:r>
          </a:p>
          <a:p>
            <a:pPr lvl="0"/>
            <a:r>
              <a:rPr lang="en-US" sz="1200" kern="1200" dirty="0">
                <a:solidFill>
                  <a:schemeClr val="tx1"/>
                </a:solidFill>
                <a:effectLst/>
                <a:latin typeface="+mn-lt"/>
                <a:ea typeface="+mn-ea"/>
                <a:cs typeface="+mn-cs"/>
              </a:rPr>
              <a:t>Provision of performance information and program cost information on eligible providers of education, training, and workforce services by program and type of provider</a:t>
            </a:r>
          </a:p>
          <a:p>
            <a:pPr lvl="0"/>
            <a:r>
              <a:rPr lang="en-US" sz="1200" kern="1200" dirty="0">
                <a:solidFill>
                  <a:schemeClr val="tx1"/>
                </a:solidFill>
                <a:effectLst/>
                <a:latin typeface="+mn-lt"/>
                <a:ea typeface="+mn-ea"/>
                <a:cs typeface="+mn-cs"/>
              </a:rPr>
              <a:t>Provision of information on availability of supportive services or assistance and appropriate referrals (including child care; child support; medical or child health assistance available through the State’s Medicaid program and </a:t>
            </a:r>
            <a:r>
              <a:rPr lang="en-US" sz="1200" u="sng" kern="1200" dirty="0">
                <a:solidFill>
                  <a:schemeClr val="tx1"/>
                </a:solidFill>
                <a:effectLst/>
                <a:latin typeface="+mn-lt"/>
                <a:ea typeface="+mn-ea"/>
                <a:cs typeface="+mn-cs"/>
                <a:hlinkClick r:id="rId4"/>
              </a:rPr>
              <a:t>Children's Health Insurance Program</a:t>
            </a:r>
            <a:r>
              <a:rPr lang="en-US" sz="1200" kern="1200" dirty="0">
                <a:solidFill>
                  <a:schemeClr val="tx1"/>
                </a:solidFill>
                <a:effectLst/>
                <a:latin typeface="+mn-lt"/>
                <a:ea typeface="+mn-ea"/>
                <a:cs typeface="+mn-cs"/>
              </a:rPr>
              <a:t> (CHIP); </a:t>
            </a:r>
            <a:r>
              <a:rPr lang="en-US" sz="1200" u="sng" kern="1200" dirty="0">
                <a:solidFill>
                  <a:schemeClr val="tx1"/>
                </a:solidFill>
                <a:effectLst/>
                <a:latin typeface="+mn-lt"/>
                <a:ea typeface="+mn-ea"/>
                <a:cs typeface="+mn-cs"/>
                <a:hlinkClick r:id="rId5"/>
              </a:rPr>
              <a:t>Supplemental Nutrition Assistance Program</a:t>
            </a:r>
            <a:r>
              <a:rPr lang="en-US" sz="1200" kern="1200" dirty="0">
                <a:solidFill>
                  <a:schemeClr val="tx1"/>
                </a:solidFill>
                <a:effectLst/>
                <a:latin typeface="+mn-lt"/>
                <a:ea typeface="+mn-ea"/>
                <a:cs typeface="+mn-cs"/>
              </a:rPr>
              <a:t> (SNAP) benefits; </a:t>
            </a:r>
            <a:r>
              <a:rPr lang="en-US" sz="1200" u="sng" kern="1200" dirty="0">
                <a:solidFill>
                  <a:schemeClr val="tx1"/>
                </a:solidFill>
                <a:effectLst/>
                <a:latin typeface="+mn-lt"/>
                <a:ea typeface="+mn-ea"/>
                <a:cs typeface="+mn-cs"/>
                <a:hlinkClick r:id="rId6"/>
              </a:rPr>
              <a:t>Earned Income Tax Credit</a:t>
            </a:r>
            <a:r>
              <a:rPr lang="en-US" sz="1200" kern="1200" dirty="0">
                <a:solidFill>
                  <a:schemeClr val="tx1"/>
                </a:solidFill>
                <a:effectLst/>
                <a:latin typeface="+mn-lt"/>
                <a:ea typeface="+mn-ea"/>
                <a:cs typeface="+mn-cs"/>
              </a:rPr>
              <a:t> (EITC); assistance under </a:t>
            </a:r>
            <a:r>
              <a:rPr lang="en-US" sz="1200" u="sng" kern="1200" dirty="0">
                <a:solidFill>
                  <a:schemeClr val="tx1"/>
                </a:solidFill>
                <a:effectLst/>
                <a:latin typeface="+mn-lt"/>
                <a:ea typeface="+mn-ea"/>
                <a:cs typeface="+mn-cs"/>
                <a:hlinkClick r:id="rId7"/>
              </a:rPr>
              <a:t>Temporary Assistance for Needy Families</a:t>
            </a:r>
            <a:r>
              <a:rPr lang="en-US" sz="1200" kern="1200" dirty="0">
                <a:solidFill>
                  <a:schemeClr val="tx1"/>
                </a:solidFill>
                <a:effectLst/>
                <a:latin typeface="+mn-lt"/>
                <a:ea typeface="+mn-ea"/>
                <a:cs typeface="+mn-cs"/>
              </a:rPr>
              <a:t> (TANF), and other supportive services and transportation)</a:t>
            </a:r>
          </a:p>
          <a:p>
            <a:r>
              <a:rPr lang="en-US" sz="1200" u="sng" kern="1200" dirty="0">
                <a:solidFill>
                  <a:schemeClr val="tx1"/>
                </a:solidFill>
                <a:effectLst/>
                <a:latin typeface="+mn-lt"/>
                <a:ea typeface="+mn-ea"/>
                <a:cs typeface="+mn-cs"/>
              </a:rPr>
              <a:t>Training Services Applicable to AEFLA</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Training component (the workforce content elements: e.g., welding, Nursing Assistant Certified (NAC), etc.) of Integrated Education and Training (IET) programs (stand-alone IET or part of I-BEST [Integrated Basic Education and Skills Training] and IELCE programs)</a:t>
            </a:r>
          </a:p>
          <a:p>
            <a:r>
              <a:rPr lang="en-US" sz="1200" kern="1200" dirty="0">
                <a:solidFill>
                  <a:schemeClr val="tx1"/>
                </a:solidFill>
                <a:effectLst/>
                <a:latin typeface="+mn-lt"/>
                <a:ea typeface="+mn-ea"/>
                <a:cs typeface="+mn-cs"/>
              </a:rPr>
              <a:t>Let me also repeat what I said on the previous two slides so we all are clear – It is essential for you to understand that if no federal dollars were spent on these services, you will report zero in every category. This is something you’ll need to work with your business office to figure out.</a:t>
            </a:r>
          </a:p>
          <a:p>
            <a:r>
              <a:rPr lang="en-US" sz="1200" kern="1200" dirty="0">
                <a:solidFill>
                  <a:schemeClr val="tx1"/>
                </a:solidFill>
                <a:effectLst/>
                <a:latin typeface="+mn-lt"/>
                <a:ea typeface="+mn-ea"/>
                <a:cs typeface="+mn-cs"/>
              </a:rPr>
              <a:t>Now, let’s talk about Career Services costs and Training Services costs and what kind of tracking is necessary if you are spending your federal dollars on them.</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1984415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5 - Career Services Costs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First we’ll talk about Career Services costs. These are program costs, not administrative costs, where federal dollars from your BEdA Master Grant or IELCE Grant were used on the activities previously identified as Career Services, such as intake and orientation, pre-tests, etc.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we discuss these reporting requirements, refer back to the </a:t>
            </a:r>
            <a:r>
              <a:rPr lang="en-US" sz="1200" i="1" kern="1200" dirty="0">
                <a:solidFill>
                  <a:schemeClr val="tx1"/>
                </a:solidFill>
                <a:effectLst/>
                <a:latin typeface="+mn-lt"/>
                <a:ea typeface="+mn-ea"/>
                <a:cs typeface="+mn-cs"/>
              </a:rPr>
              <a:t>Career and Training Services Report Template</a:t>
            </a:r>
            <a:r>
              <a:rPr lang="en-US" sz="1200" kern="1200" dirty="0">
                <a:solidFill>
                  <a:schemeClr val="tx1"/>
                </a:solidFill>
                <a:effectLst/>
                <a:latin typeface="+mn-lt"/>
                <a:ea typeface="+mn-ea"/>
                <a:cs typeface="+mn-cs"/>
              </a:rPr>
              <a:t>. If you used federal dollars from one of those grants on any of those Career Services, you will need to track the number of Participants served. Recall that a Participant refers to individuals who earn at least twelve (12) attendance hours in a Period of Participation. </a:t>
            </a:r>
            <a:r>
              <a:rPr lang="en-US" sz="1200" i="1" kern="1200" dirty="0">
                <a:solidFill>
                  <a:schemeClr val="tx1"/>
                </a:solidFill>
                <a:effectLst/>
                <a:latin typeface="+mn-lt"/>
                <a:ea typeface="+mn-ea"/>
                <a:cs typeface="+mn-cs"/>
              </a:rPr>
              <a:t>You will not count anyone with less than twelve hours</a:t>
            </a:r>
            <a:r>
              <a:rPr lang="en-US" sz="1200" kern="1200" dirty="0">
                <a:solidFill>
                  <a:schemeClr val="tx1"/>
                </a:solidFill>
                <a:effectLst/>
                <a:latin typeface="+mn-lt"/>
                <a:ea typeface="+mn-ea"/>
                <a:cs typeface="+mn-cs"/>
              </a:rPr>
              <a:t>. All counts of ‘Participants Served’ represent a program year and will be reported based on the grant funds that were used to serve them. This means you can have Participants Served under the BEdA Master Grant and a separate unduplicated count of Participants Served under the IELCE Grant. This is the center column of the </a:t>
            </a:r>
            <a:r>
              <a:rPr lang="en-US" sz="1200" i="1" kern="1200" dirty="0">
                <a:solidFill>
                  <a:schemeClr val="tx1"/>
                </a:solidFill>
                <a:effectLst/>
                <a:latin typeface="+mn-lt"/>
                <a:ea typeface="+mn-ea"/>
                <a:cs typeface="+mn-cs"/>
              </a:rPr>
              <a:t>Career and Training Services Report Template</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next column over is ‘Participants Exited’. From the people counted under Participants Served, you’ll need to determine if any of them have Exited by the end of winter quarter. A count of Participants Exited between summer quarter and the end of winter quarter will be reported based on the grant funds that were used to serve them. Recall that there are separate rows for each Fund Source. This means you can have Participants Exited under the BEdA Master Grant and a separate unduplicated count of Participants Exited under the IELCE Grant. Participants Exited for spring quarter are not included in this report because the timing of this report limits our ability to determine all Participants Exited for spring quarter.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last column is ‘Funds Expended’. You will report </a:t>
            </a:r>
            <a:r>
              <a:rPr lang="en-US" sz="1200" u="sng" kern="1200" dirty="0">
                <a:solidFill>
                  <a:schemeClr val="tx1"/>
                </a:solidFill>
                <a:effectLst/>
                <a:latin typeface="+mn-lt"/>
                <a:ea typeface="+mn-ea"/>
                <a:cs typeface="+mn-cs"/>
              </a:rPr>
              <a:t>any and only</a:t>
            </a:r>
            <a:r>
              <a:rPr lang="en-US" sz="1200" kern="1200" dirty="0">
                <a:solidFill>
                  <a:schemeClr val="tx1"/>
                </a:solidFill>
                <a:effectLst/>
                <a:latin typeface="+mn-lt"/>
                <a:ea typeface="+mn-ea"/>
                <a:cs typeface="+mn-cs"/>
              </a:rPr>
              <a:t> federal Funds Expended on Career Services based on the grant funds that were used to serve them. This means you can have an amount of Funds Expended under the BEdA Master Grant and a separate amount of Funds Expended under the IELCE Grant. If no federal dollars were spent on these services, you will report zero in every category.</a:t>
            </a:r>
          </a:p>
          <a:p>
            <a:r>
              <a:rPr lang="en-US" sz="1200" kern="1200" dirty="0">
                <a:solidFill>
                  <a:schemeClr val="tx1"/>
                </a:solidFill>
                <a:effectLst/>
                <a:latin typeface="+mn-lt"/>
                <a:ea typeface="+mn-ea"/>
                <a:cs typeface="+mn-cs"/>
              </a:rPr>
              <a:t>Next, we’ll discuss Training Services costs and what kind of tracking is necessary if you are spending your federal dollars on them.</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1498363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6 - Training Services Costs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Again, as we discuss these reporting requirements, refer back to the </a:t>
            </a:r>
            <a:r>
              <a:rPr lang="en-US" sz="1200" i="1" kern="1200" dirty="0">
                <a:solidFill>
                  <a:schemeClr val="tx1"/>
                </a:solidFill>
                <a:effectLst/>
                <a:latin typeface="+mn-lt"/>
                <a:ea typeface="+mn-ea"/>
                <a:cs typeface="+mn-cs"/>
              </a:rPr>
              <a:t>Career and Training Services Report Template</a:t>
            </a:r>
            <a:r>
              <a:rPr lang="en-US" sz="1200" kern="1200" dirty="0">
                <a:solidFill>
                  <a:schemeClr val="tx1"/>
                </a:solidFill>
                <a:effectLst/>
                <a:latin typeface="+mn-lt"/>
                <a:ea typeface="+mn-ea"/>
                <a:cs typeface="+mn-cs"/>
              </a:rPr>
              <a:t>. Training Services costs are reported when federal dollars are spent on the training component of Integrated Education and Training (IET) program. This includes a stand-alone IET program or parts of I-BEST and IELCE programs. Costs can be for instruction or tools and materials. This includes the workforce content elements of workforce programs such as welding, nursing assistant, business management, early childhood education, manufacturing and machining, etc. </a:t>
            </a:r>
            <a:r>
              <a:rPr lang="en-US" sz="1200" i="1" kern="1200" dirty="0">
                <a:solidFill>
                  <a:schemeClr val="tx1"/>
                </a:solidFill>
                <a:effectLst/>
                <a:latin typeface="+mn-lt"/>
                <a:ea typeface="+mn-ea"/>
                <a:cs typeface="+mn-cs"/>
              </a:rPr>
              <a:t>Do not count federal dollars spent on literacy activities in support of a training component.</a:t>
            </a:r>
            <a:r>
              <a:rPr lang="en-US" sz="1200" kern="1200" dirty="0">
                <a:solidFill>
                  <a:schemeClr val="tx1"/>
                </a:solidFill>
                <a:effectLst/>
                <a:latin typeface="+mn-lt"/>
                <a:ea typeface="+mn-ea"/>
                <a:cs typeface="+mn-cs"/>
              </a:rPr>
              <a:t> If no federal dollars were spent on these services, you will report zero in every category.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same Participant counting rules apply to Career Services and Training Services. To recap, that means Participants only, no one with less than twelve hours counts. Participants Exited between summer and winter quarter. And finally, you will report </a:t>
            </a:r>
            <a:r>
              <a:rPr lang="en-US" sz="1200" u="sng" kern="1200" dirty="0">
                <a:solidFill>
                  <a:schemeClr val="tx1"/>
                </a:solidFill>
                <a:effectLst/>
                <a:latin typeface="+mn-lt"/>
                <a:ea typeface="+mn-ea"/>
                <a:cs typeface="+mn-cs"/>
              </a:rPr>
              <a:t>any and only</a:t>
            </a:r>
            <a:r>
              <a:rPr lang="en-US" sz="1200" kern="1200" dirty="0">
                <a:solidFill>
                  <a:schemeClr val="tx1"/>
                </a:solidFill>
                <a:effectLst/>
                <a:latin typeface="+mn-lt"/>
                <a:ea typeface="+mn-ea"/>
                <a:cs typeface="+mn-cs"/>
              </a:rPr>
              <a:t> federal Funds Expended on Training Services based on the grant funds that were used to serve them. This means you can have an amount of Funds Expended under the BEdA Master Grant and a separate amount of Funds Expended under the IELCE Grant. If no federal dollars were spent on these services, you will report zero in every category.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Let’s take one final look at the Reporting Template and then we will review any questions you entered in the chat window and solicit people to ask questions by turning on their microphones.</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971764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7 – Reporting Template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slide shows the reporting template for Career and Training Services. By looking at this template, we can see the various reporting categories.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It shows that we will be reporting program year 2017-18 data and it will be due by the WABERS+ September snapshot. You will report Participants Served, Participants Exited, and Funds Expended on Career Services and Training Services, both broken down by the fund sources BEdA Master Grant and IELCE Grant. The report template will be available as an editable worksheet during the summer quarter and then turn into a </a:t>
            </a:r>
            <a:r>
              <a:rPr lang="en-US" sz="1200" i="1" kern="1200" dirty="0">
                <a:solidFill>
                  <a:schemeClr val="tx1"/>
                </a:solidFill>
                <a:effectLst/>
                <a:latin typeface="+mn-lt"/>
                <a:ea typeface="+mn-ea"/>
                <a:cs typeface="+mn-cs"/>
              </a:rPr>
              <a:t>view only</a:t>
            </a:r>
            <a:r>
              <a:rPr lang="en-US" sz="1200" kern="1200" dirty="0">
                <a:solidFill>
                  <a:schemeClr val="tx1"/>
                </a:solidFill>
                <a:effectLst/>
                <a:latin typeface="+mn-lt"/>
                <a:ea typeface="+mn-ea"/>
                <a:cs typeface="+mn-cs"/>
              </a:rPr>
              <a:t> document after the reporting deadline passes.</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51085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10/1/2023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10/1/2023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10/1/2023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10/1/2023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10/1/2023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10/1/2023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10/1/2023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10/1/2023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10/1/2023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forms.gle/BFqVmP438rsTbfZs8"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6" Type="http://schemas.openxmlformats.org/officeDocument/2006/relationships/hyperlink" Target="mailto:dcostello@sbctc.edu" TargetMode="External"/><Relationship Id="rId5" Type="http://schemas.openxmlformats.org/officeDocument/2006/relationships/hyperlink" Target="mailto:stoscano@sbctc.edu" TargetMode="External"/><Relationship Id="rId4" Type="http://schemas.openxmlformats.org/officeDocument/2006/relationships/hyperlink" Target="https://www.sbctc.edu/colleges-staff/programs-services/basic-education-for-adults/beda-handbook/federal-report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sbctc.edu/colleges-staff/programs-services/basic-education-for-adults/beda-handbook/local-reporting.asp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dirty="0"/>
              <a:t>Guidance webinar</a:t>
            </a:r>
          </a:p>
        </p:txBody>
      </p:sp>
      <p:sp>
        <p:nvSpPr>
          <p:cNvPr id="5" name="Subtitle 4"/>
          <p:cNvSpPr>
            <a:spLocks noGrp="1"/>
          </p:cNvSpPr>
          <p:nvPr>
            <p:ph type="subTitle" idx="1"/>
          </p:nvPr>
        </p:nvSpPr>
        <p:spPr>
          <a:xfrm>
            <a:off x="370608" y="4575226"/>
            <a:ext cx="8388928" cy="679016"/>
          </a:xfrm>
        </p:spPr>
        <p:txBody>
          <a:bodyPr/>
          <a:lstStyle/>
          <a:p>
            <a:r>
              <a:rPr lang="en-US" dirty="0"/>
              <a:t>Reporting requirements for BEdA</a:t>
            </a:r>
          </a:p>
        </p:txBody>
      </p:sp>
      <p:sp>
        <p:nvSpPr>
          <p:cNvPr id="6" name="Text Placeholder 5"/>
          <p:cNvSpPr>
            <a:spLocks noGrp="1"/>
          </p:cNvSpPr>
          <p:nvPr>
            <p:ph type="body" sz="quarter" idx="10"/>
          </p:nvPr>
        </p:nvSpPr>
        <p:spPr>
          <a:xfrm>
            <a:off x="369887" y="5590984"/>
            <a:ext cx="5361839" cy="758825"/>
          </a:xfrm>
        </p:spPr>
        <p:txBody>
          <a:bodyPr/>
          <a:lstStyle/>
          <a:p>
            <a:r>
              <a:rPr lang="en-US" dirty="0"/>
              <a:t>September 22</a:t>
            </a:r>
            <a:r>
              <a:rPr lang="en-US" baseline="30000" dirty="0"/>
              <a:t>nd</a:t>
            </a:r>
            <a:r>
              <a:rPr lang="en-US" dirty="0"/>
              <a:t>, 2023</a:t>
            </a:r>
          </a:p>
          <a:p>
            <a:r>
              <a:rPr lang="en-US" dirty="0"/>
              <a:t>9:00 – 10:00am</a:t>
            </a:r>
          </a:p>
        </p:txBody>
      </p:sp>
    </p:spTree>
    <p:extLst>
      <p:ext uri="{BB962C8B-B14F-4D97-AF65-F5344CB8AC3E}">
        <p14:creationId xmlns:p14="http://schemas.microsoft.com/office/powerpoint/2010/main" val="2300790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
        <p:nvSpPr>
          <p:cNvPr id="3" name="Content Placeholder 2"/>
          <p:cNvSpPr>
            <a:spLocks noGrp="1"/>
          </p:cNvSpPr>
          <p:nvPr>
            <p:ph idx="1"/>
          </p:nvPr>
        </p:nvSpPr>
        <p:spPr>
          <a:xfrm>
            <a:off x="234302" y="2660480"/>
            <a:ext cx="8639533" cy="2725557"/>
          </a:xfrm>
        </p:spPr>
        <p:txBody>
          <a:bodyPr/>
          <a:lstStyle/>
          <a:p>
            <a:r>
              <a:rPr lang="en-US" sz="2200" b="1" dirty="0"/>
              <a:t>Funds Expended – </a:t>
            </a:r>
            <a:r>
              <a:rPr lang="en-US" sz="2200" dirty="0"/>
              <a:t>Report</a:t>
            </a:r>
            <a:r>
              <a:rPr lang="en-US" sz="2200" b="1" dirty="0"/>
              <a:t> </a:t>
            </a:r>
            <a:r>
              <a:rPr lang="en-US" sz="2200" u="sng" dirty="0"/>
              <a:t>any and only federal dollars</a:t>
            </a:r>
            <a:r>
              <a:rPr lang="en-US" sz="2200" dirty="0"/>
              <a:t> spent on the career services.</a:t>
            </a:r>
          </a:p>
          <a:p>
            <a:pPr lvl="0"/>
            <a:r>
              <a:rPr lang="en-US" sz="2200" b="1" dirty="0"/>
              <a:t>Participants Served </a:t>
            </a:r>
            <a:r>
              <a:rPr lang="en-US" sz="2200" dirty="0"/>
              <a:t>– Report the total number of Participants with complete data during the program year (Exclude Reportable Individuals). </a:t>
            </a:r>
          </a:p>
          <a:p>
            <a:pPr lvl="0"/>
            <a:r>
              <a:rPr lang="en-US" sz="2200" b="1" dirty="0"/>
              <a:t>Participants Exited – </a:t>
            </a:r>
            <a:r>
              <a:rPr lang="en-US" sz="2200" dirty="0"/>
              <a:t>Report the</a:t>
            </a:r>
            <a:r>
              <a:rPr lang="en-US" sz="2200" b="1" dirty="0"/>
              <a:t> </a:t>
            </a:r>
            <a:r>
              <a:rPr lang="en-US" sz="2200" dirty="0"/>
              <a:t>number of Participants who Exited the program by the end of winter quarter. </a:t>
            </a:r>
          </a:p>
        </p:txBody>
      </p:sp>
      <p:sp>
        <p:nvSpPr>
          <p:cNvPr id="5" name="Rectangle 4"/>
          <p:cNvSpPr/>
          <p:nvPr/>
        </p:nvSpPr>
        <p:spPr>
          <a:xfrm>
            <a:off x="234302" y="2157450"/>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p:txBody>
          <a:bodyPr/>
          <a:lstStyle/>
          <a:p>
            <a:r>
              <a:rPr lang="en-US" dirty="0"/>
              <a:t>Career Services costs</a:t>
            </a:r>
          </a:p>
        </p:txBody>
      </p:sp>
    </p:spTree>
    <p:extLst>
      <p:ext uri="{BB962C8B-B14F-4D97-AF65-F5344CB8AC3E}">
        <p14:creationId xmlns:p14="http://schemas.microsoft.com/office/powerpoint/2010/main" val="2100896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
        <p:nvSpPr>
          <p:cNvPr id="3" name="Content Placeholder 2"/>
          <p:cNvSpPr>
            <a:spLocks noGrp="1"/>
          </p:cNvSpPr>
          <p:nvPr>
            <p:ph idx="1"/>
          </p:nvPr>
        </p:nvSpPr>
        <p:spPr>
          <a:xfrm>
            <a:off x="234302" y="2560117"/>
            <a:ext cx="8639533" cy="4068771"/>
          </a:xfrm>
        </p:spPr>
        <p:txBody>
          <a:bodyPr/>
          <a:lstStyle/>
          <a:p>
            <a:r>
              <a:rPr lang="en-US" sz="2200" b="1" dirty="0"/>
              <a:t>Funds Expended - </a:t>
            </a:r>
            <a:r>
              <a:rPr lang="en-US" sz="2200" dirty="0"/>
              <a:t>Report </a:t>
            </a:r>
            <a:r>
              <a:rPr lang="en-US" sz="2200" u="sng" dirty="0"/>
              <a:t>any and only federal dollars</a:t>
            </a:r>
            <a:r>
              <a:rPr lang="en-US" sz="2200" dirty="0"/>
              <a:t> spent on the training component (workforce content elements) of an IET program. </a:t>
            </a:r>
          </a:p>
          <a:p>
            <a:pPr lvl="0"/>
            <a:r>
              <a:rPr lang="en-US" sz="2200" b="1" dirty="0"/>
              <a:t>Participants Served </a:t>
            </a:r>
            <a:r>
              <a:rPr lang="en-US" sz="2200" dirty="0"/>
              <a:t>– Report the total number of Participants receiving the training component (workforce content elements) of IET programs that are </a:t>
            </a:r>
            <a:r>
              <a:rPr lang="en-US" sz="2200" i="1" dirty="0"/>
              <a:t>funded by federal dollars</a:t>
            </a:r>
            <a:r>
              <a:rPr lang="en-US" sz="2200" dirty="0"/>
              <a:t> during the program year (Include all students in IET/IELCE/I-BEST programs that are funded by federal dollars. Exclude Reportable Individuals). </a:t>
            </a:r>
          </a:p>
          <a:p>
            <a:pPr lvl="0"/>
            <a:r>
              <a:rPr lang="en-US" sz="2200" b="1" dirty="0"/>
              <a:t>Participants Exited – </a:t>
            </a:r>
            <a:r>
              <a:rPr lang="en-US" sz="2200" dirty="0"/>
              <a:t>Report the number of Participants receiving the training component (workforce content elements) of IET programs that are </a:t>
            </a:r>
            <a:r>
              <a:rPr lang="en-US" sz="2200" i="1" dirty="0"/>
              <a:t>funded by federal dollars</a:t>
            </a:r>
            <a:r>
              <a:rPr lang="en-US" sz="2200" dirty="0"/>
              <a:t> who Exited the program by the end of winter quarter (Include all students in IET/IELCE/I-BEST programs that are funded by federal dollars. Exclude Reportable Individuals).</a:t>
            </a:r>
          </a:p>
        </p:txBody>
      </p:sp>
      <p:sp>
        <p:nvSpPr>
          <p:cNvPr id="5" name="Rectangle 4"/>
          <p:cNvSpPr/>
          <p:nvPr/>
        </p:nvSpPr>
        <p:spPr>
          <a:xfrm>
            <a:off x="234302" y="2112846"/>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p:txBody>
          <a:bodyPr/>
          <a:lstStyle/>
          <a:p>
            <a:r>
              <a:rPr lang="en-US" dirty="0"/>
              <a:t>training Services costs</a:t>
            </a:r>
          </a:p>
        </p:txBody>
      </p:sp>
    </p:spTree>
    <p:extLst>
      <p:ext uri="{BB962C8B-B14F-4D97-AF65-F5344CB8AC3E}">
        <p14:creationId xmlns:p14="http://schemas.microsoft.com/office/powerpoint/2010/main" val="924487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pic>
        <p:nvPicPr>
          <p:cNvPr id="8" name="Picture 7" descr="screenshot of local career and training services worksheet">
            <a:extLst>
              <a:ext uri="{FF2B5EF4-FFF2-40B4-BE49-F238E27FC236}">
                <a16:creationId xmlns:a16="http://schemas.microsoft.com/office/drawing/2014/main" id="{F9FA9F7C-E303-6DE9-CD12-192EEF1B5B46}"/>
              </a:ext>
            </a:extLst>
          </p:cNvPr>
          <p:cNvPicPr>
            <a:picLocks noChangeAspect="1"/>
          </p:cNvPicPr>
          <p:nvPr/>
        </p:nvPicPr>
        <p:blipFill>
          <a:blip r:embed="rId3"/>
          <a:stretch>
            <a:fillRect/>
          </a:stretch>
        </p:blipFill>
        <p:spPr>
          <a:xfrm>
            <a:off x="0" y="3146005"/>
            <a:ext cx="9144000" cy="3036638"/>
          </a:xfrm>
          <a:prstGeom prst="rect">
            <a:avLst/>
          </a:prstGeom>
        </p:spPr>
      </p:pic>
      <p:sp>
        <p:nvSpPr>
          <p:cNvPr id="7" name="Rectangle 6"/>
          <p:cNvSpPr/>
          <p:nvPr/>
        </p:nvSpPr>
        <p:spPr>
          <a:xfrm>
            <a:off x="218376" y="2457946"/>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a:xfrm>
            <a:off x="536860" y="1482723"/>
            <a:ext cx="8336975" cy="660849"/>
          </a:xfrm>
        </p:spPr>
        <p:txBody>
          <a:bodyPr/>
          <a:lstStyle/>
          <a:p>
            <a:r>
              <a:rPr lang="en-US" dirty="0"/>
              <a:t>Reporting Worksheet in </a:t>
            </a:r>
            <a:r>
              <a:rPr lang="en-US" dirty="0" err="1"/>
              <a:t>wabers</a:t>
            </a:r>
            <a:r>
              <a:rPr lang="en-US" dirty="0"/>
              <a:t>+</a:t>
            </a:r>
          </a:p>
        </p:txBody>
      </p:sp>
    </p:spTree>
    <p:extLst>
      <p:ext uri="{BB962C8B-B14F-4D97-AF65-F5344CB8AC3E}">
        <p14:creationId xmlns:p14="http://schemas.microsoft.com/office/powerpoint/2010/main" val="2424276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9887" y="5590984"/>
            <a:ext cx="5361839" cy="758825"/>
          </a:xfrm>
        </p:spPr>
        <p:txBody>
          <a:bodyPr/>
          <a:lstStyle/>
          <a:p>
            <a:r>
              <a:rPr lang="en-US" dirty="0"/>
              <a:t>Denise Costello, Associate Director</a:t>
            </a:r>
          </a:p>
        </p:txBody>
      </p:sp>
      <p:sp>
        <p:nvSpPr>
          <p:cNvPr id="4" name="Title 3"/>
          <p:cNvSpPr>
            <a:spLocks noGrp="1"/>
          </p:cNvSpPr>
          <p:nvPr>
            <p:ph type="title"/>
          </p:nvPr>
        </p:nvSpPr>
        <p:spPr/>
        <p:txBody>
          <a:bodyPr/>
          <a:lstStyle/>
          <a:p>
            <a:r>
              <a:rPr lang="en-US" sz="4400" dirty="0"/>
              <a:t>Completing the federal financial report (FFR)</a:t>
            </a:r>
          </a:p>
        </p:txBody>
      </p:sp>
    </p:spTree>
    <p:extLst>
      <p:ext uri="{BB962C8B-B14F-4D97-AF65-F5344CB8AC3E}">
        <p14:creationId xmlns:p14="http://schemas.microsoft.com/office/powerpoint/2010/main" val="505017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1" y="2415155"/>
            <a:ext cx="7737896" cy="2892909"/>
          </a:xfrm>
        </p:spPr>
        <p:txBody>
          <a:bodyPr/>
          <a:lstStyle/>
          <a:p>
            <a:r>
              <a:rPr lang="en-US" dirty="0"/>
              <a:t>Three forms are emailed out each year – </a:t>
            </a:r>
          </a:p>
          <a:p>
            <a:pPr lvl="1"/>
            <a:r>
              <a:rPr lang="en-US" dirty="0"/>
              <a:t>ABE FFR</a:t>
            </a:r>
          </a:p>
          <a:p>
            <a:pPr lvl="1"/>
            <a:r>
              <a:rPr lang="en-US" dirty="0"/>
              <a:t>IEL Civics FFR</a:t>
            </a:r>
          </a:p>
          <a:p>
            <a:pPr lvl="1"/>
            <a:r>
              <a:rPr lang="en-US" dirty="0"/>
              <a:t>Recipient Share Detail</a:t>
            </a:r>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299088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15</a:t>
            </a:fld>
            <a:endParaRPr lang="en-US" dirty="0"/>
          </a:p>
        </p:txBody>
      </p:sp>
      <p:pic>
        <p:nvPicPr>
          <p:cNvPr id="8" name="Picture 7" descr="Picture of the top of the FFR, she's highlighting that you need to TYPE in your institution name and check next to what type of institution you are.">
            <a:extLst>
              <a:ext uri="{FF2B5EF4-FFF2-40B4-BE49-F238E27FC236}">
                <a16:creationId xmlns:a16="http://schemas.microsoft.com/office/drawing/2014/main" id="{A0B6130D-D31D-3C4E-B977-D861320470E2}"/>
              </a:ext>
            </a:extLst>
          </p:cNvPr>
          <p:cNvPicPr>
            <a:picLocks noChangeAspect="1"/>
          </p:cNvPicPr>
          <p:nvPr/>
        </p:nvPicPr>
        <p:blipFill>
          <a:blip r:embed="rId3"/>
          <a:stretch>
            <a:fillRect/>
          </a:stretch>
        </p:blipFill>
        <p:spPr>
          <a:xfrm>
            <a:off x="826734" y="3182585"/>
            <a:ext cx="7449231" cy="1931282"/>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p:txBody>
          <a:bodyPr/>
          <a:lstStyle/>
          <a:p>
            <a:r>
              <a:rPr lang="en-US" dirty="0"/>
              <a:t>Step 1 – Name and Category </a:t>
            </a:r>
          </a:p>
          <a:p>
            <a:pPr marL="0" indent="0">
              <a:buNone/>
            </a:pPr>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2240890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16</a:t>
            </a:fld>
            <a:endParaRPr lang="en-US" dirty="0"/>
          </a:p>
        </p:txBody>
      </p:sp>
      <p:pic>
        <p:nvPicPr>
          <p:cNvPr id="6" name="Picture 5" descr="a picture of the ABE or IELCE Program Activities, A. Non-Federal Expenditures area on the FFR with instructions on how to fill the box in.">
            <a:extLst>
              <a:ext uri="{FF2B5EF4-FFF2-40B4-BE49-F238E27FC236}">
                <a16:creationId xmlns:a16="http://schemas.microsoft.com/office/drawing/2014/main" id="{A1B24F5D-E0B4-407D-C95B-1F4F5DB604C9}"/>
              </a:ext>
            </a:extLst>
          </p:cNvPr>
          <p:cNvPicPr>
            <a:picLocks noChangeAspect="1"/>
          </p:cNvPicPr>
          <p:nvPr/>
        </p:nvPicPr>
        <p:blipFill>
          <a:blip r:embed="rId3"/>
          <a:stretch>
            <a:fillRect/>
          </a:stretch>
        </p:blipFill>
        <p:spPr>
          <a:xfrm>
            <a:off x="118536" y="3344497"/>
            <a:ext cx="9025464" cy="1468142"/>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587689"/>
          </a:xfrm>
        </p:spPr>
        <p:txBody>
          <a:bodyPr/>
          <a:lstStyle/>
          <a:p>
            <a:r>
              <a:rPr lang="en-US" dirty="0"/>
              <a:t>Step 2 – Non-federal Expenditures</a:t>
            </a:r>
          </a:p>
          <a:p>
            <a:endParaRPr lang="en-US" dirty="0"/>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168604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17</a:t>
            </a:fld>
            <a:endParaRPr lang="en-US" dirty="0"/>
          </a:p>
        </p:txBody>
      </p:sp>
      <p:pic>
        <p:nvPicPr>
          <p:cNvPr id="6" name="Picture 5" descr="a picture of the ABE or IELCE Program Activities, B. Program Income (Tuition &amp; Fees) area on the FFR with instructions on how to fill the box in">
            <a:extLst>
              <a:ext uri="{FF2B5EF4-FFF2-40B4-BE49-F238E27FC236}">
                <a16:creationId xmlns:a16="http://schemas.microsoft.com/office/drawing/2014/main" id="{1C3B9904-F3F8-3433-FD5A-9ADD1B37FD1C}"/>
              </a:ext>
            </a:extLst>
          </p:cNvPr>
          <p:cNvPicPr>
            <a:picLocks noChangeAspect="1"/>
          </p:cNvPicPr>
          <p:nvPr/>
        </p:nvPicPr>
        <p:blipFill>
          <a:blip r:embed="rId3"/>
          <a:stretch>
            <a:fillRect/>
          </a:stretch>
        </p:blipFill>
        <p:spPr>
          <a:xfrm>
            <a:off x="281453" y="3771340"/>
            <a:ext cx="8760354" cy="1222375"/>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671506"/>
          </a:xfrm>
        </p:spPr>
        <p:txBody>
          <a:bodyPr/>
          <a:lstStyle/>
          <a:p>
            <a:r>
              <a:rPr lang="en-US" dirty="0"/>
              <a:t>Step 3 – Program Income	</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3489183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18</a:t>
            </a:fld>
            <a:endParaRPr lang="en-US" dirty="0"/>
          </a:p>
        </p:txBody>
      </p:sp>
      <p:pic>
        <p:nvPicPr>
          <p:cNvPr id="6" name="Picture 5" descr="a picture of the ABE or IELCE Program Activities, C. Institutionalized Adults area on the FFR with instructions on how to fill the box in">
            <a:extLst>
              <a:ext uri="{FF2B5EF4-FFF2-40B4-BE49-F238E27FC236}">
                <a16:creationId xmlns:a16="http://schemas.microsoft.com/office/drawing/2014/main" id="{9802C7A3-A7BC-FC4C-878E-E40D0F433890}"/>
              </a:ext>
            </a:extLst>
          </p:cNvPr>
          <p:cNvPicPr>
            <a:picLocks noChangeAspect="1"/>
          </p:cNvPicPr>
          <p:nvPr/>
        </p:nvPicPr>
        <p:blipFill>
          <a:blip r:embed="rId3"/>
          <a:stretch>
            <a:fillRect/>
          </a:stretch>
        </p:blipFill>
        <p:spPr>
          <a:xfrm>
            <a:off x="149930" y="3122789"/>
            <a:ext cx="8922633" cy="1065389"/>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486089"/>
          </a:xfrm>
        </p:spPr>
        <p:txBody>
          <a:bodyPr/>
          <a:lstStyle/>
          <a:p>
            <a:r>
              <a:rPr lang="en-US" dirty="0"/>
              <a:t>Step 4</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642923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19</a:t>
            </a:fld>
            <a:endParaRPr lang="en-US" dirty="0"/>
          </a:p>
        </p:txBody>
      </p:sp>
      <p:pic>
        <p:nvPicPr>
          <p:cNvPr id="7" name="Picture 6" descr="a picture of the One-Stop Program Activities, D. Federal One-Stop Infrastructure Expenditures and E. Non-Federal One-Stop Infrastructure Expenditures areas on the FFR with instructions on how to fill the box in">
            <a:extLst>
              <a:ext uri="{FF2B5EF4-FFF2-40B4-BE49-F238E27FC236}">
                <a16:creationId xmlns:a16="http://schemas.microsoft.com/office/drawing/2014/main" id="{E5C010EC-8A8F-71CF-1C35-E553CF88706D}"/>
              </a:ext>
            </a:extLst>
          </p:cNvPr>
          <p:cNvPicPr>
            <a:picLocks noChangeAspect="1"/>
          </p:cNvPicPr>
          <p:nvPr/>
        </p:nvPicPr>
        <p:blipFill>
          <a:blip r:embed="rId3"/>
          <a:stretch>
            <a:fillRect/>
          </a:stretch>
        </p:blipFill>
        <p:spPr>
          <a:xfrm>
            <a:off x="270165" y="3090271"/>
            <a:ext cx="8603670" cy="2863977"/>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461529"/>
          </a:xfrm>
        </p:spPr>
        <p:txBody>
          <a:bodyPr/>
          <a:lstStyle/>
          <a:p>
            <a:r>
              <a:rPr lang="en-US" dirty="0"/>
              <a:t>Step 5 – One-Stop Activities</a:t>
            </a:r>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133227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BE7E6-88AF-3FDD-B3DF-435B75A65185}"/>
              </a:ext>
            </a:extLst>
          </p:cNvPr>
          <p:cNvSpPr>
            <a:spLocks noGrp="1"/>
          </p:cNvSpPr>
          <p:nvPr>
            <p:ph type="title"/>
          </p:nvPr>
        </p:nvSpPr>
        <p:spPr/>
        <p:txBody>
          <a:bodyPr/>
          <a:lstStyle/>
          <a:p>
            <a:r>
              <a:rPr lang="en-US" dirty="0"/>
              <a:t>Welcome &amp; introductions</a:t>
            </a:r>
          </a:p>
        </p:txBody>
      </p:sp>
      <p:sp>
        <p:nvSpPr>
          <p:cNvPr id="3" name="Content Placeholder 2">
            <a:extLst>
              <a:ext uri="{FF2B5EF4-FFF2-40B4-BE49-F238E27FC236}">
                <a16:creationId xmlns:a16="http://schemas.microsoft.com/office/drawing/2014/main" id="{067F1279-8624-9818-1D51-6F3CC11197C6}"/>
              </a:ext>
            </a:extLst>
          </p:cNvPr>
          <p:cNvSpPr>
            <a:spLocks noGrp="1"/>
          </p:cNvSpPr>
          <p:nvPr>
            <p:ph idx="1"/>
          </p:nvPr>
        </p:nvSpPr>
        <p:spPr/>
        <p:txBody>
          <a:bodyPr/>
          <a:lstStyle/>
          <a:p>
            <a:pPr>
              <a:lnSpc>
                <a:spcPct val="150000"/>
              </a:lnSpc>
            </a:pPr>
            <a:r>
              <a:rPr lang="en-US" sz="3200" dirty="0"/>
              <a:t>Troy Goracke</a:t>
            </a:r>
          </a:p>
          <a:p>
            <a:pPr>
              <a:lnSpc>
                <a:spcPct val="150000"/>
              </a:lnSpc>
            </a:pPr>
            <a:r>
              <a:rPr lang="en-US" sz="3200" dirty="0"/>
              <a:t>Scott Toscano</a:t>
            </a:r>
          </a:p>
          <a:p>
            <a:pPr>
              <a:lnSpc>
                <a:spcPct val="150000"/>
              </a:lnSpc>
            </a:pPr>
            <a:r>
              <a:rPr lang="en-US" sz="3200" dirty="0"/>
              <a:t>Denise Costello</a:t>
            </a:r>
          </a:p>
          <a:p>
            <a:pPr>
              <a:lnSpc>
                <a:spcPct val="150000"/>
              </a:lnSpc>
            </a:pPr>
            <a:r>
              <a:rPr lang="en-US" sz="3200" dirty="0"/>
              <a:t>William Durden</a:t>
            </a:r>
          </a:p>
          <a:p>
            <a:endParaRPr lang="en-US" dirty="0"/>
          </a:p>
        </p:txBody>
      </p:sp>
      <p:sp>
        <p:nvSpPr>
          <p:cNvPr id="4" name="Slide Number Placeholder 3">
            <a:extLst>
              <a:ext uri="{FF2B5EF4-FFF2-40B4-BE49-F238E27FC236}">
                <a16:creationId xmlns:a16="http://schemas.microsoft.com/office/drawing/2014/main" id="{2FB9BF0F-8C79-87DC-AE61-B885B6D44F16}"/>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271636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20</a:t>
            </a:fld>
            <a:endParaRPr lang="en-US" dirty="0"/>
          </a:p>
        </p:txBody>
      </p:sp>
      <p:pic>
        <p:nvPicPr>
          <p:cNvPr id="8" name="Picture 7" descr="a picture of the Program Activities, F. Training area on the FFR with instructions on how to fill the box in">
            <a:extLst>
              <a:ext uri="{FF2B5EF4-FFF2-40B4-BE49-F238E27FC236}">
                <a16:creationId xmlns:a16="http://schemas.microsoft.com/office/drawing/2014/main" id="{B1DDA518-29DE-17A5-33C1-2BA58B0590C4}"/>
              </a:ext>
            </a:extLst>
          </p:cNvPr>
          <p:cNvPicPr>
            <a:picLocks noChangeAspect="1"/>
          </p:cNvPicPr>
          <p:nvPr/>
        </p:nvPicPr>
        <p:blipFill>
          <a:blip r:embed="rId3"/>
          <a:stretch>
            <a:fillRect/>
          </a:stretch>
        </p:blipFill>
        <p:spPr>
          <a:xfrm>
            <a:off x="167217" y="3098448"/>
            <a:ext cx="8891066" cy="1033286"/>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486089"/>
          </a:xfrm>
        </p:spPr>
        <p:txBody>
          <a:bodyPr/>
          <a:lstStyle/>
          <a:p>
            <a:r>
              <a:rPr lang="en-US" dirty="0"/>
              <a:t>Step 6 – Training</a:t>
            </a:r>
          </a:p>
          <a:p>
            <a:pPr marL="0" indent="0">
              <a:buNone/>
            </a:pPr>
            <a:endParaRPr lang="en-US" dirty="0"/>
          </a:p>
          <a:p>
            <a:pPr marL="0" indent="0">
              <a:buNone/>
            </a:pPr>
            <a:r>
              <a:rPr lang="en-US" dirty="0"/>
              <a:t> </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4272541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21</a:t>
            </a:fld>
            <a:endParaRPr lang="en-US" dirty="0"/>
          </a:p>
        </p:txBody>
      </p:sp>
      <p:pic>
        <p:nvPicPr>
          <p:cNvPr id="6" name="Picture 5" descr="a picture of the Signature area at the bottom of the FFR - please ensure that the form as been signed PRIOR to uploading OGMS or it will be returned.">
            <a:extLst>
              <a:ext uri="{FF2B5EF4-FFF2-40B4-BE49-F238E27FC236}">
                <a16:creationId xmlns:a16="http://schemas.microsoft.com/office/drawing/2014/main" id="{D35E235A-DBA6-19AA-4D6D-01B2739D5855}"/>
              </a:ext>
            </a:extLst>
          </p:cNvPr>
          <p:cNvPicPr>
            <a:picLocks noChangeAspect="1"/>
          </p:cNvPicPr>
          <p:nvPr/>
        </p:nvPicPr>
        <p:blipFill>
          <a:blip r:embed="rId3"/>
          <a:stretch>
            <a:fillRect/>
          </a:stretch>
        </p:blipFill>
        <p:spPr>
          <a:xfrm>
            <a:off x="304031" y="3064051"/>
            <a:ext cx="8456147" cy="2636838"/>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415155"/>
            <a:ext cx="8336975" cy="565112"/>
          </a:xfrm>
        </p:spPr>
        <p:txBody>
          <a:bodyPr/>
          <a:lstStyle/>
          <a:p>
            <a:r>
              <a:rPr lang="en-US" dirty="0"/>
              <a:t>Step 7 – Certification </a:t>
            </a:r>
          </a:p>
          <a:p>
            <a:pPr marL="0" indent="0">
              <a:buNone/>
            </a:pPr>
            <a:r>
              <a:rPr lang="en-US" dirty="0"/>
              <a:t> </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p:txBody>
          <a:bodyPr/>
          <a:lstStyle/>
          <a:p>
            <a:r>
              <a:rPr lang="en-US" dirty="0"/>
              <a:t>Completing the </a:t>
            </a:r>
            <a:r>
              <a:rPr lang="en-US" dirty="0" err="1"/>
              <a:t>ffr</a:t>
            </a:r>
            <a:endParaRPr lang="en-US" dirty="0"/>
          </a:p>
        </p:txBody>
      </p:sp>
    </p:spTree>
    <p:extLst>
      <p:ext uri="{BB962C8B-B14F-4D97-AF65-F5344CB8AC3E}">
        <p14:creationId xmlns:p14="http://schemas.microsoft.com/office/powerpoint/2010/main" val="3607573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22</a:t>
            </a:fld>
            <a:endParaRPr lang="en-US" dirty="0"/>
          </a:p>
        </p:txBody>
      </p:sp>
      <p:pic>
        <p:nvPicPr>
          <p:cNvPr id="5" name="Picture 4" descr="a picture of the Program Activities, Non-Federal Expenditures area on the RSD FFR with instructions on how to fill the box in">
            <a:extLst>
              <a:ext uri="{FF2B5EF4-FFF2-40B4-BE49-F238E27FC236}">
                <a16:creationId xmlns:a16="http://schemas.microsoft.com/office/drawing/2014/main" id="{0EAD22EF-69EB-859D-668B-F8CB7BE3D71D}"/>
              </a:ext>
            </a:extLst>
          </p:cNvPr>
          <p:cNvPicPr>
            <a:picLocks noChangeAspect="1"/>
          </p:cNvPicPr>
          <p:nvPr/>
        </p:nvPicPr>
        <p:blipFill>
          <a:blip r:embed="rId3"/>
          <a:stretch>
            <a:fillRect/>
          </a:stretch>
        </p:blipFill>
        <p:spPr>
          <a:xfrm>
            <a:off x="536860" y="3429000"/>
            <a:ext cx="7988251" cy="1299422"/>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536860" y="2362267"/>
            <a:ext cx="8336975" cy="1066733"/>
          </a:xfrm>
        </p:spPr>
        <p:txBody>
          <a:bodyPr/>
          <a:lstStyle/>
          <a:p>
            <a:r>
              <a:rPr lang="en-US" dirty="0"/>
              <a:t>This form is intended to give more detail about the amounts you filled in on Section A of the FFR(s)</a:t>
            </a:r>
          </a:p>
          <a:p>
            <a:pPr lvl="1"/>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a:xfrm>
            <a:off x="226031" y="1565197"/>
            <a:ext cx="8917969" cy="797070"/>
          </a:xfrm>
        </p:spPr>
        <p:txBody>
          <a:bodyPr/>
          <a:lstStyle/>
          <a:p>
            <a:r>
              <a:rPr lang="en-US" dirty="0"/>
              <a:t>Completing the Recipient Share Detail</a:t>
            </a:r>
          </a:p>
        </p:txBody>
      </p:sp>
    </p:spTree>
    <p:extLst>
      <p:ext uri="{BB962C8B-B14F-4D97-AF65-F5344CB8AC3E}">
        <p14:creationId xmlns:p14="http://schemas.microsoft.com/office/powerpoint/2010/main" val="436638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23</a:t>
            </a:fld>
            <a:endParaRPr lang="en-US" dirty="0"/>
          </a:p>
        </p:txBody>
      </p:sp>
      <p:pic>
        <p:nvPicPr>
          <p:cNvPr id="7" name="Picture 6" descr="a picture of the RSD FFR top section, you only need to complete box #3">
            <a:extLst>
              <a:ext uri="{FF2B5EF4-FFF2-40B4-BE49-F238E27FC236}">
                <a16:creationId xmlns:a16="http://schemas.microsoft.com/office/drawing/2014/main" id="{6821B4F9-0450-4453-8746-D2CB55D7B6E3}"/>
              </a:ext>
            </a:extLst>
          </p:cNvPr>
          <p:cNvPicPr>
            <a:picLocks noChangeAspect="1"/>
          </p:cNvPicPr>
          <p:nvPr/>
        </p:nvPicPr>
        <p:blipFill>
          <a:blip r:embed="rId3"/>
          <a:stretch>
            <a:fillRect/>
          </a:stretch>
        </p:blipFill>
        <p:spPr>
          <a:xfrm>
            <a:off x="85725" y="4037292"/>
            <a:ext cx="9058275" cy="1857375"/>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444608" y="1951301"/>
            <a:ext cx="8336975" cy="1857375"/>
          </a:xfrm>
        </p:spPr>
        <p:txBody>
          <a:bodyPr/>
          <a:lstStyle/>
          <a:p>
            <a:r>
              <a:rPr lang="en-US" dirty="0"/>
              <a:t>Sections highlighted in green have been pre-filled</a:t>
            </a:r>
          </a:p>
          <a:p>
            <a:pPr lvl="1"/>
            <a:r>
              <a:rPr lang="en-US" dirty="0"/>
              <a:t>Sections 1, 2, 4, 5 and 6</a:t>
            </a:r>
          </a:p>
          <a:p>
            <a:r>
              <a:rPr lang="en-US" dirty="0"/>
              <a:t>Section 3 and 10 – these sections must be filled out completely or the form will be returned for follow-up</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a:xfrm>
            <a:off x="154112" y="1344448"/>
            <a:ext cx="8917969" cy="797070"/>
          </a:xfrm>
        </p:spPr>
        <p:txBody>
          <a:bodyPr/>
          <a:lstStyle/>
          <a:p>
            <a:r>
              <a:rPr lang="en-US" dirty="0"/>
              <a:t>Completing the Recipient Share Detail</a:t>
            </a:r>
          </a:p>
        </p:txBody>
      </p:sp>
    </p:spTree>
    <p:extLst>
      <p:ext uri="{BB962C8B-B14F-4D97-AF65-F5344CB8AC3E}">
        <p14:creationId xmlns:p14="http://schemas.microsoft.com/office/powerpoint/2010/main" val="1655466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24</a:t>
            </a:fld>
            <a:endParaRPr lang="en-US" dirty="0"/>
          </a:p>
        </p:txBody>
      </p:sp>
      <p:pic>
        <p:nvPicPr>
          <p:cNvPr id="9" name="Picture 8" descr="In box 7, A -give information on the type of state cash used to support administrative and program costs for adult education activities (as defined in the Adult Education and Family Literacy Act).  In part B, list the total amount of local cash used.  Section C – in yellow -will auto-populate.  ">
            <a:extLst>
              <a:ext uri="{FF2B5EF4-FFF2-40B4-BE49-F238E27FC236}">
                <a16:creationId xmlns:a16="http://schemas.microsoft.com/office/drawing/2014/main" id="{6819B1A5-0C98-15E1-910F-C476216430E5}"/>
              </a:ext>
            </a:extLst>
          </p:cNvPr>
          <p:cNvPicPr>
            <a:picLocks noChangeAspect="1"/>
          </p:cNvPicPr>
          <p:nvPr/>
        </p:nvPicPr>
        <p:blipFill>
          <a:blip r:embed="rId3"/>
          <a:stretch>
            <a:fillRect/>
          </a:stretch>
        </p:blipFill>
        <p:spPr>
          <a:xfrm>
            <a:off x="131582" y="2917097"/>
            <a:ext cx="8963025" cy="3009900"/>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303065" y="2115189"/>
            <a:ext cx="8336975" cy="583258"/>
          </a:xfrm>
        </p:spPr>
        <p:txBody>
          <a:bodyPr/>
          <a:lstStyle/>
          <a:p>
            <a:r>
              <a:rPr lang="en-US" dirty="0"/>
              <a:t>Box 7 – Cash </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a:xfrm>
            <a:off x="154112" y="1344448"/>
            <a:ext cx="8917969" cy="797070"/>
          </a:xfrm>
        </p:spPr>
        <p:txBody>
          <a:bodyPr/>
          <a:lstStyle/>
          <a:p>
            <a:r>
              <a:rPr lang="en-US" dirty="0"/>
              <a:t>Completing the Recipient Share Detail</a:t>
            </a:r>
          </a:p>
        </p:txBody>
      </p:sp>
    </p:spTree>
    <p:extLst>
      <p:ext uri="{BB962C8B-B14F-4D97-AF65-F5344CB8AC3E}">
        <p14:creationId xmlns:p14="http://schemas.microsoft.com/office/powerpoint/2010/main" val="3361753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25</a:t>
            </a:fld>
            <a:endParaRPr lang="en-US" dirty="0"/>
          </a:p>
        </p:txBody>
      </p:sp>
      <p:pic>
        <p:nvPicPr>
          <p:cNvPr id="9" name="Picture 8" descr="In box 8 – enter any state or local in-kind contributions used to support administrative and program costs for adult education activities (as defined in the Adult Education and Family Literacy Act).  The “total” line – in yellow -will auto-populate.  &#10;&#10;The two boxes in yellow will auto-populate 7d, in blue.  Please note the amount in section D of box 7 must equal the amounts reported in Section A from both the ABE and IEL Civics FFRs.">
            <a:extLst>
              <a:ext uri="{FF2B5EF4-FFF2-40B4-BE49-F238E27FC236}">
                <a16:creationId xmlns:a16="http://schemas.microsoft.com/office/drawing/2014/main" id="{6819B1A5-0C98-15E1-910F-C476216430E5}"/>
              </a:ext>
            </a:extLst>
          </p:cNvPr>
          <p:cNvPicPr>
            <a:picLocks noChangeAspect="1"/>
          </p:cNvPicPr>
          <p:nvPr/>
        </p:nvPicPr>
        <p:blipFill>
          <a:blip r:embed="rId3"/>
          <a:stretch>
            <a:fillRect/>
          </a:stretch>
        </p:blipFill>
        <p:spPr>
          <a:xfrm>
            <a:off x="131582" y="2917097"/>
            <a:ext cx="8963025" cy="3009900"/>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303065" y="2115189"/>
            <a:ext cx="8336975" cy="583258"/>
          </a:xfrm>
        </p:spPr>
        <p:txBody>
          <a:bodyPr/>
          <a:lstStyle/>
          <a:p>
            <a:r>
              <a:rPr lang="en-US" dirty="0"/>
              <a:t>Box 8 – In-Kind Contributions</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a:xfrm>
            <a:off x="154112" y="1344448"/>
            <a:ext cx="8917969" cy="797070"/>
          </a:xfrm>
        </p:spPr>
        <p:txBody>
          <a:bodyPr/>
          <a:lstStyle/>
          <a:p>
            <a:r>
              <a:rPr lang="en-US" dirty="0"/>
              <a:t>Completing the Recipient Share Detail</a:t>
            </a:r>
          </a:p>
        </p:txBody>
      </p:sp>
    </p:spTree>
    <p:extLst>
      <p:ext uri="{BB962C8B-B14F-4D97-AF65-F5344CB8AC3E}">
        <p14:creationId xmlns:p14="http://schemas.microsoft.com/office/powerpoint/2010/main" val="2754083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D7A4A1-090F-F57C-4F21-1B007A5C9A3C}"/>
              </a:ext>
            </a:extLst>
          </p:cNvPr>
          <p:cNvSpPr>
            <a:spLocks noGrp="1"/>
          </p:cNvSpPr>
          <p:nvPr>
            <p:ph type="sldNum" sz="quarter" idx="12"/>
          </p:nvPr>
        </p:nvSpPr>
        <p:spPr/>
        <p:txBody>
          <a:bodyPr/>
          <a:lstStyle/>
          <a:p>
            <a:fld id="{DEE5BC03-7CE3-4FE3-BC0A-0ACCA8AC1F24}" type="slidenum">
              <a:rPr lang="en-US" smtClean="0"/>
              <a:pPr/>
              <a:t>26</a:t>
            </a:fld>
            <a:endParaRPr lang="en-US" dirty="0"/>
          </a:p>
        </p:txBody>
      </p:sp>
      <p:pic>
        <p:nvPicPr>
          <p:cNvPr id="6" name="Picture 5" descr="Please fill out each part of the certification section.  If the form is not filled out fully and signed, it will be returned for follow up. ">
            <a:extLst>
              <a:ext uri="{FF2B5EF4-FFF2-40B4-BE49-F238E27FC236}">
                <a16:creationId xmlns:a16="http://schemas.microsoft.com/office/drawing/2014/main" id="{131D55D1-ABD6-EE19-99FE-3741DE31820E}"/>
              </a:ext>
            </a:extLst>
          </p:cNvPr>
          <p:cNvPicPr>
            <a:picLocks noChangeAspect="1"/>
          </p:cNvPicPr>
          <p:nvPr/>
        </p:nvPicPr>
        <p:blipFill>
          <a:blip r:embed="rId3"/>
          <a:stretch>
            <a:fillRect/>
          </a:stretch>
        </p:blipFill>
        <p:spPr>
          <a:xfrm>
            <a:off x="156556" y="3288948"/>
            <a:ext cx="8963025" cy="1809750"/>
          </a:xfrm>
          <a:prstGeom prst="rect">
            <a:avLst/>
          </a:prstGeom>
        </p:spPr>
      </p:pic>
      <p:sp>
        <p:nvSpPr>
          <p:cNvPr id="3" name="Content Placeholder 2">
            <a:extLst>
              <a:ext uri="{FF2B5EF4-FFF2-40B4-BE49-F238E27FC236}">
                <a16:creationId xmlns:a16="http://schemas.microsoft.com/office/drawing/2014/main" id="{732F8EBA-F13F-CB13-2DE7-96241453191D}"/>
              </a:ext>
            </a:extLst>
          </p:cNvPr>
          <p:cNvSpPr>
            <a:spLocks noGrp="1"/>
          </p:cNvSpPr>
          <p:nvPr>
            <p:ph idx="1"/>
          </p:nvPr>
        </p:nvSpPr>
        <p:spPr>
          <a:xfrm>
            <a:off x="303065" y="2115189"/>
            <a:ext cx="8336975" cy="548989"/>
          </a:xfrm>
        </p:spPr>
        <p:txBody>
          <a:bodyPr/>
          <a:lstStyle/>
          <a:p>
            <a:r>
              <a:rPr lang="en-US" dirty="0"/>
              <a:t>Box 10 – Certifications</a:t>
            </a:r>
          </a:p>
          <a:p>
            <a:endParaRPr lang="en-US" dirty="0"/>
          </a:p>
        </p:txBody>
      </p:sp>
      <p:sp>
        <p:nvSpPr>
          <p:cNvPr id="2" name="Title 1">
            <a:extLst>
              <a:ext uri="{FF2B5EF4-FFF2-40B4-BE49-F238E27FC236}">
                <a16:creationId xmlns:a16="http://schemas.microsoft.com/office/drawing/2014/main" id="{8B166D7F-13FE-0B7E-E005-5EB1D101B8A6}"/>
              </a:ext>
            </a:extLst>
          </p:cNvPr>
          <p:cNvSpPr>
            <a:spLocks noGrp="1"/>
          </p:cNvSpPr>
          <p:nvPr>
            <p:ph type="title"/>
          </p:nvPr>
        </p:nvSpPr>
        <p:spPr>
          <a:xfrm>
            <a:off x="154112" y="1344448"/>
            <a:ext cx="8917969" cy="797070"/>
          </a:xfrm>
        </p:spPr>
        <p:txBody>
          <a:bodyPr/>
          <a:lstStyle/>
          <a:p>
            <a:r>
              <a:rPr lang="en-US" dirty="0"/>
              <a:t>Completing the Recipient Share Detail</a:t>
            </a:r>
          </a:p>
        </p:txBody>
      </p:sp>
    </p:spTree>
    <p:extLst>
      <p:ext uri="{BB962C8B-B14F-4D97-AF65-F5344CB8AC3E}">
        <p14:creationId xmlns:p14="http://schemas.microsoft.com/office/powerpoint/2010/main" val="36712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28650" y="2265367"/>
            <a:ext cx="7886700" cy="2792055"/>
          </a:xfrm>
        </p:spPr>
        <p:txBody>
          <a:bodyPr/>
          <a:lstStyle/>
          <a:p>
            <a:r>
              <a:rPr lang="en-US" sz="2400" dirty="0">
                <a:hlinkClick r:id="rId3"/>
              </a:rPr>
              <a:t>Q and A</a:t>
            </a:r>
            <a:r>
              <a:rPr lang="en-US" sz="2400" dirty="0"/>
              <a:t> Doc,</a:t>
            </a:r>
            <a:r>
              <a:rPr lang="en-US" sz="2000" dirty="0"/>
              <a:t> will be posted to </a:t>
            </a:r>
            <a:r>
              <a:rPr lang="en-US" sz="2000"/>
              <a:t>the </a:t>
            </a:r>
            <a:r>
              <a:rPr lang="en-US" sz="2000">
                <a:hlinkClick r:id="rId4"/>
              </a:rPr>
              <a:t>Federal </a:t>
            </a:r>
            <a:r>
              <a:rPr lang="en-US" sz="2000" dirty="0">
                <a:hlinkClick r:id="rId4"/>
              </a:rPr>
              <a:t>Reports</a:t>
            </a:r>
            <a:r>
              <a:rPr lang="en-US" sz="2000" dirty="0"/>
              <a:t> page</a:t>
            </a:r>
            <a:endParaRPr lang="en-US" sz="2400" dirty="0"/>
          </a:p>
          <a:p>
            <a:r>
              <a:rPr lang="en-US" sz="2400" dirty="0"/>
              <a:t>Career &amp; Training Services reporting questions– </a:t>
            </a:r>
          </a:p>
          <a:p>
            <a:pPr lvl="2"/>
            <a:r>
              <a:rPr lang="en-US" dirty="0"/>
              <a:t>Scott Toscano, BEdA Program Administrator, </a:t>
            </a:r>
            <a:r>
              <a:rPr lang="en-US" dirty="0">
                <a:hlinkClick r:id="rId5"/>
              </a:rPr>
              <a:t>stoscano@sbctc.edu</a:t>
            </a:r>
            <a:endParaRPr lang="en-US" dirty="0"/>
          </a:p>
          <a:p>
            <a:r>
              <a:rPr lang="en-US" sz="2400" dirty="0"/>
              <a:t>Federal Financial Reports (FFR) reporting questions–</a:t>
            </a:r>
          </a:p>
          <a:p>
            <a:pPr marL="914400" lvl="1" indent="225425">
              <a:buFont typeface="Arial" panose="020B0604020202020204" pitchFamily="34" charset="0"/>
              <a:buChar char="•"/>
              <a:tabLst>
                <a:tab pos="1027113" algn="l"/>
                <a:tab pos="1314450" algn="l"/>
                <a:tab pos="1490663" algn="l"/>
              </a:tabLst>
            </a:pPr>
            <a:r>
              <a:rPr lang="en-US" sz="2000" dirty="0">
                <a:solidFill>
                  <a:schemeClr val="tx1"/>
                </a:solidFill>
              </a:rPr>
              <a:t>Denise Costello, Associate Director, Fiscal Management, </a:t>
            </a:r>
            <a:r>
              <a:rPr lang="en-US" sz="2000" dirty="0">
                <a:solidFill>
                  <a:schemeClr val="tx1"/>
                </a:solidFill>
                <a:hlinkClick r:id="rId6"/>
              </a:rPr>
              <a:t>dcostello@sbctc.edu</a:t>
            </a:r>
            <a:r>
              <a:rPr lang="en-US" sz="2000" dirty="0">
                <a:solidFill>
                  <a:schemeClr val="tx1"/>
                </a:solidFill>
              </a:rPr>
              <a:t> </a:t>
            </a:r>
            <a:endParaRPr lang="en-US" sz="2400" dirty="0"/>
          </a:p>
        </p:txBody>
      </p:sp>
      <p:sp>
        <p:nvSpPr>
          <p:cNvPr id="2" name="Title 1"/>
          <p:cNvSpPr>
            <a:spLocks noGrp="1"/>
          </p:cNvSpPr>
          <p:nvPr>
            <p:ph type="title"/>
          </p:nvPr>
        </p:nvSpPr>
        <p:spPr/>
        <p:txBody>
          <a:bodyPr/>
          <a:lstStyle/>
          <a:p>
            <a:r>
              <a:rPr lang="en-US" dirty="0"/>
              <a:t>WRAP UP</a:t>
            </a:r>
          </a:p>
        </p:txBody>
      </p:sp>
    </p:spTree>
    <p:extLst>
      <p:ext uri="{BB962C8B-B14F-4D97-AF65-F5344CB8AC3E}">
        <p14:creationId xmlns:p14="http://schemas.microsoft.com/office/powerpoint/2010/main" val="418828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D2BB-84C0-F35C-FAE7-B4B913FD98E4}"/>
              </a:ext>
            </a:extLst>
          </p:cNvPr>
          <p:cNvSpPr>
            <a:spLocks noGrp="1"/>
          </p:cNvSpPr>
          <p:nvPr>
            <p:ph type="title"/>
          </p:nvPr>
        </p:nvSpPr>
        <p:spPr/>
        <p:txBody>
          <a:bodyPr/>
          <a:lstStyle/>
          <a:p>
            <a:r>
              <a:rPr lang="en-US" dirty="0"/>
              <a:t>Webinar overview</a:t>
            </a:r>
          </a:p>
        </p:txBody>
      </p:sp>
      <p:sp>
        <p:nvSpPr>
          <p:cNvPr id="3" name="Content Placeholder 2">
            <a:extLst>
              <a:ext uri="{FF2B5EF4-FFF2-40B4-BE49-F238E27FC236}">
                <a16:creationId xmlns:a16="http://schemas.microsoft.com/office/drawing/2014/main" id="{E83C6A57-4D7D-9DE0-555E-9DADBA66C0AF}"/>
              </a:ext>
            </a:extLst>
          </p:cNvPr>
          <p:cNvSpPr>
            <a:spLocks noGrp="1"/>
          </p:cNvSpPr>
          <p:nvPr>
            <p:ph idx="1"/>
          </p:nvPr>
        </p:nvSpPr>
        <p:spPr/>
        <p:txBody>
          <a:bodyPr/>
          <a:lstStyle/>
          <a:p>
            <a:pPr>
              <a:lnSpc>
                <a:spcPct val="200000"/>
              </a:lnSpc>
            </a:pPr>
            <a:r>
              <a:rPr lang="en-US" dirty="0"/>
              <a:t>Purpose</a:t>
            </a:r>
          </a:p>
          <a:p>
            <a:pPr>
              <a:lnSpc>
                <a:spcPct val="200000"/>
              </a:lnSpc>
            </a:pPr>
            <a:r>
              <a:rPr lang="en-US" dirty="0"/>
              <a:t>Reporting Career &amp; Training Services</a:t>
            </a:r>
          </a:p>
          <a:p>
            <a:pPr>
              <a:lnSpc>
                <a:spcPct val="200000"/>
              </a:lnSpc>
            </a:pPr>
            <a:r>
              <a:rPr lang="en-US" dirty="0"/>
              <a:t>Completing the Federal Financial Report (FFR)</a:t>
            </a:r>
          </a:p>
          <a:p>
            <a:endParaRPr lang="en-US" dirty="0"/>
          </a:p>
        </p:txBody>
      </p:sp>
      <p:sp>
        <p:nvSpPr>
          <p:cNvPr id="4" name="Slide Number Placeholder 3">
            <a:extLst>
              <a:ext uri="{FF2B5EF4-FFF2-40B4-BE49-F238E27FC236}">
                <a16:creationId xmlns:a16="http://schemas.microsoft.com/office/drawing/2014/main" id="{53E98DA6-E871-0049-598E-6FC8AD6060D2}"/>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2268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051B-96F8-2462-1354-54C646E676E7}"/>
              </a:ext>
            </a:extLst>
          </p:cNvPr>
          <p:cNvSpPr>
            <a:spLocks noGrp="1"/>
          </p:cNvSpPr>
          <p:nvPr>
            <p:ph type="title"/>
          </p:nvPr>
        </p:nvSpPr>
        <p:spPr/>
        <p:txBody>
          <a:bodyPr/>
          <a:lstStyle/>
          <a:p>
            <a:r>
              <a:rPr lang="en-US" dirty="0"/>
              <a:t>Purpose for the webinar</a:t>
            </a:r>
          </a:p>
        </p:txBody>
      </p:sp>
      <p:sp>
        <p:nvSpPr>
          <p:cNvPr id="3" name="Content Placeholder 2">
            <a:extLst>
              <a:ext uri="{FF2B5EF4-FFF2-40B4-BE49-F238E27FC236}">
                <a16:creationId xmlns:a16="http://schemas.microsoft.com/office/drawing/2014/main" id="{847F9676-0B08-3F90-DF5D-BDC2C904E221}"/>
              </a:ext>
            </a:extLst>
          </p:cNvPr>
          <p:cNvSpPr>
            <a:spLocks noGrp="1"/>
          </p:cNvSpPr>
          <p:nvPr>
            <p:ph idx="1"/>
          </p:nvPr>
        </p:nvSpPr>
        <p:spPr/>
        <p:txBody>
          <a:bodyPr/>
          <a:lstStyle/>
          <a:p>
            <a:r>
              <a:rPr lang="en-US" dirty="0"/>
              <a:t>Clarify definitions of required reporting components</a:t>
            </a:r>
          </a:p>
          <a:p>
            <a:r>
              <a:rPr lang="en-US" dirty="0"/>
              <a:t>Review and explain FFR requirements</a:t>
            </a:r>
          </a:p>
          <a:p>
            <a:r>
              <a:rPr lang="en-US" dirty="0"/>
              <a:t>Answer and collect questions on federal reporting</a:t>
            </a:r>
          </a:p>
          <a:p>
            <a:r>
              <a:rPr lang="en-US" dirty="0"/>
              <a:t>Fulfill portions of SBCTC/BEdA Federal CAP</a:t>
            </a:r>
          </a:p>
        </p:txBody>
      </p:sp>
      <p:sp>
        <p:nvSpPr>
          <p:cNvPr id="4" name="Slide Number Placeholder 3">
            <a:extLst>
              <a:ext uri="{FF2B5EF4-FFF2-40B4-BE49-F238E27FC236}">
                <a16:creationId xmlns:a16="http://schemas.microsoft.com/office/drawing/2014/main" id="{EADD9E6F-B227-1AC8-F6F6-3EB2C12109B4}"/>
              </a:ext>
            </a:extLst>
          </p:cNvPr>
          <p:cNvSpPr>
            <a:spLocks noGrp="1"/>
          </p:cNvSpPr>
          <p:nvPr>
            <p:ph type="sldNum" sz="quarter" idx="12"/>
          </p:nvPr>
        </p:nvSpPr>
        <p:spPr/>
        <p:txBody>
          <a:bodyPr/>
          <a:lstStyle/>
          <a:p>
            <a:pPr defTabSz="342900"/>
            <a:fld id="{DEE5BC03-7CE3-4FE3-BC0A-0ACCA8AC1F24}" type="slidenum">
              <a:rPr lang="en-US">
                <a:solidFill>
                  <a:prstClr val="black"/>
                </a:solidFill>
                <a:latin typeface="Franklin Gothic Book"/>
              </a:rPr>
              <a:pPr defTabSz="342900"/>
              <a:t>4</a:t>
            </a:fld>
            <a:endParaRPr lang="en-US" dirty="0">
              <a:solidFill>
                <a:prstClr val="black"/>
              </a:solidFill>
              <a:latin typeface="Franklin Gothic Book"/>
            </a:endParaRPr>
          </a:p>
        </p:txBody>
      </p:sp>
    </p:spTree>
    <p:extLst>
      <p:ext uri="{BB962C8B-B14F-4D97-AF65-F5344CB8AC3E}">
        <p14:creationId xmlns:p14="http://schemas.microsoft.com/office/powerpoint/2010/main" val="3375144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9887" y="5590984"/>
            <a:ext cx="5361839" cy="758825"/>
          </a:xfrm>
        </p:spPr>
        <p:txBody>
          <a:bodyPr/>
          <a:lstStyle/>
          <a:p>
            <a:r>
              <a:rPr lang="en-US" dirty="0"/>
              <a:t>Scott Toscano, BEdA Program Administrator</a:t>
            </a:r>
          </a:p>
        </p:txBody>
      </p:sp>
      <p:sp>
        <p:nvSpPr>
          <p:cNvPr id="5" name="Subtitle 4"/>
          <p:cNvSpPr>
            <a:spLocks noGrp="1"/>
          </p:cNvSpPr>
          <p:nvPr>
            <p:ph type="subTitle" idx="1"/>
          </p:nvPr>
        </p:nvSpPr>
        <p:spPr>
          <a:xfrm>
            <a:off x="370608" y="4575226"/>
            <a:ext cx="8388928" cy="679016"/>
          </a:xfrm>
        </p:spPr>
        <p:txBody>
          <a:bodyPr/>
          <a:lstStyle/>
          <a:p>
            <a:r>
              <a:rPr lang="en-US" dirty="0"/>
              <a:t>An overview of reporting requirements</a:t>
            </a:r>
          </a:p>
        </p:txBody>
      </p:sp>
      <p:sp>
        <p:nvSpPr>
          <p:cNvPr id="4" name="Title 3"/>
          <p:cNvSpPr>
            <a:spLocks noGrp="1"/>
          </p:cNvSpPr>
          <p:nvPr>
            <p:ph type="title"/>
          </p:nvPr>
        </p:nvSpPr>
        <p:spPr/>
        <p:txBody>
          <a:bodyPr/>
          <a:lstStyle/>
          <a:p>
            <a:r>
              <a:rPr lang="en-US" sz="4400" dirty="0"/>
              <a:t>Career &amp; Training Services</a:t>
            </a:r>
          </a:p>
        </p:txBody>
      </p:sp>
    </p:spTree>
    <p:extLst>
      <p:ext uri="{BB962C8B-B14F-4D97-AF65-F5344CB8AC3E}">
        <p14:creationId xmlns:p14="http://schemas.microsoft.com/office/powerpoint/2010/main" val="328378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2DC228F-254F-C06F-0D4E-16E65CF49276}"/>
              </a:ext>
            </a:extLst>
          </p:cNvPr>
          <p:cNvSpPr>
            <a:spLocks noGrp="1"/>
          </p:cNvSpPr>
          <p:nvPr>
            <p:ph type="sldNum" sz="quarter" idx="12"/>
          </p:nvPr>
        </p:nvSpPr>
        <p:spPr/>
        <p:txBody>
          <a:bodyPr/>
          <a:lstStyle/>
          <a:p>
            <a:fld id="{DEE5BC03-7CE3-4FE3-BC0A-0ACCA8AC1F24}" type="slidenum">
              <a:rPr lang="en-US" smtClean="0"/>
              <a:pPr/>
              <a:t>6</a:t>
            </a:fld>
            <a:endParaRPr lang="en-US" dirty="0"/>
          </a:p>
        </p:txBody>
      </p:sp>
      <p:pic>
        <p:nvPicPr>
          <p:cNvPr id="5" name="Picture 4" descr="Screenshot of the BEdA Handbook, Local Reporting and Compliance page.&#10;https://www.sbctc.edu/colleges-staff/programs-services/basic-education-for-adults/beda-handbook/local-reporting">
            <a:extLst>
              <a:ext uri="{FF2B5EF4-FFF2-40B4-BE49-F238E27FC236}">
                <a16:creationId xmlns:a16="http://schemas.microsoft.com/office/drawing/2014/main" id="{4CCD2E91-68B7-60FB-D97E-2B549C298FF3}"/>
              </a:ext>
            </a:extLst>
          </p:cNvPr>
          <p:cNvPicPr>
            <a:picLocks noChangeAspect="1"/>
          </p:cNvPicPr>
          <p:nvPr/>
        </p:nvPicPr>
        <p:blipFill>
          <a:blip r:embed="rId3"/>
          <a:stretch>
            <a:fillRect/>
          </a:stretch>
        </p:blipFill>
        <p:spPr>
          <a:xfrm>
            <a:off x="950091" y="1700562"/>
            <a:ext cx="7243818" cy="5055838"/>
          </a:xfrm>
          <a:prstGeom prst="rect">
            <a:avLst/>
          </a:prstGeom>
        </p:spPr>
      </p:pic>
      <p:sp>
        <p:nvSpPr>
          <p:cNvPr id="2" name="Title 1">
            <a:extLst>
              <a:ext uri="{FF2B5EF4-FFF2-40B4-BE49-F238E27FC236}">
                <a16:creationId xmlns:a16="http://schemas.microsoft.com/office/drawing/2014/main" id="{C249206D-92D1-9862-3339-29C1EE5BF38C}"/>
              </a:ext>
            </a:extLst>
          </p:cNvPr>
          <p:cNvSpPr>
            <a:spLocks noGrp="1"/>
          </p:cNvSpPr>
          <p:nvPr>
            <p:ph type="title"/>
          </p:nvPr>
        </p:nvSpPr>
        <p:spPr>
          <a:xfrm>
            <a:off x="2407077" y="1159812"/>
            <a:ext cx="4329847" cy="549722"/>
          </a:xfrm>
        </p:spPr>
        <p:txBody>
          <a:bodyPr/>
          <a:lstStyle/>
          <a:p>
            <a:pPr algn="ctr"/>
            <a:r>
              <a:rPr lang="en-US" dirty="0">
                <a:hlinkClick r:id="rId4"/>
              </a:rPr>
              <a:t>Beda handbook</a:t>
            </a:r>
            <a:endParaRPr lang="en-US" dirty="0"/>
          </a:p>
        </p:txBody>
      </p:sp>
    </p:spTree>
    <p:extLst>
      <p:ext uri="{BB962C8B-B14F-4D97-AF65-F5344CB8AC3E}">
        <p14:creationId xmlns:p14="http://schemas.microsoft.com/office/powerpoint/2010/main" val="371274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
        <p:nvSpPr>
          <p:cNvPr id="6" name="Content Placeholder 3"/>
          <p:cNvSpPr>
            <a:spLocks noGrp="1"/>
          </p:cNvSpPr>
          <p:nvPr>
            <p:ph sz="half" idx="4294967295"/>
          </p:nvPr>
        </p:nvSpPr>
        <p:spPr>
          <a:xfrm>
            <a:off x="536860" y="6383561"/>
            <a:ext cx="7343182" cy="289932"/>
          </a:xfrm>
          <a:prstGeom prst="rect">
            <a:avLst/>
          </a:prstGeom>
        </p:spPr>
        <p:txBody>
          <a:bodyPr/>
          <a:lstStyle/>
          <a:p>
            <a:pPr marL="0" lvl="0" indent="0">
              <a:buNone/>
            </a:pPr>
            <a:r>
              <a:rPr lang="en-US" sz="2000" i="1" dirty="0">
                <a:solidFill>
                  <a:srgbClr val="0070C0"/>
                </a:solidFill>
              </a:rPr>
              <a:t>*Report will be available in WABERS+ beginning in July 2018.</a:t>
            </a:r>
          </a:p>
        </p:txBody>
      </p:sp>
      <p:pic>
        <p:nvPicPr>
          <p:cNvPr id="8" name="Picture 7" descr="a picture of the reporting template showing Local Career and Training Services Report PY2017-18">
            <a:extLst>
              <a:ext uri="{FF2B5EF4-FFF2-40B4-BE49-F238E27FC236}">
                <a16:creationId xmlns:a16="http://schemas.microsoft.com/office/drawing/2014/main" id="{52C9AC10-99E3-A13E-778F-8FA6F3B1FF64}"/>
              </a:ext>
            </a:extLst>
          </p:cNvPr>
          <p:cNvPicPr>
            <a:picLocks noChangeAspect="1"/>
          </p:cNvPicPr>
          <p:nvPr/>
        </p:nvPicPr>
        <p:blipFill>
          <a:blip r:embed="rId3"/>
          <a:stretch>
            <a:fillRect/>
          </a:stretch>
        </p:blipFill>
        <p:spPr>
          <a:xfrm>
            <a:off x="536860" y="2231755"/>
            <a:ext cx="8100090" cy="4151805"/>
          </a:xfrm>
          <a:prstGeom prst="rect">
            <a:avLst/>
          </a:prstGeom>
        </p:spPr>
      </p:pic>
      <p:sp>
        <p:nvSpPr>
          <p:cNvPr id="7" name="Rectangle 6"/>
          <p:cNvSpPr/>
          <p:nvPr/>
        </p:nvSpPr>
        <p:spPr>
          <a:xfrm>
            <a:off x="218376" y="1831646"/>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a:xfrm>
            <a:off x="536860" y="1282307"/>
            <a:ext cx="8336975" cy="660849"/>
          </a:xfrm>
        </p:spPr>
        <p:txBody>
          <a:bodyPr/>
          <a:lstStyle/>
          <a:p>
            <a:r>
              <a:rPr lang="en-US" dirty="0"/>
              <a:t>Reporting Template</a:t>
            </a:r>
          </a:p>
        </p:txBody>
      </p:sp>
    </p:spTree>
    <p:extLst>
      <p:ext uri="{BB962C8B-B14F-4D97-AF65-F5344CB8AC3E}">
        <p14:creationId xmlns:p14="http://schemas.microsoft.com/office/powerpoint/2010/main" val="105720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
        <p:nvSpPr>
          <p:cNvPr id="3" name="Content Placeholder 2"/>
          <p:cNvSpPr>
            <a:spLocks noGrp="1"/>
          </p:cNvSpPr>
          <p:nvPr>
            <p:ph idx="1"/>
          </p:nvPr>
        </p:nvSpPr>
        <p:spPr>
          <a:xfrm>
            <a:off x="536860" y="2995015"/>
            <a:ext cx="8336975" cy="3160455"/>
          </a:xfrm>
        </p:spPr>
        <p:txBody>
          <a:bodyPr/>
          <a:lstStyle/>
          <a:p>
            <a:pPr marL="0" indent="0">
              <a:buNone/>
            </a:pPr>
            <a:r>
              <a:rPr lang="en-US" dirty="0"/>
              <a:t>BEdA programs will report </a:t>
            </a:r>
            <a:r>
              <a:rPr lang="en-US" b="1" dirty="0"/>
              <a:t>Participant</a:t>
            </a:r>
            <a:r>
              <a:rPr lang="en-US" dirty="0"/>
              <a:t> counts and </a:t>
            </a:r>
            <a:r>
              <a:rPr lang="en-US" b="1" dirty="0"/>
              <a:t>AEFLA funds</a:t>
            </a:r>
            <a:r>
              <a:rPr lang="en-US" dirty="0"/>
              <a:t> expended on career and training services</a:t>
            </a:r>
          </a:p>
          <a:p>
            <a:r>
              <a:rPr lang="en-US" dirty="0"/>
              <a:t>Applies to </a:t>
            </a:r>
            <a:r>
              <a:rPr lang="en-US" b="1" u="sng" dirty="0"/>
              <a:t>federal</a:t>
            </a:r>
            <a:r>
              <a:rPr lang="en-US" dirty="0"/>
              <a:t> AEFLA funds only</a:t>
            </a:r>
          </a:p>
          <a:p>
            <a:pPr lvl="1"/>
            <a:r>
              <a:rPr lang="en-US" dirty="0"/>
              <a:t>Expended from BEdA Master Grant</a:t>
            </a:r>
          </a:p>
          <a:p>
            <a:pPr lvl="1"/>
            <a:r>
              <a:rPr lang="en-US" dirty="0"/>
              <a:t>Expended from IELCE Grant</a:t>
            </a:r>
          </a:p>
          <a:p>
            <a:r>
              <a:rPr lang="en-US" dirty="0"/>
              <a:t>Applies to program costs only, </a:t>
            </a:r>
            <a:r>
              <a:rPr lang="en-US" i="1" dirty="0"/>
              <a:t>do not include administrative costs</a:t>
            </a:r>
            <a:r>
              <a:rPr lang="en-US" dirty="0"/>
              <a:t>  </a:t>
            </a:r>
          </a:p>
        </p:txBody>
      </p:sp>
      <p:sp>
        <p:nvSpPr>
          <p:cNvPr id="5" name="Rectangle 4"/>
          <p:cNvSpPr/>
          <p:nvPr/>
        </p:nvSpPr>
        <p:spPr>
          <a:xfrm>
            <a:off x="234302" y="2380472"/>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p:txBody>
          <a:bodyPr/>
          <a:lstStyle/>
          <a:p>
            <a:r>
              <a:rPr lang="en-US" sz="2800" b="1" dirty="0"/>
              <a:t>BEdA Reporting Requirements for Career and Training Services</a:t>
            </a:r>
            <a:endParaRPr lang="en-US" sz="2800" dirty="0"/>
          </a:p>
        </p:txBody>
      </p:sp>
    </p:spTree>
    <p:extLst>
      <p:ext uri="{BB962C8B-B14F-4D97-AF65-F5344CB8AC3E}">
        <p14:creationId xmlns:p14="http://schemas.microsoft.com/office/powerpoint/2010/main" val="926069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EE5BC03-7CE3-4FE3-BC0A-0ACCA8AC1F24}" type="slidenum">
              <a:rPr lang="en-US" smtClean="0"/>
              <a:pPr/>
              <a:t>9</a:t>
            </a:fld>
            <a:endParaRPr lang="en-US" dirty="0"/>
          </a:p>
        </p:txBody>
      </p:sp>
      <p:sp>
        <p:nvSpPr>
          <p:cNvPr id="6" name="Content Placeholder 5"/>
          <p:cNvSpPr>
            <a:spLocks noGrp="1"/>
          </p:cNvSpPr>
          <p:nvPr>
            <p:ph sz="quarter" idx="4"/>
          </p:nvPr>
        </p:nvSpPr>
        <p:spPr>
          <a:xfrm>
            <a:off x="5051502" y="3059594"/>
            <a:ext cx="3791162" cy="2815551"/>
          </a:xfrm>
        </p:spPr>
        <p:txBody>
          <a:bodyPr/>
          <a:lstStyle/>
          <a:p>
            <a:r>
              <a:rPr lang="en-US" sz="2000" dirty="0"/>
              <a:t>Training component (the workforce content elements: e.g., welding, NAC, etc.) of Integrated Education and Training (IET) programs (stand-alone IET or part of I-BEST and IELCE programs)</a:t>
            </a:r>
          </a:p>
          <a:p>
            <a:endParaRPr lang="en-US" dirty="0"/>
          </a:p>
        </p:txBody>
      </p:sp>
      <p:sp>
        <p:nvSpPr>
          <p:cNvPr id="5" name="Text Placeholder 4"/>
          <p:cNvSpPr>
            <a:spLocks noGrp="1"/>
          </p:cNvSpPr>
          <p:nvPr>
            <p:ph type="body" sz="quarter" idx="3"/>
          </p:nvPr>
        </p:nvSpPr>
        <p:spPr>
          <a:xfrm>
            <a:off x="5051502" y="2523828"/>
            <a:ext cx="3657600" cy="524894"/>
          </a:xfrm>
        </p:spPr>
        <p:txBody>
          <a:bodyPr/>
          <a:lstStyle/>
          <a:p>
            <a:r>
              <a:rPr lang="en-US" dirty="0"/>
              <a:t>Training Services Activities</a:t>
            </a:r>
          </a:p>
        </p:txBody>
      </p:sp>
      <p:sp>
        <p:nvSpPr>
          <p:cNvPr id="4" name="Content Placeholder 3"/>
          <p:cNvSpPr>
            <a:spLocks noGrp="1"/>
          </p:cNvSpPr>
          <p:nvPr>
            <p:ph sz="half" idx="2"/>
          </p:nvPr>
        </p:nvSpPr>
        <p:spPr>
          <a:xfrm>
            <a:off x="234303" y="3048722"/>
            <a:ext cx="4817199" cy="3313833"/>
          </a:xfrm>
        </p:spPr>
        <p:txBody>
          <a:bodyPr/>
          <a:lstStyle/>
          <a:p>
            <a:pPr lvl="0"/>
            <a:r>
              <a:rPr lang="en-US" sz="2000" dirty="0"/>
              <a:t>Outreach, intake, and orientation</a:t>
            </a:r>
          </a:p>
          <a:p>
            <a:pPr lvl="0"/>
            <a:r>
              <a:rPr lang="en-US" sz="2000" dirty="0"/>
              <a:t>Initial assessment (pretest)</a:t>
            </a:r>
          </a:p>
          <a:p>
            <a:pPr lvl="0"/>
            <a:r>
              <a:rPr lang="en-US" sz="2000" dirty="0"/>
              <a:t>Referrals and coordination with other programs and services</a:t>
            </a:r>
          </a:p>
          <a:p>
            <a:pPr lvl="0"/>
            <a:r>
              <a:rPr lang="en-US" sz="2000" dirty="0"/>
              <a:t>Provision of performance information and program cost information </a:t>
            </a:r>
          </a:p>
          <a:p>
            <a:pPr lvl="0"/>
            <a:r>
              <a:rPr lang="en-US" sz="2000" dirty="0"/>
              <a:t>Provision of information on availability of supportive services or assistance and appropriate referrals </a:t>
            </a:r>
          </a:p>
        </p:txBody>
      </p:sp>
      <p:sp>
        <p:nvSpPr>
          <p:cNvPr id="3" name="Text Placeholder 2"/>
          <p:cNvSpPr>
            <a:spLocks noGrp="1"/>
          </p:cNvSpPr>
          <p:nvPr>
            <p:ph type="body" idx="1"/>
          </p:nvPr>
        </p:nvSpPr>
        <p:spPr>
          <a:xfrm>
            <a:off x="234302" y="2441040"/>
            <a:ext cx="4002378" cy="524893"/>
          </a:xfrm>
        </p:spPr>
        <p:txBody>
          <a:bodyPr/>
          <a:lstStyle/>
          <a:p>
            <a:r>
              <a:rPr lang="en-US" dirty="0"/>
              <a:t>Career Services Activities</a:t>
            </a:r>
          </a:p>
        </p:txBody>
      </p:sp>
      <p:sp>
        <p:nvSpPr>
          <p:cNvPr id="8" name="Rectangle 7"/>
          <p:cNvSpPr/>
          <p:nvPr/>
        </p:nvSpPr>
        <p:spPr>
          <a:xfrm>
            <a:off x="234302" y="2112846"/>
            <a:ext cx="8675396" cy="400110"/>
          </a:xfrm>
          <a:prstGeom prst="rect">
            <a:avLst/>
          </a:prstGeom>
        </p:spPr>
        <p:txBody>
          <a:bodyPr wrap="square">
            <a:spAutoFit/>
          </a:bodyPr>
          <a:lstStyle/>
          <a:p>
            <a:r>
              <a:rPr lang="en-US" sz="2000" dirty="0">
                <a:solidFill>
                  <a:srgbClr val="FF0000"/>
                </a:solidFill>
              </a:rPr>
              <a:t>If no federal dollars were spent on these services, report zero in every category.</a:t>
            </a:r>
          </a:p>
        </p:txBody>
      </p:sp>
      <p:sp>
        <p:nvSpPr>
          <p:cNvPr id="2" name="Title 1"/>
          <p:cNvSpPr>
            <a:spLocks noGrp="1"/>
          </p:cNvSpPr>
          <p:nvPr>
            <p:ph type="title"/>
          </p:nvPr>
        </p:nvSpPr>
        <p:spPr/>
        <p:txBody>
          <a:bodyPr/>
          <a:lstStyle/>
          <a:p>
            <a:r>
              <a:rPr lang="en-US" dirty="0"/>
              <a:t>Career &amp; training Services activities</a:t>
            </a:r>
          </a:p>
        </p:txBody>
      </p:sp>
    </p:spTree>
    <p:extLst>
      <p:ext uri="{BB962C8B-B14F-4D97-AF65-F5344CB8AC3E}">
        <p14:creationId xmlns:p14="http://schemas.microsoft.com/office/powerpoint/2010/main" val="40052312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CTC PowerPoint template.potx [Read-Only]" id="{593F5F8B-4399-4147-9FEF-2B6169C5BB8B}" vid="{E219C535-1A7E-4A51-81D4-C4A9E9E96F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Z7X6SQ3F62JH-64-34</_dlc_DocId>
    <_dlc_DocIdUrl xmlns="dbb9891f-5342-44b3-9004-2472729e727f">
      <Url>https://portal.sbctc.edu/sites/Intranet/publications/_layouts/15/DocIdRedir.aspx?ID=Z7X6SQ3F62JH-64-34</Url>
      <Description>Z7X6SQ3F62JH-64-34</Description>
    </_dlc_DocIdUrl>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5655C31-FF9D-4BAE-B47A-D21E3BFC3FA0}">
  <ds:schemaRefs>
    <ds:schemaRef ds:uri="http://schemas.microsoft.com/sharepoint/v3/contenttype/forms"/>
  </ds:schemaRefs>
</ds:datastoreItem>
</file>

<file path=customXml/itemProps2.xml><?xml version="1.0" encoding="utf-8"?>
<ds:datastoreItem xmlns:ds="http://schemas.openxmlformats.org/officeDocument/2006/customXml" ds:itemID="{0DE33878-163B-4CF7-A17D-6FCF9FD16388}">
  <ds:schemaRefs>
    <ds:schemaRef ds:uri="http://www.w3.org/XML/1998/namespace"/>
    <ds:schemaRef ds:uri="http://purl.org/dc/terms/"/>
    <ds:schemaRef ds:uri="http://purl.org/dc/dcmitype/"/>
    <ds:schemaRef ds:uri="http://schemas.microsoft.com/sharepoint/v3"/>
    <ds:schemaRef ds:uri="http://schemas.microsoft.com/office/2006/metadata/properties"/>
    <ds:schemaRef ds:uri="http://purl.org/dc/elements/1.1/"/>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dbb9891f-5342-44b3-9004-2472729e727f"/>
    <ds:schemaRef ds:uri="686bc730-dfb5-4557-ac43-64e2aeb71117"/>
  </ds:schemaRefs>
</ds:datastoreItem>
</file>

<file path=customXml/itemProps3.xml><?xml version="1.0" encoding="utf-8"?>
<ds:datastoreItem xmlns:ds="http://schemas.openxmlformats.org/officeDocument/2006/customXml" ds:itemID="{B0747946-459B-40A4-8E84-7072A61505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FFAAAD1-D526-4A54-B121-15C9801A2AE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699</TotalTime>
  <Words>3709</Words>
  <Application>Microsoft Office PowerPoint</Application>
  <PresentationFormat>On-screen Show (4:3)</PresentationFormat>
  <Paragraphs>226</Paragraphs>
  <Slides>27</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Franklin Gothic Book</vt:lpstr>
      <vt:lpstr>Franklin Gothic Medium</vt:lpstr>
      <vt:lpstr>Office Theme</vt:lpstr>
      <vt:lpstr>Guidance webinar</vt:lpstr>
      <vt:lpstr>Welcome &amp; introductions</vt:lpstr>
      <vt:lpstr>Webinar overview</vt:lpstr>
      <vt:lpstr>Purpose for the webinar</vt:lpstr>
      <vt:lpstr>Career &amp; Training Services</vt:lpstr>
      <vt:lpstr>Beda handbook</vt:lpstr>
      <vt:lpstr>Reporting Template</vt:lpstr>
      <vt:lpstr>BEdA Reporting Requirements for Career and Training Services</vt:lpstr>
      <vt:lpstr>Career &amp; training Services activities</vt:lpstr>
      <vt:lpstr>Career Services costs</vt:lpstr>
      <vt:lpstr>training Services costs</vt:lpstr>
      <vt:lpstr>Reporting Worksheet in wabers+</vt:lpstr>
      <vt:lpstr>Completing the federal financial report (FFR)</vt:lpstr>
      <vt:lpstr>Completing the ffr</vt:lpstr>
      <vt:lpstr>Completing the ffr</vt:lpstr>
      <vt:lpstr>Completing the ffr</vt:lpstr>
      <vt:lpstr>Completing the ffr</vt:lpstr>
      <vt:lpstr>Completing the ffr</vt:lpstr>
      <vt:lpstr>Completing the ffr</vt:lpstr>
      <vt:lpstr>Completing the ffr</vt:lpstr>
      <vt:lpstr>Completing the ffr</vt:lpstr>
      <vt:lpstr>Completing the Recipient Share Detail</vt:lpstr>
      <vt:lpstr>Completing the Recipient Share Detail</vt:lpstr>
      <vt:lpstr>Completing the Recipient Share Detail</vt:lpstr>
      <vt:lpstr>Completing the Recipient Share Detail</vt:lpstr>
      <vt:lpstr>Completing the Recipient Share Detail</vt:lpstr>
      <vt:lpstr>WRAP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dc:title>
  <dc:creator>Katie Rose</dc:creator>
  <cp:lastModifiedBy>Christy Lowder</cp:lastModifiedBy>
  <cp:revision>28</cp:revision>
  <dcterms:created xsi:type="dcterms:W3CDTF">2018-01-12T19:00:58Z</dcterms:created>
  <dcterms:modified xsi:type="dcterms:W3CDTF">2023-10-01T19:10:19Z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22b9c358-7a7a-45ca-97aa-89f0abcf0fca</vt:lpwstr>
  </property>
</Properties>
</file>