
<file path=[Content_Types].xml><?xml version="1.0" encoding="utf-8"?>
<Types xmlns="http://schemas.openxmlformats.org/package/2006/content-types">
  <Default Extension="gif" ContentType="image/gif"/>
  <Default Extension="jpe"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1"/>
  </p:notesMasterIdLst>
  <p:sldIdLst>
    <p:sldId id="256" r:id="rId5"/>
    <p:sldId id="275" r:id="rId6"/>
    <p:sldId id="258" r:id="rId7"/>
    <p:sldId id="259" r:id="rId8"/>
    <p:sldId id="270" r:id="rId9"/>
    <p:sldId id="260" r:id="rId10"/>
    <p:sldId id="266" r:id="rId11"/>
    <p:sldId id="265" r:id="rId12"/>
    <p:sldId id="262" r:id="rId13"/>
    <p:sldId id="271" r:id="rId14"/>
    <p:sldId id="276" r:id="rId15"/>
    <p:sldId id="273" r:id="rId16"/>
    <p:sldId id="274" r:id="rId17"/>
    <p:sldId id="272" r:id="rId18"/>
    <p:sldId id="264" r:id="rId19"/>
    <p:sldId id="267" r:id="rId20"/>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7" d="100"/>
          <a:sy n="107" d="100"/>
        </p:scale>
        <p:origin x="750" y="102"/>
      </p:cViewPr>
      <p:guideLst/>
    </p:cSldViewPr>
  </p:slideViewPr>
  <p:notesTextViewPr>
    <p:cViewPr>
      <p:scale>
        <a:sx n="3" d="2"/>
        <a:sy n="3" d="2"/>
      </p:scale>
      <p:origin x="0" y="0"/>
    </p:cViewPr>
  </p:notesTextViewPr>
  <p:notesViewPr>
    <p:cSldViewPr snapToGrid="0">
      <p:cViewPr>
        <p:scale>
          <a:sx n="96" d="100"/>
          <a:sy n="96" d="100"/>
        </p:scale>
        <p:origin x="3642" y="-30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Relationship Id="rId1" Type="http://schemas.openxmlformats.org/officeDocument/2006/relationships/image" Target="../media/image1.jpg"/><Relationship Id="rId4" Type="http://schemas.openxmlformats.org/officeDocument/2006/relationships/image" Target="../media/image4.jpe"/></Relationships>
</file>

<file path=ppt/diagrams/_rels/drawing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Relationship Id="rId1" Type="http://schemas.openxmlformats.org/officeDocument/2006/relationships/image" Target="../media/image1.jpg"/><Relationship Id="rId4" Type="http://schemas.openxmlformats.org/officeDocument/2006/relationships/image" Target="../media/image4.jpe"/></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3DB36D-9F8B-4FFC-BE40-A41E1AAB97D7}" type="doc">
      <dgm:prSet loTypeId="urn:microsoft.com/office/officeart/2005/8/layout/hProcess10" loCatId="picture" qsTypeId="urn:microsoft.com/office/officeart/2005/8/quickstyle/simple1" qsCatId="simple" csTypeId="urn:microsoft.com/office/officeart/2005/8/colors/accent1_2" csCatId="accent1" phldr="1"/>
      <dgm:spPr/>
      <dgm:t>
        <a:bodyPr/>
        <a:lstStyle/>
        <a:p>
          <a:endParaRPr lang="en-US"/>
        </a:p>
      </dgm:t>
    </dgm:pt>
    <dgm:pt modelId="{B0771738-843D-44CE-A476-C3CD52044D13}">
      <dgm:prSet phldrT="[Text]" custT="1"/>
      <dgm:spPr/>
      <dgm:t>
        <a:bodyPr/>
        <a:lstStyle/>
        <a:p>
          <a:r>
            <a:rPr lang="en-US" sz="2000" b="1" dirty="0"/>
            <a:t>Late 1800s</a:t>
          </a:r>
          <a:br>
            <a:rPr lang="en-US" sz="2000" b="1" dirty="0"/>
          </a:br>
          <a:r>
            <a:rPr lang="en-US" sz="2000" dirty="0"/>
            <a:t>The industrial revolution</a:t>
          </a:r>
        </a:p>
      </dgm:t>
    </dgm:pt>
    <dgm:pt modelId="{6EB053D0-3103-4A41-9026-473709A45871}" type="parTrans" cxnId="{1EEFB3E0-B520-4253-9039-ED148EC4FF3C}">
      <dgm:prSet/>
      <dgm:spPr/>
      <dgm:t>
        <a:bodyPr/>
        <a:lstStyle/>
        <a:p>
          <a:endParaRPr lang="en-US"/>
        </a:p>
      </dgm:t>
    </dgm:pt>
    <dgm:pt modelId="{1EB831A6-9283-46EF-B6C6-E98C75B8DA09}" type="sibTrans" cxnId="{1EEFB3E0-B520-4253-9039-ED148EC4FF3C}">
      <dgm:prSet/>
      <dgm:spPr/>
      <dgm:t>
        <a:bodyPr/>
        <a:lstStyle/>
        <a:p>
          <a:endParaRPr lang="en-US"/>
        </a:p>
      </dgm:t>
    </dgm:pt>
    <dgm:pt modelId="{B1923335-9154-49E2-B006-DDF378164F5E}">
      <dgm:prSet phldrT="[Text]" custT="1"/>
      <dgm:spPr/>
      <dgm:t>
        <a:bodyPr/>
        <a:lstStyle/>
        <a:p>
          <a:r>
            <a:rPr lang="en-US" sz="2000" dirty="0"/>
            <a:t>1917</a:t>
          </a:r>
          <a:br>
            <a:rPr lang="en-US" sz="2000" dirty="0"/>
          </a:br>
          <a:r>
            <a:rPr lang="en-US" sz="2000" dirty="0"/>
            <a:t>Smith Hughes Act</a:t>
          </a:r>
        </a:p>
      </dgm:t>
    </dgm:pt>
    <dgm:pt modelId="{5B1756A7-848F-48E3-AE89-A3224F2DC2AA}" type="parTrans" cxnId="{F43A062D-BF21-435B-ACDE-EFD06771A6EC}">
      <dgm:prSet/>
      <dgm:spPr/>
      <dgm:t>
        <a:bodyPr/>
        <a:lstStyle/>
        <a:p>
          <a:endParaRPr lang="en-US"/>
        </a:p>
      </dgm:t>
    </dgm:pt>
    <dgm:pt modelId="{57523018-183C-4DC9-889A-268B308C88D5}" type="sibTrans" cxnId="{F43A062D-BF21-435B-ACDE-EFD06771A6EC}">
      <dgm:prSet/>
      <dgm:spPr/>
      <dgm:t>
        <a:bodyPr/>
        <a:lstStyle/>
        <a:p>
          <a:endParaRPr lang="en-US"/>
        </a:p>
      </dgm:t>
    </dgm:pt>
    <dgm:pt modelId="{ADAB33B4-9F15-40A1-B261-665D7C2D0B04}">
      <dgm:prSet phldrT="[Text]" custT="1"/>
      <dgm:spPr/>
      <dgm:t>
        <a:bodyPr/>
        <a:lstStyle/>
        <a:p>
          <a:r>
            <a:rPr lang="en-US" sz="1600" dirty="0"/>
            <a:t>1917-1919 Charles Prosser, Commissioner for vocational education</a:t>
          </a:r>
        </a:p>
      </dgm:t>
    </dgm:pt>
    <dgm:pt modelId="{5BF30271-3372-45A9-A58D-6860F899311D}" type="parTrans" cxnId="{7E2F16FB-2CCB-43FD-BB34-BDE61F8B71AD}">
      <dgm:prSet/>
      <dgm:spPr/>
      <dgm:t>
        <a:bodyPr/>
        <a:lstStyle/>
        <a:p>
          <a:endParaRPr lang="en-US"/>
        </a:p>
      </dgm:t>
    </dgm:pt>
    <dgm:pt modelId="{CD509C24-C21E-4A13-A20F-652A88B829B8}" type="sibTrans" cxnId="{7E2F16FB-2CCB-43FD-BB34-BDE61F8B71AD}">
      <dgm:prSet/>
      <dgm:spPr/>
      <dgm:t>
        <a:bodyPr/>
        <a:lstStyle/>
        <a:p>
          <a:endParaRPr lang="en-US"/>
        </a:p>
      </dgm:t>
    </dgm:pt>
    <dgm:pt modelId="{29368EA0-7795-4330-8013-2BF0278A46C7}">
      <dgm:prSet phldrT="[Text]" custT="1"/>
      <dgm:spPr/>
      <dgm:t>
        <a:bodyPr/>
        <a:lstStyle/>
        <a:p>
          <a:r>
            <a:rPr lang="en-US" sz="1700" dirty="0"/>
            <a:t>1984</a:t>
          </a:r>
          <a:br>
            <a:rPr lang="en-US" sz="1700" dirty="0"/>
          </a:br>
          <a:r>
            <a:rPr lang="en-US" sz="1700" dirty="0"/>
            <a:t>Carl D. Perkins Vocational and Applied Technology Act</a:t>
          </a:r>
        </a:p>
      </dgm:t>
    </dgm:pt>
    <dgm:pt modelId="{853B8468-BE50-4C6D-BA9C-9C93CE2BB637}" type="parTrans" cxnId="{3378EEE5-C4BB-4B6D-8432-20B0352A1CFC}">
      <dgm:prSet/>
      <dgm:spPr/>
      <dgm:t>
        <a:bodyPr/>
        <a:lstStyle/>
        <a:p>
          <a:endParaRPr lang="en-US"/>
        </a:p>
      </dgm:t>
    </dgm:pt>
    <dgm:pt modelId="{A5616050-AE9F-47CB-BB7E-7EE3F911B3DF}" type="sibTrans" cxnId="{3378EEE5-C4BB-4B6D-8432-20B0352A1CFC}">
      <dgm:prSet/>
      <dgm:spPr/>
      <dgm:t>
        <a:bodyPr/>
        <a:lstStyle/>
        <a:p>
          <a:endParaRPr lang="en-US"/>
        </a:p>
      </dgm:t>
    </dgm:pt>
    <dgm:pt modelId="{DE06CB7E-BCD6-4D35-901F-D58CFAD99D0C}" type="pres">
      <dgm:prSet presAssocID="{943DB36D-9F8B-4FFC-BE40-A41E1AAB97D7}" presName="Name0" presStyleCnt="0">
        <dgm:presLayoutVars>
          <dgm:dir/>
          <dgm:resizeHandles val="exact"/>
        </dgm:presLayoutVars>
      </dgm:prSet>
      <dgm:spPr/>
    </dgm:pt>
    <dgm:pt modelId="{588EE331-AC13-42E4-BB68-81EDCA177A30}" type="pres">
      <dgm:prSet presAssocID="{B0771738-843D-44CE-A476-C3CD52044D13}" presName="composite" presStyleCnt="0"/>
      <dgm:spPr/>
    </dgm:pt>
    <dgm:pt modelId="{A90C6656-AA75-400B-AA29-2591DDF66770}" type="pres">
      <dgm:prSet presAssocID="{B0771738-843D-44CE-A476-C3CD52044D13}" presName="imagSh" presStyleLbl="bgImgPlace1" presStyleIdx="0" presStyleCnt="4" custScaleX="129369" custLinFactNeighborX="-77" custLinFactNeighborY="981"/>
      <dgm:spPr>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dgm:spPr>
    </dgm:pt>
    <dgm:pt modelId="{8E6D4E33-0D69-471C-AC2F-ADECB68DEAB8}" type="pres">
      <dgm:prSet presAssocID="{B0771738-843D-44CE-A476-C3CD52044D13}" presName="txNode" presStyleLbl="node1" presStyleIdx="0" presStyleCnt="4" custLinFactNeighborX="9478" custLinFactNeighborY="31593">
        <dgm:presLayoutVars>
          <dgm:bulletEnabled val="1"/>
        </dgm:presLayoutVars>
      </dgm:prSet>
      <dgm:spPr/>
    </dgm:pt>
    <dgm:pt modelId="{DA593EBB-D3E5-48E8-A54C-D4A19E5F9AF9}" type="pres">
      <dgm:prSet presAssocID="{1EB831A6-9283-46EF-B6C6-E98C75B8DA09}" presName="sibTrans" presStyleLbl="sibTrans2D1" presStyleIdx="0" presStyleCnt="3"/>
      <dgm:spPr/>
    </dgm:pt>
    <dgm:pt modelId="{1443457F-574F-443A-86C8-2AB9987174E0}" type="pres">
      <dgm:prSet presAssocID="{1EB831A6-9283-46EF-B6C6-E98C75B8DA09}" presName="connTx" presStyleLbl="sibTrans2D1" presStyleIdx="0" presStyleCnt="3"/>
      <dgm:spPr/>
    </dgm:pt>
    <dgm:pt modelId="{586DDC1C-DF4E-44C2-92C8-A167380F31C0}" type="pres">
      <dgm:prSet presAssocID="{B1923335-9154-49E2-B006-DDF378164F5E}" presName="composite" presStyleCnt="0"/>
      <dgm:spPr/>
    </dgm:pt>
    <dgm:pt modelId="{21831641-D8AD-44AF-8832-DE899736A29E}" type="pres">
      <dgm:prSet presAssocID="{B1923335-9154-49E2-B006-DDF378164F5E}" presName="imagSh" presStyleLbl="bgImgPlace1" presStyleIdx="1" presStyleCnt="4" custScaleX="150780"/>
      <dgm:spPr>
        <a:blipFill>
          <a:blip xmlns:r="http://schemas.openxmlformats.org/officeDocument/2006/relationships" r:embed="rId2">
            <a:extLst>
              <a:ext uri="{28A0092B-C50C-407E-A947-70E740481C1C}">
                <a14:useLocalDpi xmlns:a14="http://schemas.microsoft.com/office/drawing/2010/main" val="0"/>
              </a:ext>
            </a:extLst>
          </a:blip>
          <a:srcRect/>
          <a:stretch>
            <a:fillRect t="-5000" b="-5000"/>
          </a:stretch>
        </a:blipFill>
      </dgm:spPr>
    </dgm:pt>
    <dgm:pt modelId="{B523EACB-1F6C-43CC-A5E4-82B278F936F2}" type="pres">
      <dgm:prSet presAssocID="{B1923335-9154-49E2-B006-DDF378164F5E}" presName="txNode" presStyleLbl="node1" presStyleIdx="1" presStyleCnt="4" custLinFactNeighborX="4739" custLinFactNeighborY="30013">
        <dgm:presLayoutVars>
          <dgm:bulletEnabled val="1"/>
        </dgm:presLayoutVars>
      </dgm:prSet>
      <dgm:spPr/>
    </dgm:pt>
    <dgm:pt modelId="{0D0C20DE-13B0-413B-95D8-113D72D48E10}" type="pres">
      <dgm:prSet presAssocID="{57523018-183C-4DC9-889A-268B308C88D5}" presName="sibTrans" presStyleLbl="sibTrans2D1" presStyleIdx="1" presStyleCnt="3"/>
      <dgm:spPr/>
    </dgm:pt>
    <dgm:pt modelId="{9D109F5E-887A-4B26-8756-0226407D6100}" type="pres">
      <dgm:prSet presAssocID="{57523018-183C-4DC9-889A-268B308C88D5}" presName="connTx" presStyleLbl="sibTrans2D1" presStyleIdx="1" presStyleCnt="3"/>
      <dgm:spPr/>
    </dgm:pt>
    <dgm:pt modelId="{080E5591-CE96-4F54-96BC-59F15D53B140}" type="pres">
      <dgm:prSet presAssocID="{ADAB33B4-9F15-40A1-B261-665D7C2D0B04}" presName="composite" presStyleCnt="0"/>
      <dgm:spPr/>
    </dgm:pt>
    <dgm:pt modelId="{8BC3B43E-54DB-4F09-8055-13481E44C327}" type="pres">
      <dgm:prSet presAssocID="{ADAB33B4-9F15-40A1-B261-665D7C2D0B04}" presName="imagSh" presStyleLbl="b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t="-17000" b="-17000"/>
          </a:stretch>
        </a:blipFill>
      </dgm:spPr>
    </dgm:pt>
    <dgm:pt modelId="{DFD11168-A9B8-4801-AD94-B390828E182A}" type="pres">
      <dgm:prSet presAssocID="{ADAB33B4-9F15-40A1-B261-665D7C2D0B04}" presName="txNode" presStyleLbl="node1" presStyleIdx="2" presStyleCnt="4" custLinFactNeighborX="1580" custLinFactNeighborY="29223">
        <dgm:presLayoutVars>
          <dgm:bulletEnabled val="1"/>
        </dgm:presLayoutVars>
      </dgm:prSet>
      <dgm:spPr/>
    </dgm:pt>
    <dgm:pt modelId="{7B264BB8-594A-45A3-8911-3328FD787F73}" type="pres">
      <dgm:prSet presAssocID="{CD509C24-C21E-4A13-A20F-652A88B829B8}" presName="sibTrans" presStyleLbl="sibTrans2D1" presStyleIdx="2" presStyleCnt="3"/>
      <dgm:spPr/>
    </dgm:pt>
    <dgm:pt modelId="{C95E3C49-DED4-42E2-8036-2BEEDCBEB7AD}" type="pres">
      <dgm:prSet presAssocID="{CD509C24-C21E-4A13-A20F-652A88B829B8}" presName="connTx" presStyleLbl="sibTrans2D1" presStyleIdx="2" presStyleCnt="3"/>
      <dgm:spPr/>
    </dgm:pt>
    <dgm:pt modelId="{8B3CCCD5-6743-4E2A-868C-3A927A9B41A2}" type="pres">
      <dgm:prSet presAssocID="{29368EA0-7795-4330-8013-2BF0278A46C7}" presName="composite" presStyleCnt="0"/>
      <dgm:spPr/>
    </dgm:pt>
    <dgm:pt modelId="{67F99787-72C5-422B-B3E0-063F924DF6AC}" type="pres">
      <dgm:prSet presAssocID="{29368EA0-7795-4330-8013-2BF0278A46C7}" presName="imagSh" presStyleLbl="b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t="-7000" b="-7000"/>
          </a:stretch>
        </a:blipFill>
      </dgm:spPr>
    </dgm:pt>
    <dgm:pt modelId="{F4E6DB0F-F30A-473D-97E8-81A0EA8B4D42}" type="pres">
      <dgm:prSet presAssocID="{29368EA0-7795-4330-8013-2BF0278A46C7}" presName="txNode" presStyleLbl="node1" presStyleIdx="3" presStyleCnt="4" custScaleY="117218" custLinFactNeighborX="6319" custLinFactNeighborY="40280">
        <dgm:presLayoutVars>
          <dgm:bulletEnabled val="1"/>
        </dgm:presLayoutVars>
      </dgm:prSet>
      <dgm:spPr/>
    </dgm:pt>
  </dgm:ptLst>
  <dgm:cxnLst>
    <dgm:cxn modelId="{C501A40A-0FB3-4D0F-84E3-C671A9922C37}" type="presOf" srcId="{CD509C24-C21E-4A13-A20F-652A88B829B8}" destId="{C95E3C49-DED4-42E2-8036-2BEEDCBEB7AD}" srcOrd="1" destOrd="0" presId="urn:microsoft.com/office/officeart/2005/8/layout/hProcess10"/>
    <dgm:cxn modelId="{8D9BE51D-A5DF-4B58-BE63-DD9AFC107D58}" type="presOf" srcId="{B0771738-843D-44CE-A476-C3CD52044D13}" destId="{8E6D4E33-0D69-471C-AC2F-ADECB68DEAB8}" srcOrd="0" destOrd="0" presId="urn:microsoft.com/office/officeart/2005/8/layout/hProcess10"/>
    <dgm:cxn modelId="{F43A062D-BF21-435B-ACDE-EFD06771A6EC}" srcId="{943DB36D-9F8B-4FFC-BE40-A41E1AAB97D7}" destId="{B1923335-9154-49E2-B006-DDF378164F5E}" srcOrd="1" destOrd="0" parTransId="{5B1756A7-848F-48E3-AE89-A3224F2DC2AA}" sibTransId="{57523018-183C-4DC9-889A-268B308C88D5}"/>
    <dgm:cxn modelId="{4FAC0F38-3430-438E-A2DE-ADA59D38DCB5}" type="presOf" srcId="{943DB36D-9F8B-4FFC-BE40-A41E1AAB97D7}" destId="{DE06CB7E-BCD6-4D35-901F-D58CFAD99D0C}" srcOrd="0" destOrd="0" presId="urn:microsoft.com/office/officeart/2005/8/layout/hProcess10"/>
    <dgm:cxn modelId="{BE3FF741-B167-4270-B601-4FFD7D001509}" type="presOf" srcId="{1EB831A6-9283-46EF-B6C6-E98C75B8DA09}" destId="{DA593EBB-D3E5-48E8-A54C-D4A19E5F9AF9}" srcOrd="0" destOrd="0" presId="urn:microsoft.com/office/officeart/2005/8/layout/hProcess10"/>
    <dgm:cxn modelId="{7E145244-863B-4284-A1B9-3D9DB5678D20}" type="presOf" srcId="{57523018-183C-4DC9-889A-268B308C88D5}" destId="{0D0C20DE-13B0-413B-95D8-113D72D48E10}" srcOrd="0" destOrd="0" presId="urn:microsoft.com/office/officeart/2005/8/layout/hProcess10"/>
    <dgm:cxn modelId="{C115D165-7CDF-4903-AE1C-9CA45943A5B2}" type="presOf" srcId="{57523018-183C-4DC9-889A-268B308C88D5}" destId="{9D109F5E-887A-4B26-8756-0226407D6100}" srcOrd="1" destOrd="0" presId="urn:microsoft.com/office/officeart/2005/8/layout/hProcess10"/>
    <dgm:cxn modelId="{3D172D66-40B3-4B7A-A7C7-157C412A23D0}" type="presOf" srcId="{29368EA0-7795-4330-8013-2BF0278A46C7}" destId="{F4E6DB0F-F30A-473D-97E8-81A0EA8B4D42}" srcOrd="0" destOrd="0" presId="urn:microsoft.com/office/officeart/2005/8/layout/hProcess10"/>
    <dgm:cxn modelId="{F357C147-741D-4556-9E91-A42DD46D4DBD}" type="presOf" srcId="{1EB831A6-9283-46EF-B6C6-E98C75B8DA09}" destId="{1443457F-574F-443A-86C8-2AB9987174E0}" srcOrd="1" destOrd="0" presId="urn:microsoft.com/office/officeart/2005/8/layout/hProcess10"/>
    <dgm:cxn modelId="{B3997AA0-05E6-4EAA-B878-0BEEF4221C2B}" type="presOf" srcId="{ADAB33B4-9F15-40A1-B261-665D7C2D0B04}" destId="{DFD11168-A9B8-4801-AD94-B390828E182A}" srcOrd="0" destOrd="0" presId="urn:microsoft.com/office/officeart/2005/8/layout/hProcess10"/>
    <dgm:cxn modelId="{28E4E8A5-AAF1-412E-8AC7-58B55088F3CD}" type="presOf" srcId="{B1923335-9154-49E2-B006-DDF378164F5E}" destId="{B523EACB-1F6C-43CC-A5E4-82B278F936F2}" srcOrd="0" destOrd="0" presId="urn:microsoft.com/office/officeart/2005/8/layout/hProcess10"/>
    <dgm:cxn modelId="{1EEFB3E0-B520-4253-9039-ED148EC4FF3C}" srcId="{943DB36D-9F8B-4FFC-BE40-A41E1AAB97D7}" destId="{B0771738-843D-44CE-A476-C3CD52044D13}" srcOrd="0" destOrd="0" parTransId="{6EB053D0-3103-4A41-9026-473709A45871}" sibTransId="{1EB831A6-9283-46EF-B6C6-E98C75B8DA09}"/>
    <dgm:cxn modelId="{3378EEE5-C4BB-4B6D-8432-20B0352A1CFC}" srcId="{943DB36D-9F8B-4FFC-BE40-A41E1AAB97D7}" destId="{29368EA0-7795-4330-8013-2BF0278A46C7}" srcOrd="3" destOrd="0" parTransId="{853B8468-BE50-4C6D-BA9C-9C93CE2BB637}" sibTransId="{A5616050-AE9F-47CB-BB7E-7EE3F911B3DF}"/>
    <dgm:cxn modelId="{04F4F9F8-12CA-4201-899D-72EE127DB0BD}" type="presOf" srcId="{CD509C24-C21E-4A13-A20F-652A88B829B8}" destId="{7B264BB8-594A-45A3-8911-3328FD787F73}" srcOrd="0" destOrd="0" presId="urn:microsoft.com/office/officeart/2005/8/layout/hProcess10"/>
    <dgm:cxn modelId="{7E2F16FB-2CCB-43FD-BB34-BDE61F8B71AD}" srcId="{943DB36D-9F8B-4FFC-BE40-A41E1AAB97D7}" destId="{ADAB33B4-9F15-40A1-B261-665D7C2D0B04}" srcOrd="2" destOrd="0" parTransId="{5BF30271-3372-45A9-A58D-6860F899311D}" sibTransId="{CD509C24-C21E-4A13-A20F-652A88B829B8}"/>
    <dgm:cxn modelId="{9C4147C5-D5D0-45EE-8404-FDC65FA517B7}" type="presParOf" srcId="{DE06CB7E-BCD6-4D35-901F-D58CFAD99D0C}" destId="{588EE331-AC13-42E4-BB68-81EDCA177A30}" srcOrd="0" destOrd="0" presId="urn:microsoft.com/office/officeart/2005/8/layout/hProcess10"/>
    <dgm:cxn modelId="{6C1CEC61-0225-42BA-9234-DF9F10AF38BB}" type="presParOf" srcId="{588EE331-AC13-42E4-BB68-81EDCA177A30}" destId="{A90C6656-AA75-400B-AA29-2591DDF66770}" srcOrd="0" destOrd="0" presId="urn:microsoft.com/office/officeart/2005/8/layout/hProcess10"/>
    <dgm:cxn modelId="{06601C58-B52E-43D0-BA86-96BDFFCF85B1}" type="presParOf" srcId="{588EE331-AC13-42E4-BB68-81EDCA177A30}" destId="{8E6D4E33-0D69-471C-AC2F-ADECB68DEAB8}" srcOrd="1" destOrd="0" presId="urn:microsoft.com/office/officeart/2005/8/layout/hProcess10"/>
    <dgm:cxn modelId="{8A59A54F-E421-46D8-A734-E3D56E55BAFE}" type="presParOf" srcId="{DE06CB7E-BCD6-4D35-901F-D58CFAD99D0C}" destId="{DA593EBB-D3E5-48E8-A54C-D4A19E5F9AF9}" srcOrd="1" destOrd="0" presId="urn:microsoft.com/office/officeart/2005/8/layout/hProcess10"/>
    <dgm:cxn modelId="{3725B177-1370-468B-81CE-B1F155CE8E1A}" type="presParOf" srcId="{DA593EBB-D3E5-48E8-A54C-D4A19E5F9AF9}" destId="{1443457F-574F-443A-86C8-2AB9987174E0}" srcOrd="0" destOrd="0" presId="urn:microsoft.com/office/officeart/2005/8/layout/hProcess10"/>
    <dgm:cxn modelId="{321A2D17-AF0F-4B36-A63B-752577278D65}" type="presParOf" srcId="{DE06CB7E-BCD6-4D35-901F-D58CFAD99D0C}" destId="{586DDC1C-DF4E-44C2-92C8-A167380F31C0}" srcOrd="2" destOrd="0" presId="urn:microsoft.com/office/officeart/2005/8/layout/hProcess10"/>
    <dgm:cxn modelId="{AEC7D020-F62F-4BA1-AF83-0D8361450AC0}" type="presParOf" srcId="{586DDC1C-DF4E-44C2-92C8-A167380F31C0}" destId="{21831641-D8AD-44AF-8832-DE899736A29E}" srcOrd="0" destOrd="0" presId="urn:microsoft.com/office/officeart/2005/8/layout/hProcess10"/>
    <dgm:cxn modelId="{3FBA7E98-E73F-4262-BBA1-A0CD2EAC2349}" type="presParOf" srcId="{586DDC1C-DF4E-44C2-92C8-A167380F31C0}" destId="{B523EACB-1F6C-43CC-A5E4-82B278F936F2}" srcOrd="1" destOrd="0" presId="urn:microsoft.com/office/officeart/2005/8/layout/hProcess10"/>
    <dgm:cxn modelId="{37ABBDA6-D8F4-48F3-8A5B-CBE789527388}" type="presParOf" srcId="{DE06CB7E-BCD6-4D35-901F-D58CFAD99D0C}" destId="{0D0C20DE-13B0-413B-95D8-113D72D48E10}" srcOrd="3" destOrd="0" presId="urn:microsoft.com/office/officeart/2005/8/layout/hProcess10"/>
    <dgm:cxn modelId="{634B36B4-806E-406E-A699-AE2A9CAD3360}" type="presParOf" srcId="{0D0C20DE-13B0-413B-95D8-113D72D48E10}" destId="{9D109F5E-887A-4B26-8756-0226407D6100}" srcOrd="0" destOrd="0" presId="urn:microsoft.com/office/officeart/2005/8/layout/hProcess10"/>
    <dgm:cxn modelId="{94646A7F-B8C5-402D-8A42-DD100C9F2D4B}" type="presParOf" srcId="{DE06CB7E-BCD6-4D35-901F-D58CFAD99D0C}" destId="{080E5591-CE96-4F54-96BC-59F15D53B140}" srcOrd="4" destOrd="0" presId="urn:microsoft.com/office/officeart/2005/8/layout/hProcess10"/>
    <dgm:cxn modelId="{31926AB1-299A-4D64-AC78-2A55DFB491D0}" type="presParOf" srcId="{080E5591-CE96-4F54-96BC-59F15D53B140}" destId="{8BC3B43E-54DB-4F09-8055-13481E44C327}" srcOrd="0" destOrd="0" presId="urn:microsoft.com/office/officeart/2005/8/layout/hProcess10"/>
    <dgm:cxn modelId="{98DA95D1-05FE-4139-A37D-103D2F8657E1}" type="presParOf" srcId="{080E5591-CE96-4F54-96BC-59F15D53B140}" destId="{DFD11168-A9B8-4801-AD94-B390828E182A}" srcOrd="1" destOrd="0" presId="urn:microsoft.com/office/officeart/2005/8/layout/hProcess10"/>
    <dgm:cxn modelId="{3E2157C4-022F-4695-8585-65C721F0D775}" type="presParOf" srcId="{DE06CB7E-BCD6-4D35-901F-D58CFAD99D0C}" destId="{7B264BB8-594A-45A3-8911-3328FD787F73}" srcOrd="5" destOrd="0" presId="urn:microsoft.com/office/officeart/2005/8/layout/hProcess10"/>
    <dgm:cxn modelId="{67101A73-FA34-48AA-8B79-C47BFF3E0604}" type="presParOf" srcId="{7B264BB8-594A-45A3-8911-3328FD787F73}" destId="{C95E3C49-DED4-42E2-8036-2BEEDCBEB7AD}" srcOrd="0" destOrd="0" presId="urn:microsoft.com/office/officeart/2005/8/layout/hProcess10"/>
    <dgm:cxn modelId="{F2A5E82B-C173-4A3C-8CCF-6611378F4CA8}" type="presParOf" srcId="{DE06CB7E-BCD6-4D35-901F-D58CFAD99D0C}" destId="{8B3CCCD5-6743-4E2A-868C-3A927A9B41A2}" srcOrd="6" destOrd="0" presId="urn:microsoft.com/office/officeart/2005/8/layout/hProcess10"/>
    <dgm:cxn modelId="{522BA536-36EB-49BC-81B8-5453CF78F567}" type="presParOf" srcId="{8B3CCCD5-6743-4E2A-868C-3A927A9B41A2}" destId="{67F99787-72C5-422B-B3E0-063F924DF6AC}" srcOrd="0" destOrd="0" presId="urn:microsoft.com/office/officeart/2005/8/layout/hProcess10"/>
    <dgm:cxn modelId="{FB3ACAE6-5202-47AB-9614-FAD99AD5D80E}" type="presParOf" srcId="{8B3CCCD5-6743-4E2A-868C-3A927A9B41A2}" destId="{F4E6DB0F-F30A-473D-97E8-81A0EA8B4D42}" srcOrd="1" destOrd="0" presId="urn:microsoft.com/office/officeart/2005/8/layout/hProcess10"/>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C6656-AA75-400B-AA29-2591DDF66770}">
      <dsp:nvSpPr>
        <dsp:cNvPr id="0" name=""/>
        <dsp:cNvSpPr/>
      </dsp:nvSpPr>
      <dsp:spPr>
        <a:xfrm>
          <a:off x="827" y="1501428"/>
          <a:ext cx="1944670" cy="1503197"/>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6D4E33-0D69-471C-AC2F-ADECB68DEAB8}">
      <dsp:nvSpPr>
        <dsp:cNvPr id="0" name=""/>
        <dsp:cNvSpPr/>
      </dsp:nvSpPr>
      <dsp:spPr>
        <a:xfrm>
          <a:off x="609901" y="2863505"/>
          <a:ext cx="1503197" cy="150319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Late 1800s</a:t>
          </a:r>
          <a:br>
            <a:rPr lang="en-US" sz="2000" b="1" kern="1200" dirty="0"/>
          </a:br>
          <a:r>
            <a:rPr lang="en-US" sz="2000" kern="1200" dirty="0"/>
            <a:t>The industrial revolution</a:t>
          </a:r>
        </a:p>
      </dsp:txBody>
      <dsp:txXfrm>
        <a:off x="653928" y="2907532"/>
        <a:ext cx="1415143" cy="1415143"/>
      </dsp:txXfrm>
    </dsp:sp>
    <dsp:sp modelId="{DA593EBB-D3E5-48E8-A54C-D4A19E5F9AF9}">
      <dsp:nvSpPr>
        <dsp:cNvPr id="0" name=""/>
        <dsp:cNvSpPr/>
      </dsp:nvSpPr>
      <dsp:spPr>
        <a:xfrm rot="21581317">
          <a:off x="2158192" y="2065409"/>
          <a:ext cx="212699" cy="3611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158192" y="2137821"/>
        <a:ext cx="148889" cy="216719"/>
      </dsp:txXfrm>
    </dsp:sp>
    <dsp:sp modelId="{21831641-D8AD-44AF-8832-DE899736A29E}">
      <dsp:nvSpPr>
        <dsp:cNvPr id="0" name=""/>
        <dsp:cNvSpPr/>
      </dsp:nvSpPr>
      <dsp:spPr>
        <a:xfrm>
          <a:off x="2553201" y="1486681"/>
          <a:ext cx="2266520" cy="1503197"/>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5000" b="-5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23EACB-1F6C-43CC-A5E4-82B278F936F2}">
      <dsp:nvSpPr>
        <dsp:cNvPr id="0" name=""/>
        <dsp:cNvSpPr/>
      </dsp:nvSpPr>
      <dsp:spPr>
        <a:xfrm>
          <a:off x="3250806" y="2839754"/>
          <a:ext cx="1503197" cy="150319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1917</a:t>
          </a:r>
          <a:br>
            <a:rPr lang="en-US" sz="2000" kern="1200" dirty="0"/>
          </a:br>
          <a:r>
            <a:rPr lang="en-US" sz="2000" kern="1200" dirty="0"/>
            <a:t>Smith Hughes Act</a:t>
          </a:r>
        </a:p>
      </dsp:txBody>
      <dsp:txXfrm>
        <a:off x="3294833" y="2883781"/>
        <a:ext cx="1415143" cy="1415143"/>
      </dsp:txXfrm>
    </dsp:sp>
    <dsp:sp modelId="{0D0C20DE-13B0-413B-95D8-113D72D48E10}">
      <dsp:nvSpPr>
        <dsp:cNvPr id="0" name=""/>
        <dsp:cNvSpPr/>
      </dsp:nvSpPr>
      <dsp:spPr>
        <a:xfrm>
          <a:off x="5023623" y="2057681"/>
          <a:ext cx="203901" cy="3611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5023623" y="2129920"/>
        <a:ext cx="142731" cy="216719"/>
      </dsp:txXfrm>
    </dsp:sp>
    <dsp:sp modelId="{8BC3B43E-54DB-4F09-8055-13481E44C327}">
      <dsp:nvSpPr>
        <dsp:cNvPr id="0" name=""/>
        <dsp:cNvSpPr/>
      </dsp:nvSpPr>
      <dsp:spPr>
        <a:xfrm>
          <a:off x="5402298" y="1486681"/>
          <a:ext cx="1503197" cy="1503197"/>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17000" b="-17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D11168-A9B8-4801-AD94-B390828E182A}">
      <dsp:nvSpPr>
        <dsp:cNvPr id="0" name=""/>
        <dsp:cNvSpPr/>
      </dsp:nvSpPr>
      <dsp:spPr>
        <a:xfrm>
          <a:off x="5670755" y="2827879"/>
          <a:ext cx="1503197" cy="150319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1917-1919 Charles Prosser, Commissioner for vocational education</a:t>
          </a:r>
        </a:p>
      </dsp:txBody>
      <dsp:txXfrm>
        <a:off x="5714782" y="2871906"/>
        <a:ext cx="1415143" cy="1415143"/>
      </dsp:txXfrm>
    </dsp:sp>
    <dsp:sp modelId="{7B264BB8-594A-45A3-8911-3328FD787F73}">
      <dsp:nvSpPr>
        <dsp:cNvPr id="0" name=""/>
        <dsp:cNvSpPr/>
      </dsp:nvSpPr>
      <dsp:spPr>
        <a:xfrm rot="21504576">
          <a:off x="7194988" y="2024754"/>
          <a:ext cx="289660" cy="3611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7195005" y="2098199"/>
        <a:ext cx="202762" cy="216719"/>
      </dsp:txXfrm>
    </dsp:sp>
    <dsp:sp modelId="{67F99787-72C5-422B-B3E0-063F924DF6AC}">
      <dsp:nvSpPr>
        <dsp:cNvPr id="0" name=""/>
        <dsp:cNvSpPr/>
      </dsp:nvSpPr>
      <dsp:spPr>
        <a:xfrm>
          <a:off x="7732777" y="1421976"/>
          <a:ext cx="1503197" cy="1503197"/>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7000" b="-7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E6DB0F-F30A-473D-97E8-81A0EA8B4D42}">
      <dsp:nvSpPr>
        <dsp:cNvPr id="0" name=""/>
        <dsp:cNvSpPr/>
      </dsp:nvSpPr>
      <dsp:spPr>
        <a:xfrm>
          <a:off x="7979468" y="2799972"/>
          <a:ext cx="1503197" cy="176201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1984</a:t>
          </a:r>
          <a:br>
            <a:rPr lang="en-US" sz="1700" kern="1200" dirty="0"/>
          </a:br>
          <a:r>
            <a:rPr lang="en-US" sz="1700" kern="1200" dirty="0"/>
            <a:t>Carl D. Perkins Vocational and Applied Technology Act</a:t>
          </a:r>
        </a:p>
      </dsp:txBody>
      <dsp:txXfrm>
        <a:off x="8023495" y="2843999"/>
        <a:ext cx="1415143" cy="167396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0477A0E1-755D-42EF-B5F5-0FEBEE243558}" type="datetimeFigureOut">
              <a:rPr lang="en-US" smtClean="0"/>
              <a:t>2/28/2024</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3B867543-D482-4642-9A48-F2B9EECEB47F}" type="slidenum">
              <a:rPr lang="en-US" smtClean="0"/>
              <a:t>‹#›</a:t>
            </a:fld>
            <a:endParaRPr lang="en-US"/>
          </a:p>
        </p:txBody>
      </p:sp>
    </p:spTree>
    <p:extLst>
      <p:ext uri="{BB962C8B-B14F-4D97-AF65-F5344CB8AC3E}">
        <p14:creationId xmlns:p14="http://schemas.microsoft.com/office/powerpoint/2010/main" val="2541196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22 years working with Advisory Committees</a:t>
            </a:r>
          </a:p>
          <a:p>
            <a:pPr marL="628650" lvl="1" indent="-171450">
              <a:buFont typeface="Arial" panose="020B0604020202020204" pitchFamily="34" charset="0"/>
              <a:buChar char="•"/>
            </a:pPr>
            <a:r>
              <a:rPr lang="en-US" dirty="0"/>
              <a:t>7 in K-12</a:t>
            </a:r>
          </a:p>
          <a:p>
            <a:pPr marL="628650" lvl="1" indent="-171450">
              <a:buFont typeface="Arial" panose="020B0604020202020204" pitchFamily="34" charset="0"/>
              <a:buChar char="•"/>
            </a:pPr>
            <a:r>
              <a:rPr lang="en-US" dirty="0"/>
              <a:t>15 in community college</a:t>
            </a:r>
          </a:p>
          <a:p>
            <a:pPr marL="171450" indent="-171450">
              <a:buFont typeface="Arial" panose="020B0604020202020204" pitchFamily="34" charset="0"/>
              <a:buChar char="•"/>
            </a:pPr>
            <a:r>
              <a:rPr lang="en-US" dirty="0"/>
              <a:t>Prior to that I worked in fundraising and with volunteer boards</a:t>
            </a:r>
          </a:p>
          <a:p>
            <a:pPr marL="171450" indent="-171450">
              <a:buFont typeface="Arial" panose="020B0604020202020204" pitchFamily="34" charset="0"/>
              <a:buChar char="•"/>
            </a:pPr>
            <a:r>
              <a:rPr lang="en-US" dirty="0"/>
              <a:t>Like the connection with someone volunteers with the mission of an organization</a:t>
            </a:r>
          </a:p>
          <a:p>
            <a:pPr marL="171450" indent="-171450">
              <a:buFont typeface="Arial" panose="020B0604020202020204" pitchFamily="34" charset="0"/>
              <a:buChar char="•"/>
            </a:pPr>
            <a:r>
              <a:rPr lang="en-US" dirty="0"/>
              <a:t>Grad student at Antioch Masters in Education</a:t>
            </a:r>
          </a:p>
          <a:p>
            <a:pPr marL="171450" indent="-171450">
              <a:buFont typeface="Arial" panose="020B0604020202020204" pitchFamily="34" charset="0"/>
              <a:buChar char="•"/>
            </a:pPr>
            <a:r>
              <a:rPr lang="en-US" dirty="0"/>
              <a:t>Thesis – Moving from Compliance to Meaningful Engagement: Authentic Employer Partnership Through Technical Advisory Committees</a:t>
            </a:r>
          </a:p>
        </p:txBody>
      </p:sp>
      <p:sp>
        <p:nvSpPr>
          <p:cNvPr id="4" name="Slide Number Placeholder 3"/>
          <p:cNvSpPr>
            <a:spLocks noGrp="1"/>
          </p:cNvSpPr>
          <p:nvPr>
            <p:ph type="sldNum" sz="quarter" idx="10"/>
          </p:nvPr>
        </p:nvSpPr>
        <p:spPr/>
        <p:txBody>
          <a:bodyPr/>
          <a:lstStyle/>
          <a:p>
            <a:fld id="{3B867543-D482-4642-9A48-F2B9EECEB47F}" type="slidenum">
              <a:rPr lang="en-US" smtClean="0"/>
              <a:t>1</a:t>
            </a:fld>
            <a:endParaRPr lang="en-US"/>
          </a:p>
        </p:txBody>
      </p:sp>
    </p:spTree>
    <p:extLst>
      <p:ext uri="{BB962C8B-B14F-4D97-AF65-F5344CB8AC3E}">
        <p14:creationId xmlns:p14="http://schemas.microsoft.com/office/powerpoint/2010/main" val="5843171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2809875" cy="1581150"/>
          </a:xfrm>
        </p:spPr>
      </p:sp>
      <p:sp>
        <p:nvSpPr>
          <p:cNvPr id="3" name="Notes Placeholder 2"/>
          <p:cNvSpPr>
            <a:spLocks noGrp="1"/>
          </p:cNvSpPr>
          <p:nvPr>
            <p:ph type="body" idx="1"/>
          </p:nvPr>
        </p:nvSpPr>
        <p:spPr>
          <a:xfrm>
            <a:off x="685800" y="2872409"/>
            <a:ext cx="5486400" cy="6052929"/>
          </a:xfrm>
        </p:spPr>
        <p:txBody>
          <a:bodyPr/>
          <a:lstStyle/>
          <a:p>
            <a:r>
              <a:rPr lang="en-US" b="1" dirty="0"/>
              <a:t>Provide and orientation</a:t>
            </a:r>
            <a:r>
              <a:rPr lang="en-US" dirty="0"/>
              <a:t> – </a:t>
            </a:r>
          </a:p>
          <a:p>
            <a:pPr marL="628650" lvl="1" indent="-171450">
              <a:buFont typeface="Arial" panose="020B0604020202020204" pitchFamily="34" charset="0"/>
              <a:buChar char="•"/>
            </a:pPr>
            <a:r>
              <a:rPr lang="en-US" dirty="0"/>
              <a:t>Pre-pandemic I did these face-to-face at a location convenient to the advisor</a:t>
            </a:r>
          </a:p>
          <a:p>
            <a:pPr marL="628650" lvl="1" indent="-171450">
              <a:buFont typeface="Arial" panose="020B0604020202020204" pitchFamily="34" charset="0"/>
              <a:buChar char="•"/>
            </a:pPr>
            <a:r>
              <a:rPr lang="en-US" dirty="0"/>
              <a:t>Now more often, it is on Zoom</a:t>
            </a:r>
          </a:p>
          <a:p>
            <a:pPr marL="628650" lvl="1" indent="-171450">
              <a:buFont typeface="Arial" panose="020B0604020202020204" pitchFamily="34" charset="0"/>
              <a:buChar char="•"/>
            </a:pPr>
            <a:r>
              <a:rPr lang="en-US" dirty="0"/>
              <a:t>Provide an introductory letter, handbook, and roster of the committee</a:t>
            </a:r>
          </a:p>
          <a:p>
            <a:pPr marL="628650" lvl="1" indent="-171450">
              <a:buFont typeface="Arial" panose="020B0604020202020204" pitchFamily="34" charset="0"/>
              <a:buChar char="•"/>
            </a:pPr>
            <a:r>
              <a:rPr lang="en-US" dirty="0"/>
              <a:t>Almost all the time, they bring their packet with them, and sometimes read the entire handbook</a:t>
            </a:r>
            <a:br>
              <a:rPr lang="en-US" dirty="0"/>
            </a:br>
            <a:endParaRPr lang="en-US" dirty="0"/>
          </a:p>
          <a:p>
            <a:r>
              <a:rPr lang="en-US" b="1" dirty="0"/>
              <a:t>Introductions – </a:t>
            </a:r>
            <a:r>
              <a:rPr lang="en-US" dirty="0"/>
              <a:t>or even a buddy or host so the person has a connection </a:t>
            </a:r>
            <a:br>
              <a:rPr lang="en-US" dirty="0"/>
            </a:br>
            <a:endParaRPr lang="en-US" dirty="0"/>
          </a:p>
          <a:p>
            <a:r>
              <a:rPr lang="en-US" b="1" dirty="0"/>
              <a:t>Details</a:t>
            </a:r>
            <a:r>
              <a:rPr lang="en-US" dirty="0"/>
              <a:t> – nothing makes you feel less welcome than not feeling like you’re supposed to be there – make sure that everyone has a nametag (example: Shoreline Chamber Board – after three years, I don’t have a nametag, but other do that have been on the board a while)</a:t>
            </a:r>
            <a:br>
              <a:rPr lang="en-US" dirty="0"/>
            </a:br>
            <a:endParaRPr lang="en-US" dirty="0"/>
          </a:p>
          <a:p>
            <a:r>
              <a:rPr lang="en-US" b="1" dirty="0"/>
              <a:t>Participation</a:t>
            </a:r>
            <a:r>
              <a:rPr lang="en-US" dirty="0"/>
              <a:t> – Make sure that the facilitator invites everyone to give input. </a:t>
            </a:r>
            <a:br>
              <a:rPr lang="en-US" dirty="0"/>
            </a:br>
            <a:endParaRPr lang="en-US" dirty="0"/>
          </a:p>
          <a:p>
            <a:r>
              <a:rPr lang="en-US" b="1" dirty="0"/>
              <a:t>Intentional Recruitment</a:t>
            </a:r>
            <a:r>
              <a:rPr lang="en-US" dirty="0"/>
              <a:t> – i.e. making sure that I ask the underrepresented person to be the next chair person. I work to make a personal ask prior to the election of a chair person – again asking a group who wants to be chair is awkward, being invited to serve is an honor</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B867543-D482-4642-9A48-F2B9EECEB47F}" type="slidenum">
              <a:rPr lang="en-US" smtClean="0"/>
              <a:t>10</a:t>
            </a:fld>
            <a:endParaRPr lang="en-US"/>
          </a:p>
        </p:txBody>
      </p:sp>
    </p:spTree>
    <p:extLst>
      <p:ext uri="{BB962C8B-B14F-4D97-AF65-F5344CB8AC3E}">
        <p14:creationId xmlns:p14="http://schemas.microsoft.com/office/powerpoint/2010/main" val="2594720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867543-D482-4642-9A48-F2B9EECEB47F}" type="slidenum">
              <a:rPr lang="en-US" smtClean="0"/>
              <a:t>15</a:t>
            </a:fld>
            <a:endParaRPr lang="en-US"/>
          </a:p>
        </p:txBody>
      </p:sp>
    </p:spTree>
    <p:extLst>
      <p:ext uri="{BB962C8B-B14F-4D97-AF65-F5344CB8AC3E}">
        <p14:creationId xmlns:p14="http://schemas.microsoft.com/office/powerpoint/2010/main" val="2755827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867543-D482-4642-9A48-F2B9EECEB47F}" type="slidenum">
              <a:rPr lang="en-US" smtClean="0"/>
              <a:t>16</a:t>
            </a:fld>
            <a:endParaRPr lang="en-US"/>
          </a:p>
        </p:txBody>
      </p:sp>
    </p:spTree>
    <p:extLst>
      <p:ext uri="{BB962C8B-B14F-4D97-AF65-F5344CB8AC3E}">
        <p14:creationId xmlns:p14="http://schemas.microsoft.com/office/powerpoint/2010/main" val="2319987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Note: This is not rocket science, you will spend a lot of time thinking to yourself, that makes sense or that’s a good reminder and I can guarantee you will leave with at least one simple idea you can implement at your next meeting.</a:t>
            </a:r>
            <a:br>
              <a:rPr lang="en-US" dirty="0"/>
            </a:br>
            <a:endParaRPr lang="en-US" dirty="0"/>
          </a:p>
          <a:p>
            <a:pPr marL="171450" indent="-171450">
              <a:buFont typeface="Arial" panose="020B0604020202020204" pitchFamily="34" charset="0"/>
              <a:buChar char="•"/>
            </a:pPr>
            <a:r>
              <a:rPr lang="en-US" dirty="0"/>
              <a:t>By implementing or reinforcing some of these best practices, you are creating that sense of belonging that welcomes all members to the table.</a:t>
            </a:r>
          </a:p>
        </p:txBody>
      </p:sp>
      <p:sp>
        <p:nvSpPr>
          <p:cNvPr id="4" name="Slide Number Placeholder 3"/>
          <p:cNvSpPr>
            <a:spLocks noGrp="1"/>
          </p:cNvSpPr>
          <p:nvPr>
            <p:ph type="sldNum" sz="quarter" idx="10"/>
          </p:nvPr>
        </p:nvSpPr>
        <p:spPr/>
        <p:txBody>
          <a:bodyPr/>
          <a:lstStyle/>
          <a:p>
            <a:fld id="{3B867543-D482-4642-9A48-F2B9EECEB47F}" type="slidenum">
              <a:rPr lang="en-US" smtClean="0"/>
              <a:t>2</a:t>
            </a:fld>
            <a:endParaRPr lang="en-US"/>
          </a:p>
        </p:txBody>
      </p:sp>
    </p:spTree>
    <p:extLst>
      <p:ext uri="{BB962C8B-B14F-4D97-AF65-F5344CB8AC3E}">
        <p14:creationId xmlns:p14="http://schemas.microsoft.com/office/powerpoint/2010/main" val="4165324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in on goals the audience has.</a:t>
            </a:r>
          </a:p>
          <a:p>
            <a:endParaRPr lang="en-US" dirty="0"/>
          </a:p>
          <a:p>
            <a:r>
              <a:rPr lang="en-US" dirty="0"/>
              <a:t>(Take notes on what participants want to get out of session)</a:t>
            </a:r>
          </a:p>
        </p:txBody>
      </p:sp>
      <p:sp>
        <p:nvSpPr>
          <p:cNvPr id="4" name="Slide Number Placeholder 3"/>
          <p:cNvSpPr>
            <a:spLocks noGrp="1"/>
          </p:cNvSpPr>
          <p:nvPr>
            <p:ph type="sldNum" sz="quarter" idx="10"/>
          </p:nvPr>
        </p:nvSpPr>
        <p:spPr/>
        <p:txBody>
          <a:bodyPr/>
          <a:lstStyle/>
          <a:p>
            <a:fld id="{3B867543-D482-4642-9A48-F2B9EECEB47F}" type="slidenum">
              <a:rPr lang="en-US" smtClean="0"/>
              <a:t>3</a:t>
            </a:fld>
            <a:endParaRPr lang="en-US"/>
          </a:p>
        </p:txBody>
      </p:sp>
    </p:spTree>
    <p:extLst>
      <p:ext uri="{BB962C8B-B14F-4D97-AF65-F5344CB8AC3E}">
        <p14:creationId xmlns:p14="http://schemas.microsoft.com/office/powerpoint/2010/main" val="1254048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1"/>
            <a:ext cx="5486400" cy="4998099"/>
          </a:xfrm>
        </p:spPr>
        <p:txBody>
          <a:bodyPr/>
          <a:lstStyle/>
          <a:p>
            <a:pPr marL="171450" indent="-171450">
              <a:buFont typeface="Arial" panose="020B0604020202020204" pitchFamily="34" charset="0"/>
              <a:buChar char="•"/>
            </a:pPr>
            <a:r>
              <a:rPr lang="en-US" dirty="0"/>
              <a:t>Industrial Revolution</a:t>
            </a:r>
          </a:p>
          <a:p>
            <a:pPr marL="628650" lvl="1" indent="-171450">
              <a:buFont typeface="Arial" panose="020B0604020202020204" pitchFamily="34" charset="0"/>
              <a:buChar char="•"/>
            </a:pPr>
            <a:r>
              <a:rPr lang="en-US" dirty="0"/>
              <a:t>Late 1800s manufacturing products were not matching the quality of European </a:t>
            </a:r>
          </a:p>
          <a:p>
            <a:pPr marL="628650" lvl="1" indent="-171450">
              <a:buFont typeface="Arial" panose="020B0604020202020204" pitchFamily="34" charset="0"/>
              <a:buChar char="•"/>
            </a:pPr>
            <a:r>
              <a:rPr lang="en-US" dirty="0"/>
              <a:t>Needed to develop a structure from training skilled workers</a:t>
            </a:r>
          </a:p>
          <a:p>
            <a:pPr marL="628650" lvl="1" indent="-171450">
              <a:buFont typeface="Arial" panose="020B0604020202020204" pitchFamily="34" charset="0"/>
              <a:buChar char="•"/>
            </a:pPr>
            <a:r>
              <a:rPr lang="en-US" dirty="0"/>
              <a:t>National Society for the Promotion of Industrial Education was formed, a group made up of manufacturers, educators, labor and social workers to develop industrial education and lobby for federal funding for vocational education</a:t>
            </a:r>
          </a:p>
          <a:p>
            <a:pPr marL="171450" indent="-171450">
              <a:buFont typeface="Arial" panose="020B0604020202020204" pitchFamily="34" charset="0"/>
              <a:buChar char="•"/>
            </a:pPr>
            <a:r>
              <a:rPr lang="en-US" dirty="0"/>
              <a:t>Smith Hughes Act</a:t>
            </a:r>
          </a:p>
          <a:p>
            <a:pPr marL="628650" lvl="1" indent="-171450">
              <a:buFont typeface="Arial" panose="020B0604020202020204" pitchFamily="34" charset="0"/>
              <a:buChar char="•"/>
            </a:pPr>
            <a:r>
              <a:rPr lang="en-US" dirty="0"/>
              <a:t>February 23, 1917 the Smith Hughes Act was signed to allow for workforce education</a:t>
            </a:r>
          </a:p>
          <a:p>
            <a:pPr marL="628650" lvl="1" indent="-171450">
              <a:buFont typeface="Arial" panose="020B0604020202020204" pitchFamily="34" charset="0"/>
              <a:buChar char="•"/>
            </a:pPr>
            <a:r>
              <a:rPr lang="en-US" dirty="0"/>
              <a:t>Charles A Prosser was the first Commissioner for Vocational Education</a:t>
            </a:r>
          </a:p>
          <a:p>
            <a:pPr marL="628650" lvl="1" indent="-171450">
              <a:buFont typeface="Arial" panose="020B0604020202020204" pitchFamily="34" charset="0"/>
              <a:buChar char="•"/>
            </a:pPr>
            <a:r>
              <a:rPr lang="en-US" dirty="0"/>
              <a:t>16 theories that provided the foundation for workforce education</a:t>
            </a:r>
          </a:p>
          <a:p>
            <a:pPr marL="1085850" lvl="2" indent="-171450">
              <a:buFont typeface="Arial" panose="020B0604020202020204" pitchFamily="34" charset="0"/>
              <a:buChar char="•"/>
            </a:pPr>
            <a:r>
              <a:rPr lang="en-US" dirty="0"/>
              <a:t>Recognize and serve market demand</a:t>
            </a:r>
          </a:p>
          <a:p>
            <a:pPr marL="1085850" lvl="2" indent="-171450">
              <a:buFont typeface="Arial" panose="020B0604020202020204" pitchFamily="34" charset="0"/>
              <a:buChar char="•"/>
            </a:pPr>
            <a:r>
              <a:rPr lang="en-US" dirty="0"/>
              <a:t>The only reliable source of for what training should be are those that are masters in their field</a:t>
            </a:r>
          </a:p>
          <a:p>
            <a:pPr marL="1085850" lvl="2" indent="-171450">
              <a:buFont typeface="Arial" panose="020B0604020202020204" pitchFamily="34" charset="0"/>
              <a:buChar char="•"/>
            </a:pPr>
            <a:r>
              <a:rPr lang="en-US" dirty="0"/>
              <a:t>Education needs to adjust quickly to the needs of employers</a:t>
            </a:r>
          </a:p>
          <a:p>
            <a:pPr marL="171450" indent="-171450">
              <a:buFont typeface="Arial" panose="020B0604020202020204" pitchFamily="34" charset="0"/>
              <a:buChar char="•"/>
            </a:pPr>
            <a:r>
              <a:rPr lang="en-US" dirty="0"/>
              <a:t>Today we have the Carl D. Perkins Vocational and Applied Technology Act, originally passed in 1984 and was just reauthorized</a:t>
            </a:r>
          </a:p>
          <a:p>
            <a:pPr marL="171450" indent="-171450">
              <a:buFont typeface="Arial" panose="020B0604020202020204" pitchFamily="34" charset="0"/>
              <a:buChar char="•"/>
            </a:pPr>
            <a:r>
              <a:rPr lang="en-US" dirty="0"/>
              <a:t>Locally</a:t>
            </a:r>
          </a:p>
          <a:p>
            <a:pPr marL="628650" lvl="1" indent="-171450">
              <a:buFont typeface="Arial" panose="020B0604020202020204" pitchFamily="34" charset="0"/>
              <a:buChar char="•"/>
            </a:pPr>
            <a:r>
              <a:rPr lang="en-US" dirty="0"/>
              <a:t>Washington legislation – 1991</a:t>
            </a:r>
          </a:p>
          <a:p>
            <a:pPr marL="628650" lvl="1" indent="-171450">
              <a:buFont typeface="Arial" panose="020B0604020202020204" pitchFamily="34" charset="0"/>
              <a:buChar char="•"/>
            </a:pPr>
            <a:r>
              <a:rPr lang="en-US" dirty="0"/>
              <a:t>State offers guidelines on how to work with these groups</a:t>
            </a:r>
          </a:p>
          <a:p>
            <a:pPr marL="1085850" lvl="2" indent="-171450">
              <a:buFont typeface="Arial" panose="020B0604020202020204" pitchFamily="34" charset="0"/>
              <a:buChar char="•"/>
            </a:pPr>
            <a:r>
              <a:rPr lang="en-US" dirty="0"/>
              <a:t>The challenge that I’ve observed because our advisory committees have these requirements, is we fall into treating these groups as compliance based bodies, and forget that these volunteers are our partners</a:t>
            </a:r>
          </a:p>
        </p:txBody>
      </p:sp>
      <p:sp>
        <p:nvSpPr>
          <p:cNvPr id="4" name="Slide Number Placeholder 3"/>
          <p:cNvSpPr>
            <a:spLocks noGrp="1"/>
          </p:cNvSpPr>
          <p:nvPr>
            <p:ph type="sldNum" sz="quarter" idx="10"/>
          </p:nvPr>
        </p:nvSpPr>
        <p:spPr/>
        <p:txBody>
          <a:bodyPr/>
          <a:lstStyle/>
          <a:p>
            <a:fld id="{3B867543-D482-4642-9A48-F2B9EECEB47F}" type="slidenum">
              <a:rPr lang="en-US" smtClean="0"/>
              <a:t>4</a:t>
            </a:fld>
            <a:endParaRPr lang="en-US"/>
          </a:p>
        </p:txBody>
      </p:sp>
    </p:spTree>
    <p:extLst>
      <p:ext uri="{BB962C8B-B14F-4D97-AF65-F5344CB8AC3E}">
        <p14:creationId xmlns:p14="http://schemas.microsoft.com/office/powerpoint/2010/main" val="4223780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first career was fundraising. The classic donor cycle drives my own philosophy of working with advisory committee members. As a development director, I would have killed to have such an easy way to engage my donors with my mission. Put a donor on your advisory committee and they see their impact first hand. </a:t>
            </a:r>
          </a:p>
        </p:txBody>
      </p:sp>
      <p:sp>
        <p:nvSpPr>
          <p:cNvPr id="4" name="Slide Number Placeholder 3"/>
          <p:cNvSpPr>
            <a:spLocks noGrp="1"/>
          </p:cNvSpPr>
          <p:nvPr>
            <p:ph type="sldNum" sz="quarter" idx="5"/>
          </p:nvPr>
        </p:nvSpPr>
        <p:spPr/>
        <p:txBody>
          <a:bodyPr/>
          <a:lstStyle/>
          <a:p>
            <a:fld id="{3B867543-D482-4642-9A48-F2B9EECEB47F}" type="slidenum">
              <a:rPr lang="en-US" smtClean="0"/>
              <a:t>5</a:t>
            </a:fld>
            <a:endParaRPr lang="en-US"/>
          </a:p>
        </p:txBody>
      </p:sp>
    </p:spTree>
    <p:extLst>
      <p:ext uri="{BB962C8B-B14F-4D97-AF65-F5344CB8AC3E}">
        <p14:creationId xmlns:p14="http://schemas.microsoft.com/office/powerpoint/2010/main" val="2947338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2"/>
            <a:ext cx="5486400" cy="4620411"/>
          </a:xfrm>
        </p:spPr>
        <p:txBody>
          <a:bodyPr/>
          <a:lstStyle/>
          <a:p>
            <a:r>
              <a:rPr lang="en-US" dirty="0"/>
              <a:t>In my research I’ve read a lot on ways to manage advisory committees, I’ll share with you my two favorites, and some highlights on what they  focused on. </a:t>
            </a:r>
          </a:p>
          <a:p>
            <a:endParaRPr lang="en-US" dirty="0"/>
          </a:p>
          <a:p>
            <a:pPr marL="171450" indent="-171450">
              <a:buFont typeface="Arial" panose="020B0604020202020204" pitchFamily="34" charset="0"/>
              <a:buChar char="•"/>
            </a:pPr>
            <a:r>
              <a:rPr lang="en-US" dirty="0"/>
              <a:t>Leadership structure – specifically having an industry chair that runs the meeting</a:t>
            </a:r>
          </a:p>
          <a:p>
            <a:pPr marL="628650" lvl="1" indent="-171450">
              <a:buFont typeface="Arial" panose="020B0604020202020204" pitchFamily="34" charset="0"/>
              <a:buChar char="•"/>
            </a:pPr>
            <a:r>
              <a:rPr lang="en-US" dirty="0"/>
              <a:t>Also could have a chair-elect, to allow for learning the ropes</a:t>
            </a:r>
          </a:p>
          <a:p>
            <a:pPr marL="628650" lvl="1" indent="-171450">
              <a:buFont typeface="Arial" panose="020B0604020202020204" pitchFamily="34" charset="0"/>
              <a:buChar char="•"/>
            </a:pPr>
            <a:r>
              <a:rPr lang="en-US" dirty="0"/>
              <a:t>Review agenda with the chair along with goals of the meeting/discussion</a:t>
            </a:r>
          </a:p>
          <a:p>
            <a:pPr marL="628650" lvl="1" indent="-171450">
              <a:buFont typeface="Arial" panose="020B0604020202020204" pitchFamily="34" charset="0"/>
              <a:buChar char="•"/>
            </a:pPr>
            <a:r>
              <a:rPr lang="en-US" dirty="0"/>
              <a:t>Debrief is also good for feedback loop – </a:t>
            </a:r>
          </a:p>
          <a:p>
            <a:pPr marL="171450" indent="-171450">
              <a:buFont typeface="Arial" panose="020B0604020202020204" pitchFamily="34" charset="0"/>
              <a:buChar char="•"/>
            </a:pPr>
            <a:r>
              <a:rPr lang="en-US" dirty="0"/>
              <a:t>Membership management</a:t>
            </a:r>
          </a:p>
          <a:p>
            <a:pPr marL="628650" lvl="1" indent="-171450">
              <a:buFont typeface="Arial" panose="020B0604020202020204" pitchFamily="34" charset="0"/>
              <a:buChar char="•"/>
            </a:pPr>
            <a:r>
              <a:rPr lang="en-US" dirty="0"/>
              <a:t>Identifying members – ask who needs to be at the table</a:t>
            </a:r>
          </a:p>
          <a:p>
            <a:pPr marL="628650" lvl="1" indent="-171450">
              <a:buFont typeface="Arial" panose="020B0604020202020204" pitchFamily="34" charset="0"/>
              <a:buChar char="•"/>
            </a:pPr>
            <a:r>
              <a:rPr lang="en-US" dirty="0"/>
              <a:t>Set expectations – let them know what they are committing to</a:t>
            </a:r>
          </a:p>
          <a:p>
            <a:pPr marL="628650" lvl="1" indent="-171450">
              <a:buFont typeface="Arial" panose="020B0604020202020204" pitchFamily="34" charset="0"/>
              <a:buChar char="•"/>
            </a:pPr>
            <a:r>
              <a:rPr lang="en-US" dirty="0"/>
              <a:t>Terms of service – sets the expectation, also allows for new perspectives and a way to rotate members off the committee, I use this for expectations, we’d like you to consider a two-year commitment.</a:t>
            </a:r>
          </a:p>
          <a:p>
            <a:pPr marL="171450" indent="-171450">
              <a:buFont typeface="Arial" panose="020B0604020202020204" pitchFamily="34" charset="0"/>
              <a:buChar char="•"/>
            </a:pPr>
            <a:r>
              <a:rPr lang="en-US" dirty="0"/>
              <a:t>Diversity of members – diversity of industries and size of companies </a:t>
            </a:r>
          </a:p>
          <a:p>
            <a:pPr marL="171450" indent="-171450">
              <a:buFont typeface="Arial" panose="020B0604020202020204" pitchFamily="34" charset="0"/>
              <a:buChar char="•"/>
            </a:pPr>
            <a:r>
              <a:rPr lang="en-US" dirty="0"/>
              <a:t>Use face-to-face time for discussion</a:t>
            </a:r>
          </a:p>
          <a:p>
            <a:pPr marL="628650" lvl="1" indent="-171450">
              <a:buFont typeface="Arial" panose="020B0604020202020204" pitchFamily="34" charset="0"/>
              <a:buChar char="•"/>
            </a:pPr>
            <a:r>
              <a:rPr lang="en-US" dirty="0"/>
              <a:t>10% rule – college only talks for 10% of the time, I myself use 20% our job is to listen</a:t>
            </a:r>
          </a:p>
          <a:p>
            <a:pPr marL="628650" lvl="1" indent="-171450">
              <a:buFont typeface="Arial" panose="020B0604020202020204" pitchFamily="34" charset="0"/>
              <a:buChar char="•"/>
            </a:pPr>
            <a:r>
              <a:rPr lang="en-US" dirty="0"/>
              <a:t>Think too about using surveys to gather information instead of taking up discussion time</a:t>
            </a:r>
          </a:p>
          <a:p>
            <a:pPr marL="628650" lvl="1" indent="-171450">
              <a:buFont typeface="Arial" panose="020B0604020202020204" pitchFamily="34" charset="0"/>
              <a:buChar char="•"/>
            </a:pPr>
            <a:r>
              <a:rPr lang="en-US" dirty="0"/>
              <a:t>Set standard meeting times, or set schedule for the year – many members like an Outlook Meeting Request so it is on their calendar</a:t>
            </a:r>
          </a:p>
          <a:p>
            <a:pPr marL="628650" lvl="1" indent="-171450">
              <a:buFont typeface="Arial" panose="020B0604020202020204" pitchFamily="34" charset="0"/>
              <a:buChar char="•"/>
            </a:pPr>
            <a:r>
              <a:rPr lang="en-US" dirty="0"/>
              <a:t>Send agendas ahead of time, consider an annotated agenda that provides context for discussion items</a:t>
            </a:r>
          </a:p>
        </p:txBody>
      </p:sp>
      <p:sp>
        <p:nvSpPr>
          <p:cNvPr id="4" name="Slide Number Placeholder 3"/>
          <p:cNvSpPr>
            <a:spLocks noGrp="1"/>
          </p:cNvSpPr>
          <p:nvPr>
            <p:ph type="sldNum" sz="quarter" idx="10"/>
          </p:nvPr>
        </p:nvSpPr>
        <p:spPr/>
        <p:txBody>
          <a:bodyPr/>
          <a:lstStyle/>
          <a:p>
            <a:fld id="{3B867543-D482-4642-9A48-F2B9EECEB47F}" type="slidenum">
              <a:rPr lang="en-US" smtClean="0"/>
              <a:t>6</a:t>
            </a:fld>
            <a:endParaRPr lang="en-US"/>
          </a:p>
        </p:txBody>
      </p:sp>
    </p:spTree>
    <p:extLst>
      <p:ext uri="{BB962C8B-B14F-4D97-AF65-F5344CB8AC3E}">
        <p14:creationId xmlns:p14="http://schemas.microsoft.com/office/powerpoint/2010/main" val="641079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2"/>
            <a:ext cx="5486400" cy="4620411"/>
          </a:xfrm>
        </p:spPr>
        <p:txBody>
          <a:bodyPr/>
          <a:lstStyle/>
          <a:p>
            <a:pPr marL="171450" indent="-171450">
              <a:buFont typeface="Arial" panose="020B0604020202020204" pitchFamily="34" charset="0"/>
              <a:buChar char="•"/>
            </a:pPr>
            <a:r>
              <a:rPr lang="en-US" dirty="0"/>
              <a:t>Real work between meetings</a:t>
            </a:r>
          </a:p>
          <a:p>
            <a:pPr marL="628650" lvl="1" indent="-171450">
              <a:buFont typeface="Arial" panose="020B0604020202020204" pitchFamily="34" charset="0"/>
              <a:buChar char="•"/>
            </a:pPr>
            <a:r>
              <a:rPr lang="en-US" dirty="0"/>
              <a:t>This could be a subcommittee work or a special program request</a:t>
            </a:r>
          </a:p>
          <a:p>
            <a:pPr marL="1085850" lvl="2" indent="-171450">
              <a:buFont typeface="Arial" panose="020B0604020202020204" pitchFamily="34" charset="0"/>
              <a:buChar char="•"/>
            </a:pPr>
            <a:r>
              <a:rPr lang="en-US" dirty="0"/>
              <a:t>SBST example of internship learning outcomes</a:t>
            </a:r>
          </a:p>
          <a:p>
            <a:pPr marL="628650" lvl="1" indent="-171450">
              <a:buFont typeface="Arial" panose="020B0604020202020204" pitchFamily="34" charset="0"/>
              <a:buChar char="•"/>
            </a:pPr>
            <a:r>
              <a:rPr lang="en-US" dirty="0"/>
              <a:t>If not actual work, touch base and check in</a:t>
            </a:r>
          </a:p>
          <a:p>
            <a:pPr marL="1085850" lvl="2" indent="-171450">
              <a:buFont typeface="Arial" panose="020B0604020202020204" pitchFamily="34" charset="0"/>
              <a:buChar char="•"/>
            </a:pPr>
            <a:r>
              <a:rPr lang="en-US" dirty="0"/>
              <a:t>Manufacturing article mailed with thank you post-it, I received thank you emails and one from an employer that had job openings, would they have thought of us if they had not gotten communication from the college</a:t>
            </a:r>
          </a:p>
          <a:p>
            <a:pPr marL="171450" indent="-171450">
              <a:buFont typeface="Arial" panose="020B0604020202020204" pitchFamily="34" charset="0"/>
              <a:buChar char="•"/>
            </a:pPr>
            <a:r>
              <a:rPr lang="en-US" dirty="0"/>
              <a:t>Acknowledge contributions</a:t>
            </a:r>
          </a:p>
          <a:p>
            <a:pPr marL="628650" lvl="1" indent="-171450">
              <a:buFont typeface="Arial" panose="020B0604020202020204" pitchFamily="34" charset="0"/>
              <a:buChar char="•"/>
            </a:pPr>
            <a:r>
              <a:rPr lang="en-US" dirty="0"/>
              <a:t>Thank you to them or letter to their boss</a:t>
            </a:r>
          </a:p>
          <a:p>
            <a:pPr marL="628650" lvl="1" indent="-171450">
              <a:buFont typeface="Arial" panose="020B0604020202020204" pitchFamily="34" charset="0"/>
              <a:buChar char="•"/>
            </a:pPr>
            <a:r>
              <a:rPr lang="en-US" dirty="0"/>
              <a:t>Sometimes this can come from the college president</a:t>
            </a:r>
          </a:p>
          <a:p>
            <a:pPr marL="628650" lvl="1" indent="-171450">
              <a:buFont typeface="Arial" panose="020B0604020202020204" pitchFamily="34" charset="0"/>
              <a:buChar char="•"/>
            </a:pPr>
            <a:r>
              <a:rPr lang="en-US" dirty="0"/>
              <a:t>Some colleges do an appreciation event/dinner</a:t>
            </a:r>
          </a:p>
          <a:p>
            <a:pPr marL="171450" indent="-171450">
              <a:buFont typeface="Arial" panose="020B0604020202020204" pitchFamily="34" charset="0"/>
              <a:buChar char="•"/>
            </a:pPr>
            <a:r>
              <a:rPr lang="en-US" dirty="0"/>
              <a:t>Extensive participation</a:t>
            </a:r>
          </a:p>
          <a:p>
            <a:pPr marL="628650" lvl="1" indent="-171450">
              <a:buFont typeface="Arial" panose="020B0604020202020204" pitchFamily="34" charset="0"/>
              <a:buChar char="•"/>
            </a:pPr>
            <a:r>
              <a:rPr lang="en-US" dirty="0"/>
              <a:t>Professional development for students and staff (job shadow)</a:t>
            </a:r>
          </a:p>
          <a:p>
            <a:pPr marL="628650" lvl="1" indent="-171450">
              <a:buFont typeface="Arial" panose="020B0604020202020204" pitchFamily="34" charset="0"/>
              <a:buChar char="•"/>
            </a:pPr>
            <a:r>
              <a:rPr lang="en-US" dirty="0"/>
              <a:t>Presentations or tours</a:t>
            </a:r>
          </a:p>
          <a:p>
            <a:pPr marL="628650" lvl="1" indent="-171450">
              <a:buFont typeface="Arial" panose="020B0604020202020204" pitchFamily="34" charset="0"/>
              <a:buChar char="•"/>
            </a:pPr>
            <a:r>
              <a:rPr lang="en-US" dirty="0"/>
              <a:t>Help with outreach</a:t>
            </a:r>
          </a:p>
          <a:p>
            <a:pPr marL="628650" lvl="1" indent="-171450">
              <a:buFont typeface="Arial" panose="020B0604020202020204" pitchFamily="34" charset="0"/>
              <a:buChar char="•"/>
            </a:pPr>
            <a:r>
              <a:rPr lang="en-US" dirty="0"/>
              <a:t>Job fairs</a:t>
            </a:r>
          </a:p>
          <a:p>
            <a:pPr marL="628650" lvl="1" indent="-171450">
              <a:buFont typeface="Arial" panose="020B0604020202020204" pitchFamily="34" charset="0"/>
              <a:buChar char="•"/>
            </a:pPr>
            <a:r>
              <a:rPr lang="en-US" dirty="0"/>
              <a:t>Program assessment</a:t>
            </a:r>
          </a:p>
          <a:p>
            <a:pPr marL="628650" lvl="1" indent="-171450">
              <a:buFont typeface="Arial" panose="020B0604020202020204" pitchFamily="34" charset="0"/>
              <a:buChar char="•"/>
            </a:pPr>
            <a:r>
              <a:rPr lang="en-US" dirty="0"/>
              <a:t>Internship</a:t>
            </a:r>
          </a:p>
          <a:p>
            <a:pPr marL="628650" lvl="1" indent="-171450">
              <a:buFont typeface="Arial" panose="020B0604020202020204" pitchFamily="34" charset="0"/>
              <a:buChar char="•"/>
            </a:pPr>
            <a:r>
              <a:rPr lang="en-US" dirty="0"/>
              <a:t>Donations (equipment/funding/letters of support for grants)</a:t>
            </a:r>
          </a:p>
        </p:txBody>
      </p:sp>
      <p:sp>
        <p:nvSpPr>
          <p:cNvPr id="4" name="Slide Number Placeholder 3"/>
          <p:cNvSpPr>
            <a:spLocks noGrp="1"/>
          </p:cNvSpPr>
          <p:nvPr>
            <p:ph type="sldNum" sz="quarter" idx="10"/>
          </p:nvPr>
        </p:nvSpPr>
        <p:spPr/>
        <p:txBody>
          <a:bodyPr/>
          <a:lstStyle/>
          <a:p>
            <a:fld id="{3B867543-D482-4642-9A48-F2B9EECEB47F}" type="slidenum">
              <a:rPr lang="en-US" smtClean="0"/>
              <a:t>7</a:t>
            </a:fld>
            <a:endParaRPr lang="en-US"/>
          </a:p>
        </p:txBody>
      </p:sp>
    </p:spTree>
    <p:extLst>
      <p:ext uri="{BB962C8B-B14F-4D97-AF65-F5344CB8AC3E}">
        <p14:creationId xmlns:p14="http://schemas.microsoft.com/office/powerpoint/2010/main" val="386988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love the idea or growth of this model. We are all somewhere on this continuum, this gives us all validation that we are on the right track, but we have a next step and what that looks like. It’s a </a:t>
            </a:r>
            <a:r>
              <a:rPr lang="en-US"/>
              <a:t>growth-mindset map. </a:t>
            </a:r>
          </a:p>
        </p:txBody>
      </p:sp>
      <p:sp>
        <p:nvSpPr>
          <p:cNvPr id="4" name="Slide Number Placeholder 3"/>
          <p:cNvSpPr>
            <a:spLocks noGrp="1"/>
          </p:cNvSpPr>
          <p:nvPr>
            <p:ph type="sldNum" sz="quarter" idx="10"/>
          </p:nvPr>
        </p:nvSpPr>
        <p:spPr/>
        <p:txBody>
          <a:bodyPr/>
          <a:lstStyle/>
          <a:p>
            <a:fld id="{3B867543-D482-4642-9A48-F2B9EECEB47F}" type="slidenum">
              <a:rPr lang="en-US" smtClean="0"/>
              <a:t>8</a:t>
            </a:fld>
            <a:endParaRPr lang="en-US"/>
          </a:p>
        </p:txBody>
      </p:sp>
    </p:spTree>
    <p:extLst>
      <p:ext uri="{BB962C8B-B14F-4D97-AF65-F5344CB8AC3E}">
        <p14:creationId xmlns:p14="http://schemas.microsoft.com/office/powerpoint/2010/main" val="1777075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2809875" cy="1581150"/>
          </a:xfrm>
        </p:spPr>
      </p:sp>
      <p:sp>
        <p:nvSpPr>
          <p:cNvPr id="3" name="Notes Placeholder 2"/>
          <p:cNvSpPr>
            <a:spLocks noGrp="1"/>
          </p:cNvSpPr>
          <p:nvPr>
            <p:ph type="body" idx="1"/>
          </p:nvPr>
        </p:nvSpPr>
        <p:spPr>
          <a:xfrm>
            <a:off x="685800" y="2872409"/>
            <a:ext cx="5486400" cy="6052929"/>
          </a:xfrm>
        </p:spPr>
        <p:txBody>
          <a:bodyPr/>
          <a:lstStyle/>
          <a:p>
            <a:r>
              <a:rPr lang="en-US" dirty="0"/>
              <a:t>Because in my reading most content was provided from the education side, I decided I wanted to hear more from the volunteer side. What struck me is that my findings are very simple. </a:t>
            </a:r>
          </a:p>
          <a:p>
            <a:r>
              <a:rPr lang="en-US" dirty="0">
                <a:highlight>
                  <a:srgbClr val="FFFF00"/>
                </a:highlight>
              </a:rPr>
              <a:t>Invite them, be clear and say thank you</a:t>
            </a:r>
            <a:r>
              <a:rPr lang="en-US" dirty="0"/>
              <a:t>.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b="1" dirty="0"/>
              <a:t>I was invited </a:t>
            </a:r>
            <a:r>
              <a:rPr lang="en-US" dirty="0"/>
              <a:t>- In my experience if someone likes their job, and is invited to help, they will say yes. </a:t>
            </a:r>
          </a:p>
          <a:p>
            <a:pPr marL="628650" lvl="1" indent="-171450">
              <a:buFont typeface="Arial" panose="020B0604020202020204" pitchFamily="34" charset="0"/>
              <a:buChar char="•"/>
            </a:pPr>
            <a:r>
              <a:rPr lang="en-US" dirty="0"/>
              <a:t>By staff, faculty or another industry advisory member</a:t>
            </a:r>
          </a:p>
          <a:p>
            <a:pPr marL="628650" lvl="1" indent="-171450">
              <a:buFont typeface="Arial" panose="020B0604020202020204" pitchFamily="34" charset="0"/>
              <a:buChar char="•"/>
            </a:pPr>
            <a:r>
              <a:rPr lang="en-US" dirty="0"/>
              <a:t>An invitation to everyone is an invitation to no one </a:t>
            </a:r>
          </a:p>
          <a:p>
            <a:pPr marL="171450" indent="-171450">
              <a:buFont typeface="Arial" panose="020B0604020202020204" pitchFamily="34" charset="0"/>
              <a:buChar char="•"/>
            </a:pPr>
            <a:r>
              <a:rPr lang="en-US" b="1" dirty="0"/>
              <a:t>Networking with colleagues </a:t>
            </a:r>
            <a:r>
              <a:rPr lang="en-US" dirty="0"/>
              <a:t>– the networking that happens at our advisory meetings is better and different than with professional associations. </a:t>
            </a:r>
          </a:p>
          <a:p>
            <a:pPr marL="628650" lvl="1" indent="-171450">
              <a:buFont typeface="Arial" panose="020B0604020202020204" pitchFamily="34" charset="0"/>
              <a:buChar char="•"/>
            </a:pPr>
            <a:r>
              <a:rPr lang="en-US" dirty="0"/>
              <a:t>“Because I’m trying to improve a training program I am more open with what I share”</a:t>
            </a:r>
          </a:p>
          <a:p>
            <a:pPr marL="628650" lvl="1" indent="-171450">
              <a:buFont typeface="Arial" panose="020B0604020202020204" pitchFamily="34" charset="0"/>
              <a:buChar char="•"/>
            </a:pPr>
            <a:r>
              <a:rPr lang="en-US" dirty="0"/>
              <a:t>I can also get other business done in a side-bar with a colleague</a:t>
            </a:r>
          </a:p>
          <a:p>
            <a:pPr marL="171450" indent="-171450">
              <a:buFont typeface="Arial" panose="020B0604020202020204" pitchFamily="34" charset="0"/>
              <a:buChar char="•"/>
            </a:pPr>
            <a:r>
              <a:rPr lang="en-US" b="1" dirty="0"/>
              <a:t>Because they make a difference </a:t>
            </a:r>
            <a:r>
              <a:rPr lang="en-US" dirty="0"/>
              <a:t>– </a:t>
            </a:r>
          </a:p>
          <a:p>
            <a:pPr marL="628650" lvl="1" indent="-171450">
              <a:buFont typeface="Arial" panose="020B0604020202020204" pitchFamily="34" charset="0"/>
              <a:buChar char="•"/>
            </a:pPr>
            <a:r>
              <a:rPr lang="en-US" dirty="0"/>
              <a:t>Provide value with a small commitment</a:t>
            </a:r>
          </a:p>
          <a:p>
            <a:pPr marL="628650" lvl="1" indent="-171450">
              <a:buFont typeface="Arial" panose="020B0604020202020204" pitchFamily="34" charset="0"/>
              <a:buChar char="•"/>
            </a:pPr>
            <a:r>
              <a:rPr lang="en-US" dirty="0"/>
              <a:t>Received Prof-tech education and it impacted their lives/careers</a:t>
            </a:r>
          </a:p>
          <a:p>
            <a:pPr marL="628650" lvl="1" indent="-171450">
              <a:buFont typeface="Arial" panose="020B0604020202020204" pitchFamily="34" charset="0"/>
              <a:buChar char="•"/>
            </a:pPr>
            <a:r>
              <a:rPr lang="en-US" dirty="0"/>
              <a:t>Contribute to the growth of students</a:t>
            </a:r>
          </a:p>
          <a:p>
            <a:pPr marL="171450" indent="-171450">
              <a:buFont typeface="Arial" panose="020B0604020202020204" pitchFamily="34" charset="0"/>
              <a:buChar char="•"/>
            </a:pPr>
            <a:r>
              <a:rPr lang="en-US" b="1" dirty="0"/>
              <a:t>Listen</a:t>
            </a:r>
            <a:r>
              <a:rPr lang="en-US" dirty="0"/>
              <a:t> – In response to questions about what could colleges do better</a:t>
            </a:r>
          </a:p>
          <a:p>
            <a:pPr marL="628650" lvl="1" indent="-171450">
              <a:buFont typeface="Arial" panose="020B0604020202020204" pitchFamily="34" charset="0"/>
              <a:buChar char="•"/>
            </a:pPr>
            <a:r>
              <a:rPr lang="en-US" dirty="0"/>
              <a:t>When industry defines the goals, the program is stronger</a:t>
            </a:r>
          </a:p>
          <a:p>
            <a:pPr marL="171450" indent="-171450">
              <a:buFont typeface="Arial" panose="020B0604020202020204" pitchFamily="34" charset="0"/>
              <a:buChar char="•"/>
            </a:pPr>
            <a:r>
              <a:rPr lang="en-US" b="1" dirty="0"/>
              <a:t>Engagement strategies – </a:t>
            </a:r>
          </a:p>
          <a:p>
            <a:pPr marL="628650" lvl="1" indent="-171450">
              <a:buFont typeface="Arial" panose="020B0604020202020204" pitchFamily="34" charset="0"/>
              <a:buChar char="•"/>
            </a:pPr>
            <a:r>
              <a:rPr lang="en-US" dirty="0"/>
              <a:t>Getting to know the program – open house, tours, presentations</a:t>
            </a:r>
          </a:p>
          <a:p>
            <a:pPr marL="628650" lvl="1" indent="-171450">
              <a:buFont typeface="Arial" panose="020B0604020202020204" pitchFamily="34" charset="0"/>
              <a:buChar char="•"/>
            </a:pPr>
            <a:r>
              <a:rPr lang="en-US" dirty="0"/>
              <a:t>Engaging with students – student poster sessions, speed-dating, mock interviews</a:t>
            </a:r>
          </a:p>
          <a:p>
            <a:pPr marL="628650" lvl="1" indent="-171450">
              <a:buFont typeface="Arial" panose="020B0604020202020204" pitchFamily="34" charset="0"/>
              <a:buChar char="•"/>
            </a:pPr>
            <a:r>
              <a:rPr lang="en-US" dirty="0"/>
              <a:t>Specific impact – articulation agreements, industry overview, program review, industry certifications</a:t>
            </a:r>
          </a:p>
          <a:p>
            <a:pPr marL="171450" indent="-171450">
              <a:buFont typeface="Arial" panose="020B0604020202020204" pitchFamily="34" charset="0"/>
              <a:buChar char="•"/>
            </a:pPr>
            <a:r>
              <a:rPr lang="en-US" b="1" dirty="0"/>
              <a:t>Meeting mechanics – </a:t>
            </a:r>
            <a:endParaRPr lang="en-US" dirty="0"/>
          </a:p>
          <a:p>
            <a:pPr marL="628650" lvl="1" indent="-171450">
              <a:buFont typeface="Arial" panose="020B0604020202020204" pitchFamily="34" charset="0"/>
              <a:buChar char="•"/>
            </a:pPr>
            <a:r>
              <a:rPr lang="en-US" dirty="0"/>
              <a:t>Logistics – meeting location, times, expectations of members (role of a member and work of the committee) “I just want to know what you need”</a:t>
            </a:r>
          </a:p>
          <a:p>
            <a:pPr marL="628650" lvl="1" indent="-171450">
              <a:buFont typeface="Arial" panose="020B0604020202020204" pitchFamily="34" charset="0"/>
              <a:buChar char="•"/>
            </a:pPr>
            <a:r>
              <a:rPr lang="en-US" dirty="0"/>
              <a:t>Facilitation – Chair meets with college ahead of time, make the work or question easy to answer, too many college presentations </a:t>
            </a:r>
          </a:p>
          <a:p>
            <a:pPr marL="628650" lvl="1" indent="-171450">
              <a:buFont typeface="Arial" panose="020B0604020202020204" pitchFamily="34" charset="0"/>
              <a:buChar char="•"/>
            </a:pPr>
            <a:r>
              <a:rPr lang="en-US" dirty="0"/>
              <a:t>Communication – No Jargon, use of education language, one point of contact, check in outside of meetings</a:t>
            </a:r>
          </a:p>
          <a:p>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B867543-D482-4642-9A48-F2B9EECEB47F}" type="slidenum">
              <a:rPr lang="en-US" smtClean="0"/>
              <a:t>9</a:t>
            </a:fld>
            <a:endParaRPr lang="en-US"/>
          </a:p>
        </p:txBody>
      </p:sp>
    </p:spTree>
    <p:extLst>
      <p:ext uri="{BB962C8B-B14F-4D97-AF65-F5344CB8AC3E}">
        <p14:creationId xmlns:p14="http://schemas.microsoft.com/office/powerpoint/2010/main" val="2587323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hadley@shoreline.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4400" dirty="0"/>
              <a:t>Building Inclusive </a:t>
            </a:r>
            <a:br>
              <a:rPr lang="en-US" sz="4400" dirty="0"/>
            </a:br>
            <a:r>
              <a:rPr lang="en-US" sz="4400" dirty="0"/>
              <a:t>Advisory Committees </a:t>
            </a:r>
          </a:p>
        </p:txBody>
      </p:sp>
      <p:sp>
        <p:nvSpPr>
          <p:cNvPr id="3" name="Subtitle 2"/>
          <p:cNvSpPr>
            <a:spLocks noGrp="1"/>
          </p:cNvSpPr>
          <p:nvPr>
            <p:ph type="subTitle" idx="1"/>
          </p:nvPr>
        </p:nvSpPr>
        <p:spPr>
          <a:xfrm>
            <a:off x="1507067" y="4050833"/>
            <a:ext cx="7766936" cy="1976480"/>
          </a:xfrm>
        </p:spPr>
        <p:txBody>
          <a:bodyPr>
            <a:normAutofit/>
          </a:bodyPr>
          <a:lstStyle/>
          <a:p>
            <a:r>
              <a:rPr lang="en-US" dirty="0"/>
              <a:t>Lauren Hadley, Director of Workforce</a:t>
            </a:r>
          </a:p>
          <a:p>
            <a:r>
              <a:rPr lang="en-US" dirty="0">
                <a:hlinkClick r:id="rId3"/>
              </a:rPr>
              <a:t>lhadley@shoreline.edu</a:t>
            </a:r>
            <a:endParaRPr lang="en-US" dirty="0"/>
          </a:p>
          <a:p>
            <a:endParaRPr lang="en-US" dirty="0"/>
          </a:p>
          <a:p>
            <a:r>
              <a:rPr lang="en-US" dirty="0"/>
              <a:t>Workforce Education Council</a:t>
            </a:r>
          </a:p>
          <a:p>
            <a:r>
              <a:rPr lang="en-US" dirty="0"/>
              <a:t>February 29, 2024</a:t>
            </a:r>
          </a:p>
        </p:txBody>
      </p:sp>
    </p:spTree>
    <p:extLst>
      <p:ext uri="{BB962C8B-B14F-4D97-AF65-F5344CB8AC3E}">
        <p14:creationId xmlns:p14="http://schemas.microsoft.com/office/powerpoint/2010/main" val="3436332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5400" dirty="0"/>
              <a:t>Creating Belongingness</a:t>
            </a:r>
            <a:br>
              <a:rPr lang="en-US" sz="5400" dirty="0"/>
            </a:br>
            <a:endParaRPr lang="en-US" sz="5400"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a:t>Provide an orientation (1:1 is best).</a:t>
            </a:r>
          </a:p>
          <a:p>
            <a:pPr marL="514350" indent="-514350">
              <a:buFont typeface="+mj-lt"/>
              <a:buAutoNum type="arabicPeriod"/>
            </a:pPr>
            <a:r>
              <a:rPr lang="en-US" sz="2800" dirty="0"/>
              <a:t>Make introductions</a:t>
            </a:r>
          </a:p>
          <a:p>
            <a:pPr marL="514350" indent="-514350">
              <a:buFont typeface="+mj-lt"/>
              <a:buAutoNum type="arabicPeriod"/>
            </a:pPr>
            <a:r>
              <a:rPr lang="en-US" sz="2800" dirty="0"/>
              <a:t>Remember the details (i.e. nametags)</a:t>
            </a:r>
          </a:p>
          <a:p>
            <a:pPr marL="514350" indent="-514350">
              <a:buFont typeface="+mj-lt"/>
              <a:buAutoNum type="arabicPeriod"/>
            </a:pPr>
            <a:r>
              <a:rPr lang="en-US" sz="2800" dirty="0"/>
              <a:t>Invite participation</a:t>
            </a:r>
          </a:p>
          <a:p>
            <a:pPr marL="514350" indent="-514350">
              <a:buFont typeface="+mj-lt"/>
              <a:buAutoNum type="arabicPeriod"/>
            </a:pPr>
            <a:r>
              <a:rPr lang="en-US" sz="2800" dirty="0"/>
              <a:t>Intentional recruitment of members and committee chairs</a:t>
            </a:r>
          </a:p>
          <a:p>
            <a:endParaRPr lang="en-US" sz="2800" dirty="0"/>
          </a:p>
          <a:p>
            <a:pPr lvl="1"/>
            <a:endParaRPr lang="en-US" dirty="0"/>
          </a:p>
        </p:txBody>
      </p:sp>
    </p:spTree>
    <p:extLst>
      <p:ext uri="{BB962C8B-B14F-4D97-AF65-F5344CB8AC3E}">
        <p14:creationId xmlns:p14="http://schemas.microsoft.com/office/powerpoint/2010/main" val="2987552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3B25E9-2463-3966-9D1F-E14C7FDA42D6}"/>
              </a:ext>
            </a:extLst>
          </p:cNvPr>
          <p:cNvSpPr>
            <a:spLocks noGrp="1"/>
          </p:cNvSpPr>
          <p:nvPr>
            <p:ph type="title"/>
          </p:nvPr>
        </p:nvSpPr>
        <p:spPr>
          <a:xfrm>
            <a:off x="677334" y="609599"/>
            <a:ext cx="8596668" cy="5047129"/>
          </a:xfrm>
        </p:spPr>
        <p:txBody>
          <a:bodyPr>
            <a:normAutofit/>
          </a:bodyPr>
          <a:lstStyle/>
          <a:p>
            <a:pPr algn="ctr"/>
            <a:br>
              <a:rPr lang="en-US" dirty="0"/>
            </a:br>
            <a:br>
              <a:rPr lang="en-US" dirty="0"/>
            </a:br>
            <a:r>
              <a:rPr lang="en-US" dirty="0"/>
              <a:t>Paired Discussion &amp; Handout</a:t>
            </a:r>
            <a:br>
              <a:rPr lang="en-US" dirty="0"/>
            </a:br>
            <a:br>
              <a:rPr lang="en-US" dirty="0"/>
            </a:br>
            <a:r>
              <a:rPr lang="en-US" dirty="0"/>
              <a:t>What one thing did you hear today</a:t>
            </a:r>
            <a:br>
              <a:rPr lang="en-US" dirty="0"/>
            </a:br>
            <a:r>
              <a:rPr lang="en-US" dirty="0"/>
              <a:t>are you going to implement with your advisory committee work?</a:t>
            </a:r>
            <a:br>
              <a:rPr lang="en-US" dirty="0"/>
            </a:br>
            <a:br>
              <a:rPr lang="en-US" dirty="0"/>
            </a:br>
            <a:endParaRPr lang="en-US" dirty="0"/>
          </a:p>
        </p:txBody>
      </p:sp>
    </p:spTree>
    <p:extLst>
      <p:ext uri="{BB962C8B-B14F-4D97-AF65-F5344CB8AC3E}">
        <p14:creationId xmlns:p14="http://schemas.microsoft.com/office/powerpoint/2010/main" val="3498352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AF146-BAD2-59CF-66A7-0B4E3FEB2311}"/>
              </a:ext>
            </a:extLst>
          </p:cNvPr>
          <p:cNvSpPr>
            <a:spLocks noGrp="1"/>
          </p:cNvSpPr>
          <p:nvPr>
            <p:ph type="title"/>
          </p:nvPr>
        </p:nvSpPr>
        <p:spPr/>
        <p:txBody>
          <a:bodyPr>
            <a:normAutofit fontScale="90000"/>
          </a:bodyPr>
          <a:lstStyle/>
          <a:p>
            <a:r>
              <a:rPr lang="en-US" sz="2200" dirty="0"/>
              <a:t>Straight from the CLNA – Element 2 – Evaluation of Student Performance</a:t>
            </a:r>
            <a:br>
              <a:rPr lang="en-US" dirty="0"/>
            </a:br>
            <a:r>
              <a:rPr lang="en-US" sz="4000" dirty="0"/>
              <a:t>Advisory Committee Discussion Topics</a:t>
            </a:r>
            <a:br>
              <a:rPr lang="en-US" sz="4000" dirty="0"/>
            </a:br>
            <a:endParaRPr lang="en-US" dirty="0"/>
          </a:p>
        </p:txBody>
      </p:sp>
      <p:sp>
        <p:nvSpPr>
          <p:cNvPr id="3" name="Content Placeholder 2">
            <a:extLst>
              <a:ext uri="{FF2B5EF4-FFF2-40B4-BE49-F238E27FC236}">
                <a16:creationId xmlns:a16="http://schemas.microsoft.com/office/drawing/2014/main" id="{EC298958-51C8-6001-1A96-CE30052EA5CD}"/>
              </a:ext>
            </a:extLst>
          </p:cNvPr>
          <p:cNvSpPr>
            <a:spLocks noGrp="1"/>
          </p:cNvSpPr>
          <p:nvPr>
            <p:ph idx="1"/>
          </p:nvPr>
        </p:nvSpPr>
        <p:spPr/>
        <p:txBody>
          <a:bodyPr/>
          <a:lstStyle/>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2.B Where are the biggest gaps in Perkins Performance Indicators among student demographic subgroups? What strategies might narrow this gap?</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2.C Where are the biggest gaps in Perkins Performance Indicators among Perkins special populations? What strategies might narrow this gap?</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2.D In which CTE programs is the enrollment of one gender over 75% of the total program enrollment? Where there are program disparities in performance in 3P1, what is being done to address them? </a:t>
            </a:r>
          </a:p>
          <a:p>
            <a:endParaRPr lang="en-US" dirty="0"/>
          </a:p>
        </p:txBody>
      </p:sp>
    </p:spTree>
    <p:extLst>
      <p:ext uri="{BB962C8B-B14F-4D97-AF65-F5344CB8AC3E}">
        <p14:creationId xmlns:p14="http://schemas.microsoft.com/office/powerpoint/2010/main" val="3932821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AF146-BAD2-59CF-66A7-0B4E3FEB2311}"/>
              </a:ext>
            </a:extLst>
          </p:cNvPr>
          <p:cNvSpPr>
            <a:spLocks noGrp="1"/>
          </p:cNvSpPr>
          <p:nvPr>
            <p:ph type="title"/>
          </p:nvPr>
        </p:nvSpPr>
        <p:spPr/>
        <p:txBody>
          <a:bodyPr>
            <a:normAutofit fontScale="90000"/>
          </a:bodyPr>
          <a:lstStyle/>
          <a:p>
            <a:r>
              <a:rPr lang="en-US" sz="2200" dirty="0"/>
              <a:t>Straight from the CLNA – Element 3 – Evaluation of CTE Programs</a:t>
            </a:r>
            <a:br>
              <a:rPr lang="en-US" dirty="0"/>
            </a:br>
            <a:r>
              <a:rPr lang="en-US" sz="4000" dirty="0"/>
              <a:t>Advisory Committee Discussion Topics</a:t>
            </a:r>
            <a:br>
              <a:rPr lang="en-US" sz="4000" dirty="0"/>
            </a:br>
            <a:endParaRPr lang="en-US" dirty="0"/>
          </a:p>
        </p:txBody>
      </p:sp>
      <p:sp>
        <p:nvSpPr>
          <p:cNvPr id="3" name="Content Placeholder 2">
            <a:extLst>
              <a:ext uri="{FF2B5EF4-FFF2-40B4-BE49-F238E27FC236}">
                <a16:creationId xmlns:a16="http://schemas.microsoft.com/office/drawing/2014/main" id="{EC298958-51C8-6001-1A96-CE30052EA5CD}"/>
              </a:ext>
            </a:extLst>
          </p:cNvPr>
          <p:cNvSpPr>
            <a:spLocks noGrp="1"/>
          </p:cNvSpPr>
          <p:nvPr>
            <p:ph idx="1"/>
          </p:nvPr>
        </p:nvSpPr>
        <p:spPr/>
        <p:txBody>
          <a:bodyPr>
            <a:normAutofit fontScale="92500" lnSpcReduction="20000"/>
          </a:bodyPr>
          <a:lstStyle/>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3.B Which programs do not yet incorporate current industry standard equipment, appropriate classroom, and laboratory space, and/or quality instructional materials?</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3.C How does the institution or district partner with stakeholders to ensure program alignment to workforce needs?</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3.D What strategies are in place to recruit and retain employers participating in work-based learning? What should be added?</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3.E How is the institution or district evaluating employer satisfaction with the learners they supervise and the quality of the work-based learning experiences? How are program outcomes met and/or reinforced by work-based learning activities?</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3.F Does the institution have adequate CTE program design? Indicators include growing and sustainable enrollment, meaningful programs of study, articulation agreements, sequenced progression of courses within program area, meaningful credentials, and program evaluation.</a:t>
            </a:r>
          </a:p>
          <a:p>
            <a:endParaRPr lang="en-US" dirty="0"/>
          </a:p>
        </p:txBody>
      </p:sp>
    </p:spTree>
    <p:extLst>
      <p:ext uri="{BB962C8B-B14F-4D97-AF65-F5344CB8AC3E}">
        <p14:creationId xmlns:p14="http://schemas.microsoft.com/office/powerpoint/2010/main" val="3103520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AF146-BAD2-59CF-66A7-0B4E3FEB2311}"/>
              </a:ext>
            </a:extLst>
          </p:cNvPr>
          <p:cNvSpPr>
            <a:spLocks noGrp="1"/>
          </p:cNvSpPr>
          <p:nvPr>
            <p:ph type="title"/>
          </p:nvPr>
        </p:nvSpPr>
        <p:spPr/>
        <p:txBody>
          <a:bodyPr>
            <a:normAutofit fontScale="90000"/>
          </a:bodyPr>
          <a:lstStyle/>
          <a:p>
            <a:r>
              <a:rPr lang="en-US" sz="2200" dirty="0"/>
              <a:t>Straight from </a:t>
            </a:r>
            <a:r>
              <a:rPr lang="en-US" sz="2200"/>
              <a:t>the CLNA – Element 5</a:t>
            </a:r>
            <a:br>
              <a:rPr lang="en-US" dirty="0"/>
            </a:br>
            <a:r>
              <a:rPr lang="en-US" sz="4000" dirty="0"/>
              <a:t>Advisory Committee Discussion Topics</a:t>
            </a:r>
            <a:br>
              <a:rPr lang="en-US" sz="4000" dirty="0"/>
            </a:br>
            <a:endParaRPr lang="en-US" dirty="0"/>
          </a:p>
        </p:txBody>
      </p:sp>
      <p:sp>
        <p:nvSpPr>
          <p:cNvPr id="3" name="Content Placeholder 2">
            <a:extLst>
              <a:ext uri="{FF2B5EF4-FFF2-40B4-BE49-F238E27FC236}">
                <a16:creationId xmlns:a16="http://schemas.microsoft.com/office/drawing/2014/main" id="{EC298958-51C8-6001-1A96-CE30052EA5CD}"/>
              </a:ext>
            </a:extLst>
          </p:cNvPr>
          <p:cNvSpPr>
            <a:spLocks noGrp="1"/>
          </p:cNvSpPr>
          <p:nvPr>
            <p:ph idx="1"/>
          </p:nvPr>
        </p:nvSpPr>
        <p:spPr/>
        <p:txBody>
          <a:bodyPr/>
          <a:lstStyle/>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5.B What processes are in place to recruit new CTE educators who reflect your student population?</a:t>
            </a: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5.C What strategies are used to support the retention of high-quality CTE educators?</a:t>
            </a:r>
          </a:p>
          <a:p>
            <a:endParaRPr lang="en-US" dirty="0"/>
          </a:p>
        </p:txBody>
      </p:sp>
    </p:spTree>
    <p:extLst>
      <p:ext uri="{BB962C8B-B14F-4D97-AF65-F5344CB8AC3E}">
        <p14:creationId xmlns:p14="http://schemas.microsoft.com/office/powerpoint/2010/main" val="684052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214310"/>
          </a:xfrm>
        </p:spPr>
        <p:txBody>
          <a:bodyPr/>
          <a:lstStyle/>
          <a:p>
            <a:pPr algn="ctr"/>
            <a:r>
              <a:rPr lang="en-US" dirty="0"/>
              <a:t>Further questions or thoughts?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47702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16520"/>
          <a:stretch/>
        </p:blipFill>
        <p:spPr>
          <a:xfrm>
            <a:off x="553791" y="2936384"/>
            <a:ext cx="5569513" cy="314285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18307" y="242597"/>
            <a:ext cx="5299364" cy="6263744"/>
          </a:xfrm>
          <a:prstGeom prst="rect">
            <a:avLst/>
          </a:prstGeom>
        </p:spPr>
      </p:pic>
      <p:sp>
        <p:nvSpPr>
          <p:cNvPr id="6" name="TextBox 5"/>
          <p:cNvSpPr txBox="1"/>
          <p:nvPr/>
        </p:nvSpPr>
        <p:spPr>
          <a:xfrm>
            <a:off x="778571" y="1159098"/>
            <a:ext cx="5344733" cy="1323439"/>
          </a:xfrm>
          <a:prstGeom prst="rect">
            <a:avLst/>
          </a:prstGeom>
          <a:noFill/>
        </p:spPr>
        <p:txBody>
          <a:bodyPr wrap="square" rtlCol="0">
            <a:spAutoFit/>
          </a:bodyPr>
          <a:lstStyle/>
          <a:p>
            <a:r>
              <a:rPr lang="en-US" sz="4000" dirty="0">
                <a:solidFill>
                  <a:schemeClr val="accent1"/>
                </a:solidFill>
              </a:rPr>
              <a:t>They could be talking about us in 25 years.</a:t>
            </a:r>
          </a:p>
        </p:txBody>
      </p:sp>
    </p:spTree>
    <p:extLst>
      <p:ext uri="{BB962C8B-B14F-4D97-AF65-F5344CB8AC3E}">
        <p14:creationId xmlns:p14="http://schemas.microsoft.com/office/powerpoint/2010/main" val="2903730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5400" dirty="0"/>
              <a:t>Presentation Overview</a:t>
            </a:r>
          </a:p>
        </p:txBody>
      </p:sp>
      <p:sp>
        <p:nvSpPr>
          <p:cNvPr id="3" name="Content Placeholder 2"/>
          <p:cNvSpPr>
            <a:spLocks noGrp="1"/>
          </p:cNvSpPr>
          <p:nvPr>
            <p:ph idx="1"/>
          </p:nvPr>
        </p:nvSpPr>
        <p:spPr/>
        <p:txBody>
          <a:bodyPr>
            <a:normAutofit fontScale="92500" lnSpcReduction="10000"/>
          </a:bodyPr>
          <a:lstStyle/>
          <a:p>
            <a:r>
              <a:rPr lang="en-US" sz="2800" dirty="0"/>
              <a:t>Goals for the presentation</a:t>
            </a:r>
          </a:p>
          <a:p>
            <a:r>
              <a:rPr lang="en-US" sz="2800" dirty="0"/>
              <a:t>Brief history of industry involvement in education</a:t>
            </a:r>
          </a:p>
          <a:p>
            <a:r>
              <a:rPr lang="en-US" sz="2800" dirty="0"/>
              <a:t>Philosophy and best practices</a:t>
            </a:r>
          </a:p>
          <a:p>
            <a:r>
              <a:rPr lang="en-US" sz="2800" dirty="0"/>
              <a:t>Advisory committee best practices (handout)</a:t>
            </a:r>
          </a:p>
          <a:p>
            <a:r>
              <a:rPr lang="en-US" sz="2800" dirty="0"/>
              <a:t>Activity</a:t>
            </a:r>
          </a:p>
          <a:p>
            <a:r>
              <a:rPr lang="en-US" sz="2800" dirty="0"/>
              <a:t>Sample discussion questions from the CLNA</a:t>
            </a:r>
          </a:p>
          <a:p>
            <a:r>
              <a:rPr lang="en-US" sz="2800" dirty="0"/>
              <a:t>Review of goals</a:t>
            </a:r>
          </a:p>
          <a:p>
            <a:r>
              <a:rPr lang="en-US" sz="2800" dirty="0"/>
              <a:t>Questions</a:t>
            </a:r>
          </a:p>
        </p:txBody>
      </p:sp>
    </p:spTree>
    <p:extLst>
      <p:ext uri="{BB962C8B-B14F-4D97-AF65-F5344CB8AC3E}">
        <p14:creationId xmlns:p14="http://schemas.microsoft.com/office/powerpoint/2010/main" val="3762842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946" y="1766047"/>
            <a:ext cx="8596668" cy="3325906"/>
          </a:xfrm>
        </p:spPr>
        <p:txBody>
          <a:bodyPr>
            <a:normAutofit fontScale="90000"/>
          </a:bodyPr>
          <a:lstStyle/>
          <a:p>
            <a:pPr algn="ctr"/>
            <a:br>
              <a:rPr lang="en-US" dirty="0"/>
            </a:br>
            <a:r>
              <a:rPr lang="en-US" sz="6000" dirty="0"/>
              <a:t>What are you hoping to </a:t>
            </a:r>
            <a:br>
              <a:rPr lang="en-US" sz="6000" dirty="0"/>
            </a:br>
            <a:r>
              <a:rPr lang="en-US" sz="6000" dirty="0"/>
              <a:t>get out of today’s conversation?</a:t>
            </a:r>
            <a:br>
              <a:rPr lang="en-US" sz="6000" dirty="0"/>
            </a:br>
            <a:endParaRPr lang="en-US" dirty="0"/>
          </a:p>
        </p:txBody>
      </p:sp>
    </p:spTree>
    <p:extLst>
      <p:ext uri="{BB962C8B-B14F-4D97-AF65-F5344CB8AC3E}">
        <p14:creationId xmlns:p14="http://schemas.microsoft.com/office/powerpoint/2010/main" val="99847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7076"/>
          </a:xfrm>
        </p:spPr>
        <p:txBody>
          <a:bodyPr>
            <a:normAutofit fontScale="90000"/>
          </a:bodyPr>
          <a:lstStyle/>
          <a:p>
            <a:r>
              <a:rPr lang="en-US" sz="4400" dirty="0"/>
              <a:t>Benchmarks in prof-tech education</a:t>
            </a:r>
            <a:endParaRPr lang="en-US" sz="5400" dirty="0"/>
          </a:p>
        </p:txBody>
      </p:sp>
      <p:sp>
        <p:nvSpPr>
          <p:cNvPr id="3" name="Content Placeholder 2"/>
          <p:cNvSpPr>
            <a:spLocks noGrp="1"/>
          </p:cNvSpPr>
          <p:nvPr>
            <p:ph idx="1"/>
          </p:nvPr>
        </p:nvSpPr>
        <p:spPr/>
        <p:txBody>
          <a:bodyPr/>
          <a:lstStyle/>
          <a:p>
            <a:endParaRPr lang="en-US" sz="2800" dirty="0"/>
          </a:p>
          <a:p>
            <a:pPr lvl="1"/>
            <a:endParaRPr lang="en-US" dirty="0"/>
          </a:p>
        </p:txBody>
      </p:sp>
      <p:graphicFrame>
        <p:nvGraphicFramePr>
          <p:cNvPr id="4" name="Diagram 3"/>
          <p:cNvGraphicFramePr/>
          <p:nvPr>
            <p:extLst>
              <p:ext uri="{D42A27DB-BD31-4B8C-83A1-F6EECF244321}">
                <p14:modId xmlns:p14="http://schemas.microsoft.com/office/powerpoint/2010/main" val="3298902677"/>
              </p:ext>
            </p:extLst>
          </p:nvPr>
        </p:nvGraphicFramePr>
        <p:xfrm>
          <a:off x="677334" y="759854"/>
          <a:ext cx="9482666" cy="53784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1549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99A9EB38-0046-4878-B7FE-F386A2F6F2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409" y="1521522"/>
            <a:ext cx="4922524" cy="381495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FA9B860-E8FC-44DB-8494-1A2F0CBADE18}"/>
              </a:ext>
            </a:extLst>
          </p:cNvPr>
          <p:cNvSpPr txBox="1"/>
          <p:nvPr/>
        </p:nvSpPr>
        <p:spPr>
          <a:xfrm>
            <a:off x="5990253" y="1576873"/>
            <a:ext cx="3816220" cy="3693319"/>
          </a:xfrm>
          <a:prstGeom prst="rect">
            <a:avLst/>
          </a:prstGeom>
          <a:noFill/>
        </p:spPr>
        <p:txBody>
          <a:bodyPr wrap="square" rtlCol="0">
            <a:spAutoFit/>
          </a:bodyPr>
          <a:lstStyle/>
          <a:p>
            <a:r>
              <a:rPr lang="en-US" dirty="0"/>
              <a:t>1. </a:t>
            </a:r>
            <a:r>
              <a:rPr lang="en-US" u="sng" dirty="0"/>
              <a:t>Identify</a:t>
            </a:r>
            <a:r>
              <a:rPr lang="en-US" dirty="0"/>
              <a:t> your employer partner</a:t>
            </a:r>
          </a:p>
          <a:p>
            <a:r>
              <a:rPr lang="en-US" dirty="0"/>
              <a:t>2. </a:t>
            </a:r>
            <a:r>
              <a:rPr lang="en-US" u="sng" dirty="0"/>
              <a:t>Cultivate</a:t>
            </a:r>
            <a:r>
              <a:rPr lang="en-US" dirty="0"/>
              <a:t> them – involve them in your programs</a:t>
            </a:r>
          </a:p>
          <a:p>
            <a:r>
              <a:rPr lang="en-US" dirty="0"/>
              <a:t>3. </a:t>
            </a:r>
            <a:r>
              <a:rPr lang="en-US" u="sng" dirty="0"/>
              <a:t>Solicit</a:t>
            </a:r>
            <a:r>
              <a:rPr lang="en-US" dirty="0"/>
              <a:t> – ask them to give to your program</a:t>
            </a:r>
          </a:p>
          <a:p>
            <a:r>
              <a:rPr lang="en-US" dirty="0"/>
              <a:t>4. </a:t>
            </a:r>
            <a:r>
              <a:rPr lang="en-US" u="sng" dirty="0"/>
              <a:t>Recognize</a:t>
            </a:r>
            <a:r>
              <a:rPr lang="en-US" dirty="0"/>
              <a:t> – don’t underestimate a certificate they can hang in their office</a:t>
            </a:r>
          </a:p>
          <a:p>
            <a:r>
              <a:rPr lang="en-US" dirty="0"/>
              <a:t>5. </a:t>
            </a:r>
            <a:r>
              <a:rPr lang="en-US" u="sng" dirty="0"/>
              <a:t>Stewardship</a:t>
            </a:r>
            <a:r>
              <a:rPr lang="en-US" dirty="0"/>
              <a:t> – honor their contribution</a:t>
            </a:r>
          </a:p>
          <a:p>
            <a:endParaRPr lang="en-US" dirty="0"/>
          </a:p>
          <a:p>
            <a:r>
              <a:rPr lang="en-US" dirty="0"/>
              <a:t>BEGIN AGAIN! Each trip around the circle the investment grows. </a:t>
            </a:r>
          </a:p>
        </p:txBody>
      </p:sp>
    </p:spTree>
    <p:extLst>
      <p:ext uri="{BB962C8B-B14F-4D97-AF65-F5344CB8AC3E}">
        <p14:creationId xmlns:p14="http://schemas.microsoft.com/office/powerpoint/2010/main" val="3177686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Indispensable traits of high-performance advisory committees by Scott Newman</a:t>
            </a:r>
            <a:br>
              <a:rPr lang="en-US" sz="4000" dirty="0"/>
            </a:br>
            <a:endParaRPr lang="en-US" sz="5400" dirty="0"/>
          </a:p>
        </p:txBody>
      </p:sp>
      <p:sp>
        <p:nvSpPr>
          <p:cNvPr id="3" name="Content Placeholder 2"/>
          <p:cNvSpPr>
            <a:spLocks noGrp="1"/>
          </p:cNvSpPr>
          <p:nvPr>
            <p:ph idx="1"/>
          </p:nvPr>
        </p:nvSpPr>
        <p:spPr/>
        <p:txBody>
          <a:bodyPr>
            <a:normAutofit fontScale="85000" lnSpcReduction="20000"/>
          </a:bodyPr>
          <a:lstStyle/>
          <a:p>
            <a:r>
              <a:rPr lang="en-US" sz="2800" dirty="0"/>
              <a:t>Formal leadership structure</a:t>
            </a:r>
          </a:p>
          <a:p>
            <a:r>
              <a:rPr lang="en-US" sz="2800" dirty="0"/>
              <a:t>Careful management of members</a:t>
            </a:r>
          </a:p>
          <a:p>
            <a:r>
              <a:rPr lang="en-US" sz="2800" dirty="0"/>
              <a:t>Diversity of membership</a:t>
            </a:r>
          </a:p>
          <a:p>
            <a:r>
              <a:rPr lang="en-US" sz="2800" dirty="0"/>
              <a:t>Effective use of face-to-face time (10% rule)</a:t>
            </a:r>
          </a:p>
          <a:p>
            <a:r>
              <a:rPr lang="en-US" sz="2800" dirty="0"/>
              <a:t>Accomplish real work between meetings</a:t>
            </a:r>
          </a:p>
          <a:p>
            <a:r>
              <a:rPr lang="en-US" sz="2800" dirty="0"/>
              <a:t>Acknowledge advisors for their contributions</a:t>
            </a:r>
          </a:p>
          <a:p>
            <a:r>
              <a:rPr lang="en-US" sz="2800" dirty="0"/>
              <a:t>Extensive participation</a:t>
            </a:r>
            <a:br>
              <a:rPr lang="en-US" sz="2800" dirty="0"/>
            </a:br>
            <a:endParaRPr lang="en-US" sz="2800" dirty="0"/>
          </a:p>
          <a:p>
            <a:pPr marL="0" indent="0">
              <a:buNone/>
            </a:pPr>
            <a:r>
              <a:rPr lang="en-US" sz="1700" dirty="0"/>
              <a:t>Source: </a:t>
            </a:r>
            <a:r>
              <a:rPr lang="en-US" sz="1700" i="1" dirty="0"/>
              <a:t>Newman, S. (2010). Indispensable Traits of High-Performance Advisory Committees. Industry and Higher Education, 24(1), 11-15. </a:t>
            </a:r>
            <a:endParaRPr lang="en-US" sz="1700" dirty="0"/>
          </a:p>
          <a:p>
            <a:endParaRPr lang="en-US" sz="2800" dirty="0"/>
          </a:p>
          <a:p>
            <a:endParaRPr lang="en-US" sz="2800" dirty="0"/>
          </a:p>
          <a:p>
            <a:pPr lvl="1"/>
            <a:endParaRPr lang="en-US" dirty="0"/>
          </a:p>
        </p:txBody>
      </p:sp>
    </p:spTree>
    <p:extLst>
      <p:ext uri="{BB962C8B-B14F-4D97-AF65-F5344CB8AC3E}">
        <p14:creationId xmlns:p14="http://schemas.microsoft.com/office/powerpoint/2010/main" val="373786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Indispensable traits of high-performance advisory committees by Scott Newman</a:t>
            </a:r>
            <a:br>
              <a:rPr lang="en-US" sz="4000" dirty="0"/>
            </a:br>
            <a:endParaRPr lang="en-US" sz="5400" dirty="0"/>
          </a:p>
        </p:txBody>
      </p:sp>
      <p:sp>
        <p:nvSpPr>
          <p:cNvPr id="3" name="Content Placeholder 2"/>
          <p:cNvSpPr>
            <a:spLocks noGrp="1"/>
          </p:cNvSpPr>
          <p:nvPr>
            <p:ph idx="1"/>
          </p:nvPr>
        </p:nvSpPr>
        <p:spPr/>
        <p:txBody>
          <a:bodyPr>
            <a:normAutofit fontScale="85000" lnSpcReduction="20000"/>
          </a:bodyPr>
          <a:lstStyle/>
          <a:p>
            <a:r>
              <a:rPr lang="en-US" sz="2800" dirty="0"/>
              <a:t>Formal leadership structure</a:t>
            </a:r>
          </a:p>
          <a:p>
            <a:r>
              <a:rPr lang="en-US" sz="2800" dirty="0"/>
              <a:t>Careful management of members</a:t>
            </a:r>
          </a:p>
          <a:p>
            <a:r>
              <a:rPr lang="en-US" sz="2800" dirty="0"/>
              <a:t>Diversity of membership</a:t>
            </a:r>
          </a:p>
          <a:p>
            <a:r>
              <a:rPr lang="en-US" sz="2800" dirty="0"/>
              <a:t>Effective use of face-to-face time (10% rule)</a:t>
            </a:r>
          </a:p>
          <a:p>
            <a:r>
              <a:rPr lang="en-US" sz="2800" dirty="0"/>
              <a:t>Accomplish real work between meetings</a:t>
            </a:r>
          </a:p>
          <a:p>
            <a:r>
              <a:rPr lang="en-US" sz="2800" dirty="0"/>
              <a:t>Acknowledge advisors for their contributions</a:t>
            </a:r>
          </a:p>
          <a:p>
            <a:r>
              <a:rPr lang="en-US" sz="2800" dirty="0"/>
              <a:t>Extensive participation</a:t>
            </a:r>
            <a:br>
              <a:rPr lang="en-US" sz="2800" dirty="0"/>
            </a:br>
            <a:endParaRPr lang="en-US" sz="2800" dirty="0"/>
          </a:p>
          <a:p>
            <a:pPr marL="0" indent="0">
              <a:buNone/>
            </a:pPr>
            <a:r>
              <a:rPr lang="en-US" sz="1700" dirty="0"/>
              <a:t>Source: </a:t>
            </a:r>
            <a:r>
              <a:rPr lang="en-US" sz="1700" i="1" dirty="0"/>
              <a:t>Newman, S. (2010). Indispensable Traits of High-Performance Advisory Committees. Industry and Higher Education, 24(1), 11-15. </a:t>
            </a:r>
            <a:endParaRPr lang="en-US" sz="1700" dirty="0"/>
          </a:p>
          <a:p>
            <a:endParaRPr lang="en-US" sz="2800" dirty="0"/>
          </a:p>
          <a:p>
            <a:endParaRPr lang="en-US" sz="2800" dirty="0"/>
          </a:p>
          <a:p>
            <a:pPr lvl="1"/>
            <a:endParaRPr lang="en-US" dirty="0"/>
          </a:p>
        </p:txBody>
      </p:sp>
    </p:spTree>
    <p:extLst>
      <p:ext uri="{BB962C8B-B14F-4D97-AF65-F5344CB8AC3E}">
        <p14:creationId xmlns:p14="http://schemas.microsoft.com/office/powerpoint/2010/main" val="946941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0268"/>
            <a:ext cx="8596668" cy="1320800"/>
          </a:xfrm>
        </p:spPr>
        <p:txBody>
          <a:bodyPr>
            <a:normAutofit fontScale="90000"/>
          </a:bodyPr>
          <a:lstStyle/>
          <a:p>
            <a:r>
              <a:rPr lang="en-US" sz="4000" dirty="0"/>
              <a:t>A resource guide to engaging employers by Randall Wilson</a:t>
            </a:r>
            <a:br>
              <a:rPr lang="en-US" sz="4000" dirty="0"/>
            </a:br>
            <a:br>
              <a:rPr lang="en-US" sz="4000" dirty="0"/>
            </a:br>
            <a:endParaRPr lang="en-US" sz="5400" dirty="0"/>
          </a:p>
        </p:txBody>
      </p:sp>
      <p:pic>
        <p:nvPicPr>
          <p:cNvPr id="4" name="Picture 3"/>
          <p:cNvPicPr>
            <a:picLocks noChangeAspect="1"/>
          </p:cNvPicPr>
          <p:nvPr/>
        </p:nvPicPr>
        <p:blipFill>
          <a:blip r:embed="rId3"/>
          <a:stretch>
            <a:fillRect/>
          </a:stretch>
        </p:blipFill>
        <p:spPr>
          <a:xfrm>
            <a:off x="790785" y="1810262"/>
            <a:ext cx="7946993" cy="4359976"/>
          </a:xfrm>
          <a:prstGeom prst="rect">
            <a:avLst/>
          </a:prstGeom>
        </p:spPr>
      </p:pic>
      <p:sp>
        <p:nvSpPr>
          <p:cNvPr id="5" name="Content Placeholder 4"/>
          <p:cNvSpPr>
            <a:spLocks noGrp="1"/>
          </p:cNvSpPr>
          <p:nvPr>
            <p:ph idx="1"/>
          </p:nvPr>
        </p:nvSpPr>
        <p:spPr>
          <a:xfrm>
            <a:off x="677334" y="1561068"/>
            <a:ext cx="8596668" cy="4110962"/>
          </a:xfrm>
        </p:spPr>
        <p:txBody>
          <a:bodyPr/>
          <a:lstStyle/>
          <a:p>
            <a:pPr marL="0" indent="0">
              <a:buNone/>
            </a:pPr>
            <a:r>
              <a:rPr lang="en-US" dirty="0"/>
              <a:t>Ladder of Employer Engagement</a:t>
            </a:r>
          </a:p>
        </p:txBody>
      </p:sp>
      <p:sp>
        <p:nvSpPr>
          <p:cNvPr id="6" name="TextBox 5"/>
          <p:cNvSpPr txBox="1"/>
          <p:nvPr/>
        </p:nvSpPr>
        <p:spPr>
          <a:xfrm>
            <a:off x="1298749" y="6032516"/>
            <a:ext cx="7353837" cy="738664"/>
          </a:xfrm>
          <a:prstGeom prst="rect">
            <a:avLst/>
          </a:prstGeom>
          <a:noFill/>
        </p:spPr>
        <p:txBody>
          <a:bodyPr wrap="square" rtlCol="0">
            <a:spAutoFit/>
          </a:bodyPr>
          <a:lstStyle/>
          <a:p>
            <a:r>
              <a:rPr lang="en-US" sz="1400" dirty="0"/>
              <a:t>Source: Wilson, R. (2015). </a:t>
            </a:r>
            <a:r>
              <a:rPr lang="en-US" sz="1400" i="1" dirty="0"/>
              <a:t>A Resource Guide to Engaging Employers</a:t>
            </a:r>
            <a:r>
              <a:rPr lang="en-US" sz="1400" dirty="0"/>
              <a:t>. Retrieved from Jobs for the Future website: http://www.jff.org/publications/resource-guide-engaging-employers</a:t>
            </a:r>
          </a:p>
        </p:txBody>
      </p:sp>
    </p:spTree>
    <p:extLst>
      <p:ext uri="{BB962C8B-B14F-4D97-AF65-F5344CB8AC3E}">
        <p14:creationId xmlns:p14="http://schemas.microsoft.com/office/powerpoint/2010/main" val="1004784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5400" dirty="0"/>
              <a:t>What do advisors say?</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a:t>I got involved because </a:t>
            </a:r>
            <a:r>
              <a:rPr lang="en-US" sz="2800" u="sng" dirty="0"/>
              <a:t>I was invited</a:t>
            </a:r>
          </a:p>
          <a:p>
            <a:pPr marL="514350" indent="-514350">
              <a:buFont typeface="+mj-lt"/>
              <a:buAutoNum type="arabicPeriod"/>
            </a:pPr>
            <a:r>
              <a:rPr lang="en-US" sz="2800" dirty="0"/>
              <a:t>Networking with colleagues</a:t>
            </a:r>
          </a:p>
          <a:p>
            <a:pPr marL="514350" indent="-514350">
              <a:buFont typeface="+mj-lt"/>
              <a:buAutoNum type="arabicPeriod"/>
            </a:pPr>
            <a:r>
              <a:rPr lang="en-US" sz="2800" dirty="0"/>
              <a:t>Involved because they feel they make a difference</a:t>
            </a:r>
          </a:p>
          <a:p>
            <a:pPr marL="514350" indent="-514350">
              <a:buFont typeface="+mj-lt"/>
              <a:buAutoNum type="arabicPeriod"/>
            </a:pPr>
            <a:r>
              <a:rPr lang="en-US" sz="2800" dirty="0"/>
              <a:t>Listen to industry</a:t>
            </a:r>
          </a:p>
          <a:p>
            <a:pPr marL="514350" indent="-514350">
              <a:buFont typeface="+mj-lt"/>
              <a:buAutoNum type="arabicPeriod"/>
            </a:pPr>
            <a:r>
              <a:rPr lang="en-US" sz="2800" dirty="0"/>
              <a:t>Engagement strategies</a:t>
            </a:r>
          </a:p>
          <a:p>
            <a:pPr marL="514350" indent="-514350">
              <a:buFont typeface="+mj-lt"/>
              <a:buAutoNum type="arabicPeriod"/>
            </a:pPr>
            <a:r>
              <a:rPr lang="en-US" sz="2800" dirty="0"/>
              <a:t>Meeting mechanics</a:t>
            </a:r>
          </a:p>
          <a:p>
            <a:endParaRPr lang="en-US" sz="2800" dirty="0"/>
          </a:p>
          <a:p>
            <a:endParaRPr lang="en-US" sz="2800" dirty="0"/>
          </a:p>
          <a:p>
            <a:pPr lvl="1"/>
            <a:endParaRPr lang="en-US" dirty="0"/>
          </a:p>
        </p:txBody>
      </p:sp>
    </p:spTree>
    <p:extLst>
      <p:ext uri="{BB962C8B-B14F-4D97-AF65-F5344CB8AC3E}">
        <p14:creationId xmlns:p14="http://schemas.microsoft.com/office/powerpoint/2010/main" val="102102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31b4623-97ac-4a69-8d79-89adfb02f86e">
      <Terms xmlns="http://schemas.microsoft.com/office/infopath/2007/PartnerControls"/>
    </lcf76f155ced4ddcb4097134ff3c332f>
    <TaxCatchAll xmlns="5e6c19b4-fd4c-414c-a970-bc8172fe2636" xsi:nil="true"/>
    <_Flow_SignoffStatus xmlns="431b4623-97ac-4a69-8d79-89adfb02f86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9A47EE95FEDF34F9B4856A41900F6F7" ma:contentTypeVersion="16" ma:contentTypeDescription="Create a new document." ma:contentTypeScope="" ma:versionID="218bccc1ad8fa6fbe3267de6ca58c991">
  <xsd:schema xmlns:xsd="http://www.w3.org/2001/XMLSchema" xmlns:xs="http://www.w3.org/2001/XMLSchema" xmlns:p="http://schemas.microsoft.com/office/2006/metadata/properties" xmlns:ns2="431b4623-97ac-4a69-8d79-89adfb02f86e" xmlns:ns3="5e6c19b4-fd4c-414c-a970-bc8172fe2636" targetNamespace="http://schemas.microsoft.com/office/2006/metadata/properties" ma:root="true" ma:fieldsID="9ca76968fc17604db8cd6cb216a0d3a4" ns2:_="" ns3:_="">
    <xsd:import namespace="431b4623-97ac-4a69-8d79-89adfb02f86e"/>
    <xsd:import namespace="5e6c19b4-fd4c-414c-a970-bc8172fe263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_Flow_SignoffStatus"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1b4623-97ac-4a69-8d79-89adfb02f8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252f673-7bc4-4909-a1c1-ee3db6115eb2"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_Flow_SignoffStatus" ma:index="20" nillable="true" ma:displayName="Sign-off status" ma:internalName="Sign_x002d_off_x0020_status">
      <xsd:simpleType>
        <xsd:restriction base="dms:Text"/>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6c19b4-fd4c-414c-a970-bc8172fe263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81c46e9-3c14-4d8c-a017-3369bdb948f4}" ma:internalName="TaxCatchAll" ma:showField="CatchAllData" ma:web="5e6c19b4-fd4c-414c-a970-bc8172fe26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5C5D13-5F3C-4E54-AD69-FCDBAAA0CE9A}">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431b4623-97ac-4a69-8d79-89adfb02f86e"/>
    <ds:schemaRef ds:uri="http://schemas.microsoft.com/office/infopath/2007/PartnerControls"/>
    <ds:schemaRef ds:uri="5e6c19b4-fd4c-414c-a970-bc8172fe2636"/>
    <ds:schemaRef ds:uri="http://www.w3.org/XML/1998/namespace"/>
  </ds:schemaRefs>
</ds:datastoreItem>
</file>

<file path=customXml/itemProps2.xml><?xml version="1.0" encoding="utf-8"?>
<ds:datastoreItem xmlns:ds="http://schemas.openxmlformats.org/officeDocument/2006/customXml" ds:itemID="{AF4EE0B7-B64B-4DB9-B24A-89F0003C9B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1b4623-97ac-4a69-8d79-89adfb02f86e"/>
    <ds:schemaRef ds:uri="5e6c19b4-fd4c-414c-a970-bc8172fe26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84D16D-FFBB-4D27-A78B-F68C527C9B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1262</TotalTime>
  <Words>2132</Words>
  <Application>Microsoft Office PowerPoint</Application>
  <PresentationFormat>Widescreen</PresentationFormat>
  <Paragraphs>197</Paragraphs>
  <Slides>16</Slides>
  <Notes>12</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Building Inclusive  Advisory Committees </vt:lpstr>
      <vt:lpstr> Presentation Overview</vt:lpstr>
      <vt:lpstr> What are you hoping to  get out of today’s conversation? </vt:lpstr>
      <vt:lpstr>Benchmarks in prof-tech education</vt:lpstr>
      <vt:lpstr>PowerPoint Presentation</vt:lpstr>
      <vt:lpstr>Indispensable traits of high-performance advisory committees by Scott Newman </vt:lpstr>
      <vt:lpstr>Indispensable traits of high-performance advisory committees by Scott Newman </vt:lpstr>
      <vt:lpstr>A resource guide to engaging employers by Randall Wilson  </vt:lpstr>
      <vt:lpstr> What do advisors say?</vt:lpstr>
      <vt:lpstr> Creating Belongingness </vt:lpstr>
      <vt:lpstr>  Paired Discussion &amp; Handout  What one thing did you hear today are you going to implement with your advisory committee work?  </vt:lpstr>
      <vt:lpstr>Straight from the CLNA – Element 2 – Evaluation of Student Performance Advisory Committee Discussion Topics </vt:lpstr>
      <vt:lpstr>Straight from the CLNA – Element 3 – Evaluation of CTE Programs Advisory Committee Discussion Topics </vt:lpstr>
      <vt:lpstr>Straight from the CLNA – Element 5 Advisory Committee Discussion Topics </vt:lpstr>
      <vt:lpstr>Further questions or thoughts?</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Authentic Employer Partnership through Technical Advisory Committees</dc:title>
  <dc:creator>Lauren</dc:creator>
  <cp:lastModifiedBy>Hadley, Lauren</cp:lastModifiedBy>
  <cp:revision>61</cp:revision>
  <cp:lastPrinted>2018-04-20T01:29:16Z</cp:lastPrinted>
  <dcterms:created xsi:type="dcterms:W3CDTF">2016-09-14T23:47:40Z</dcterms:created>
  <dcterms:modified xsi:type="dcterms:W3CDTF">2024-02-28T20:30:37Z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0x010100A9A47EE95FEDF34F9B4856A41900F6F7</vt:lpwstr>
  </property>
  <property fmtid="{D5CDD505-2E9C-101B-9397-08002B2CF9AE}" pid="3" name="MediaServiceImageTags">
    <vt:lpwstr/>
  </property>
</Properties>
</file>