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9"/>
  </p:notesMasterIdLst>
  <p:handoutMasterIdLst>
    <p:handoutMasterId r:id="rId20"/>
  </p:handoutMasterIdLst>
  <p:sldIdLst>
    <p:sldId id="259" r:id="rId6"/>
    <p:sldId id="263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71" r:id="rId16"/>
    <p:sldId id="273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3/25/2020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 smtClean="0"/>
              <a:t>Subheading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 smtClean="0"/>
              <a:t>Presenter(s)</a:t>
            </a:r>
            <a:br>
              <a:rPr lang="en-US" dirty="0" smtClean="0"/>
            </a:br>
            <a:r>
              <a:rPr lang="en-US" dirty="0" smtClean="0"/>
              <a:t>Month Day,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 smtClean="0"/>
              <a:t>Final Slide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Always use a Final Slide in order to include the Creative Commons footer language in the presentation.</a:t>
            </a:r>
            <a:br>
              <a:rPr lang="en-US" dirty="0" smtClean="0"/>
            </a:br>
            <a:r>
              <a:rPr lang="en-US" dirty="0" smtClean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 smtClean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 smtClean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3/25/2020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nhumphrey@sbctc.edu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WAC 131-16-094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Prof/Tech faculty certification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</a:t>
            </a:r>
            <a:br>
              <a:rPr lang="en-US" dirty="0"/>
            </a:br>
            <a:r>
              <a:rPr lang="en-US" sz="2000" dirty="0"/>
              <a:t>Initial 3-year professional and technical certification plan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9540" y="1275906"/>
            <a:ext cx="8336975" cy="4865121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Performance </a:t>
            </a:r>
            <a:r>
              <a:rPr lang="en-US" sz="1800" b="1" dirty="0" smtClean="0"/>
              <a:t>Outcome 1:</a:t>
            </a:r>
          </a:p>
          <a:p>
            <a:pPr marL="0" indent="0">
              <a:buNone/>
            </a:pPr>
            <a:r>
              <a:rPr lang="en-US" sz="1800" dirty="0" smtClean="0"/>
              <a:t>Evaluate off-campus learning environments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 smtClean="0"/>
              <a:t>Activities:</a:t>
            </a:r>
          </a:p>
          <a:p>
            <a:r>
              <a:rPr lang="en-US" sz="1800" dirty="0" smtClean="0"/>
              <a:t>Observe instruction of part-time faculty and provide feedback regarding strengths and opportunities for growth, throughout the next three years.</a:t>
            </a:r>
          </a:p>
          <a:p>
            <a:r>
              <a:rPr lang="en-US" sz="1800" dirty="0" smtClean="0"/>
              <a:t>Create and implement regular meeting schedule of all site supervisors and part-time faculty, by December 2022.</a:t>
            </a:r>
          </a:p>
          <a:p>
            <a:r>
              <a:rPr lang="en-US" sz="1800" dirty="0" smtClean="0"/>
              <a:t>Create and implement a continuous assessment process for all courses held at off-campus sites by May, 2023.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Skills Standards Addressed:</a:t>
            </a:r>
          </a:p>
          <a:p>
            <a:pPr marL="0" indent="0">
              <a:buNone/>
            </a:pPr>
            <a:r>
              <a:rPr lang="en-US" sz="1800" dirty="0" smtClean="0"/>
              <a:t>A6:  Research, select and evaluate off-campus learning environments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27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</a:t>
            </a:r>
            <a:br>
              <a:rPr lang="en-US" dirty="0" smtClean="0"/>
            </a:br>
            <a:r>
              <a:rPr lang="en-US" sz="2000" dirty="0" smtClean="0"/>
              <a:t>Initial 3-year professional and technical certification 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2220" y="1371600"/>
            <a:ext cx="8336975" cy="465368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Performance Outcomes 2: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dirty="0" smtClean="0"/>
              <a:t>Update outcomes for the Criminal Justice Program.</a:t>
            </a:r>
          </a:p>
          <a:p>
            <a:pPr marL="0" indent="0">
              <a:buNone/>
            </a:pPr>
            <a:r>
              <a:rPr lang="en-US" sz="1800" dirty="0" smtClean="0"/>
              <a:t>     Update course learning outcomes for my courses.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Establish quality assessments that match learning course outcomes.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Activities:</a:t>
            </a:r>
            <a:endParaRPr lang="en-US" sz="1800" dirty="0" smtClean="0"/>
          </a:p>
          <a:p>
            <a:r>
              <a:rPr lang="en-US" sz="1800" dirty="0" smtClean="0"/>
              <a:t>Research skill standards in criminal justice by December 2022.</a:t>
            </a:r>
          </a:p>
          <a:p>
            <a:r>
              <a:rPr lang="en-US" sz="1800" dirty="0" smtClean="0"/>
              <a:t>Attend workshops on skill standards as offered throughout the next two years.</a:t>
            </a:r>
          </a:p>
          <a:p>
            <a:r>
              <a:rPr lang="en-US" sz="1800" dirty="0" smtClean="0"/>
              <a:t>Attend outcomes and assessment workshops as offered throughout the next two years.</a:t>
            </a:r>
          </a:p>
          <a:p>
            <a:r>
              <a:rPr lang="en-US" sz="1800" dirty="0" smtClean="0"/>
              <a:t>Work with faculty mentor to ensure that outcomes and assessments are aligned to the college’s core abilities throughout the next three years.</a:t>
            </a:r>
          </a:p>
          <a:p>
            <a:r>
              <a:rPr lang="en-US" sz="1800" dirty="0" smtClean="0"/>
              <a:t>Review, rewrite, or create outcomes or assessments based on skill standards (if appropriate) and that align with the college’s core abilities by March 2023.</a:t>
            </a:r>
            <a:endParaRPr lang="en-US" sz="18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04383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</a:t>
            </a:r>
            <a:br>
              <a:rPr lang="en-US" dirty="0"/>
            </a:br>
            <a:r>
              <a:rPr lang="en-US" sz="2000" dirty="0"/>
              <a:t>Initial 3-year professional and technical certification plan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/>
              <a:t>Performance Outcomes </a:t>
            </a:r>
            <a:r>
              <a:rPr lang="en-US" sz="1800" b="1" dirty="0" smtClean="0"/>
              <a:t>2 (cont.):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Skill Standards Addressed:</a:t>
            </a:r>
          </a:p>
          <a:p>
            <a:pPr marL="0" indent="0">
              <a:buNone/>
            </a:pPr>
            <a:r>
              <a:rPr lang="en-US" sz="1800" dirty="0"/>
              <a:t>B1:  Identify, evaluate and modify current outcomes</a:t>
            </a:r>
          </a:p>
          <a:p>
            <a:pPr marL="0" indent="0">
              <a:buNone/>
            </a:pPr>
            <a:r>
              <a:rPr lang="en-US" sz="1800" dirty="0"/>
              <a:t>B2: Create, evaluate, and modify curriculum</a:t>
            </a:r>
          </a:p>
          <a:p>
            <a:pPr marL="0" indent="0">
              <a:buNone/>
            </a:pPr>
            <a:r>
              <a:rPr lang="en-US" sz="1800" dirty="0"/>
              <a:t>B3: Create, evaluate, and modify assessments</a:t>
            </a:r>
          </a:p>
          <a:p>
            <a:pPr marL="0" indent="0">
              <a:buNone/>
            </a:pPr>
            <a:r>
              <a:rPr lang="en-US" sz="1800" dirty="0"/>
              <a:t>B4: Implement curriculum, outcomes and assessments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2068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assistance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Any Policy Associate for Workforce Ed. at SBCTC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Or</a:t>
            </a:r>
          </a:p>
          <a:p>
            <a:pPr marL="0" indent="0" algn="ctr">
              <a:buNone/>
            </a:pPr>
            <a:r>
              <a:rPr lang="en-US" dirty="0"/>
              <a:t>Nate Humphry, Director of Workforce Education,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nhumphrey@sbctc.edu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Board’s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RCW 28B.50.090(7)(a)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State Board is charged with the following powers, duties, and responsibilities:</a:t>
            </a:r>
          </a:p>
          <a:p>
            <a:pPr marL="514350" indent="-514350">
              <a:buNone/>
            </a:pPr>
            <a:r>
              <a:rPr lang="en-US" dirty="0" smtClean="0"/>
              <a:t>(7) Establish minimum standards to govern the  operation of the community and technical college system with respect to:</a:t>
            </a:r>
          </a:p>
          <a:p>
            <a:pPr marL="514350" indent="-514350">
              <a:buNone/>
            </a:pPr>
            <a:r>
              <a:rPr lang="en-US" dirty="0" smtClean="0"/>
              <a:t>(a) Qualifications and credentials of instructional and key administrative personnel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1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0" y="1401600"/>
            <a:ext cx="8336975" cy="797070"/>
          </a:xfrm>
        </p:spPr>
        <p:txBody>
          <a:bodyPr/>
          <a:lstStyle/>
          <a:p>
            <a:r>
              <a:rPr lang="en-US" dirty="0" smtClean="0"/>
              <a:t>Requirements for </a:t>
            </a:r>
            <a:r>
              <a:rPr lang="en-US" dirty="0" smtClean="0"/>
              <a:t>wac</a:t>
            </a:r>
            <a:r>
              <a:rPr lang="en-US" dirty="0" smtClean="0"/>
              <a:t> 131-16-094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0" y="2198670"/>
            <a:ext cx="8336975" cy="397353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INITIAL CERTIFICATION – upon  hire</a:t>
            </a:r>
          </a:p>
          <a:p>
            <a:r>
              <a:rPr lang="en-US" sz="3200" dirty="0"/>
              <a:t> </a:t>
            </a:r>
            <a:r>
              <a:rPr lang="en-US" dirty="0" smtClean="0"/>
              <a:t>Good for three (3) years</a:t>
            </a:r>
            <a:endParaRPr lang="en-US" dirty="0"/>
          </a:p>
          <a:p>
            <a:r>
              <a:rPr lang="en-US" dirty="0"/>
              <a:t>First Aid and Blood Borne Pathogens Training</a:t>
            </a:r>
          </a:p>
          <a:p>
            <a:pPr marL="914400" lvl="2" indent="0">
              <a:buNone/>
            </a:pPr>
            <a:r>
              <a:rPr lang="en-US" sz="2400" dirty="0"/>
              <a:t>Required for all programs where machinery or environmental conditions could pose hazards.</a:t>
            </a:r>
          </a:p>
          <a:p>
            <a:pPr marL="225425" lvl="2" indent="-225425"/>
            <a:r>
              <a:rPr lang="en-US" sz="2800" dirty="0"/>
              <a:t>Applies to all full-time professional/technical faculty</a:t>
            </a:r>
          </a:p>
          <a:p>
            <a:pPr marL="225425" lvl="2" indent="-225425"/>
            <a:r>
              <a:rPr lang="en-US" sz="2800" dirty="0"/>
              <a:t>Applies to part-time professional/technical faculty teaching a two-thirds (2/3) load for more than three (3) quarters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0" y="1401600"/>
            <a:ext cx="8336975" cy="797070"/>
          </a:xfrm>
        </p:spPr>
        <p:txBody>
          <a:bodyPr/>
          <a:lstStyle/>
          <a:p>
            <a:r>
              <a:rPr lang="en-US" dirty="0" smtClean="0"/>
              <a:t>Requirements for </a:t>
            </a:r>
            <a:r>
              <a:rPr lang="en-US" dirty="0" smtClean="0"/>
              <a:t>wac</a:t>
            </a:r>
            <a:r>
              <a:rPr lang="en-US" dirty="0" smtClean="0"/>
              <a:t> 131-16-094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0" y="2198670"/>
            <a:ext cx="8336975" cy="397353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STANDARD CERTIFICATION – continual</a:t>
            </a:r>
            <a:endParaRPr lang="en-US" sz="3200" dirty="0"/>
          </a:p>
          <a:p>
            <a:r>
              <a:rPr lang="en-US" sz="3200" dirty="0" smtClean="0"/>
              <a:t> </a:t>
            </a:r>
            <a:r>
              <a:rPr lang="en-US" sz="2800" dirty="0" smtClean="0"/>
              <a:t>Must be renewed every five (5) years</a:t>
            </a:r>
            <a:endParaRPr lang="en-US" dirty="0"/>
          </a:p>
          <a:p>
            <a:r>
              <a:rPr lang="en-US" sz="2800" dirty="0" smtClean="0"/>
              <a:t>First Aid and Blood Borne Pathogens Training</a:t>
            </a:r>
          </a:p>
          <a:p>
            <a:pPr marL="914400" lvl="2" indent="0">
              <a:buNone/>
            </a:pPr>
            <a:r>
              <a:rPr lang="en-US" sz="2400" dirty="0" smtClean="0"/>
              <a:t>Required for all programs where machinery or environmental conditions could pose hazards.</a:t>
            </a:r>
            <a:endParaRPr lang="en-US" sz="2400" dirty="0"/>
          </a:p>
          <a:p>
            <a:pPr marL="225425" lvl="2" indent="-225425"/>
            <a:r>
              <a:rPr lang="en-US" sz="2800" dirty="0" smtClean="0"/>
              <a:t>Applies to all full-time professional/technical faculty</a:t>
            </a:r>
          </a:p>
          <a:p>
            <a:pPr marL="225425" lvl="2" indent="-225425"/>
            <a:r>
              <a:rPr lang="en-US" sz="2800" dirty="0" smtClean="0"/>
              <a:t>Applies to part-time professional/technical faculty teaching a two-thirds (2/3) load for more than three (3) quarters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5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Both the Initial and Standard Certification require a documented professional development plan.</a:t>
            </a:r>
          </a:p>
          <a:p>
            <a:r>
              <a:rPr lang="en-US" dirty="0" smtClean="0"/>
              <a:t>The plan must include at least five (5) activities and address at a minimum:</a:t>
            </a:r>
          </a:p>
          <a:p>
            <a:pPr lvl="1"/>
            <a:r>
              <a:rPr lang="en-US" dirty="0" smtClean="0"/>
              <a:t>Supervised learning environments (Skill Standard A)</a:t>
            </a:r>
          </a:p>
          <a:p>
            <a:pPr lvl="1"/>
            <a:r>
              <a:rPr lang="en-US" dirty="0" smtClean="0"/>
              <a:t>Implement curriculum, outcomes and assessments (Skill Standard B)</a:t>
            </a:r>
          </a:p>
          <a:p>
            <a:pPr lvl="1"/>
            <a:r>
              <a:rPr lang="en-US" dirty="0"/>
              <a:t>Student instruction (Skill Standard D)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32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60" y="2245489"/>
            <a:ext cx="8336975" cy="4475986"/>
          </a:xfrm>
        </p:spPr>
        <p:txBody>
          <a:bodyPr/>
          <a:lstStyle/>
          <a:p>
            <a:r>
              <a:rPr lang="en-US" dirty="0" smtClean="0"/>
              <a:t>Individualized to meet the needs of each faculty.</a:t>
            </a:r>
          </a:p>
          <a:p>
            <a:r>
              <a:rPr lang="en-US" dirty="0" smtClean="0"/>
              <a:t>Includes instructor’s and administrator’s assessment of strengths &amp; opportunities for growth.</a:t>
            </a:r>
          </a:p>
          <a:p>
            <a:r>
              <a:rPr lang="en-US" dirty="0" smtClean="0"/>
              <a:t>Focuses on reaching professional goals as a facilitator of learning.  </a:t>
            </a:r>
          </a:p>
          <a:p>
            <a:r>
              <a:rPr lang="en-US" dirty="0" smtClean="0"/>
              <a:t>Activities include measureable outcomes linked to the skill standards.</a:t>
            </a:r>
          </a:p>
          <a:p>
            <a:r>
              <a:rPr lang="en-US" dirty="0" smtClean="0"/>
              <a:t>Timeline for completion of activities.</a:t>
            </a:r>
          </a:p>
          <a:p>
            <a:r>
              <a:rPr lang="en-US" dirty="0" smtClean="0"/>
              <a:t>Minimum of five (5) performance outcomes and related activities.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82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Comprehensive skill standards inventory:</a:t>
            </a:r>
            <a:br>
              <a:rPr lang="en-US" sz="2800" dirty="0"/>
            </a:br>
            <a:r>
              <a:rPr lang="en-US" sz="2800" dirty="0"/>
              <a:t>Standard A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67987"/>
              </p:ext>
            </p:extLst>
          </p:nvPr>
        </p:nvGraphicFramePr>
        <p:xfrm>
          <a:off x="519113" y="1174750"/>
          <a:ext cx="8337549" cy="562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95">
                  <a:extLst>
                    <a:ext uri="{9D8B030D-6E8A-4147-A177-3AD203B41FA5}">
                      <a16:colId xmlns:a16="http://schemas.microsoft.com/office/drawing/2014/main" val="872710738"/>
                    </a:ext>
                  </a:extLst>
                </a:gridCol>
                <a:gridCol w="526450">
                  <a:extLst>
                    <a:ext uri="{9D8B030D-6E8A-4147-A177-3AD203B41FA5}">
                      <a16:colId xmlns:a16="http://schemas.microsoft.com/office/drawing/2014/main" val="3905407901"/>
                    </a:ext>
                  </a:extLst>
                </a:gridCol>
                <a:gridCol w="478465">
                  <a:extLst>
                    <a:ext uri="{9D8B030D-6E8A-4147-A177-3AD203B41FA5}">
                      <a16:colId xmlns:a16="http://schemas.microsoft.com/office/drawing/2014/main" val="2923216549"/>
                    </a:ext>
                  </a:extLst>
                </a:gridCol>
                <a:gridCol w="510363">
                  <a:extLst>
                    <a:ext uri="{9D8B030D-6E8A-4147-A177-3AD203B41FA5}">
                      <a16:colId xmlns:a16="http://schemas.microsoft.com/office/drawing/2014/main" val="3276205237"/>
                    </a:ext>
                  </a:extLst>
                </a:gridCol>
                <a:gridCol w="574158">
                  <a:extLst>
                    <a:ext uri="{9D8B030D-6E8A-4147-A177-3AD203B41FA5}">
                      <a16:colId xmlns:a16="http://schemas.microsoft.com/office/drawing/2014/main" val="419868253"/>
                    </a:ext>
                  </a:extLst>
                </a:gridCol>
                <a:gridCol w="3094075">
                  <a:extLst>
                    <a:ext uri="{9D8B030D-6E8A-4147-A177-3AD203B41FA5}">
                      <a16:colId xmlns:a16="http://schemas.microsoft.com/office/drawing/2014/main" val="952033037"/>
                    </a:ext>
                  </a:extLst>
                </a:gridCol>
                <a:gridCol w="467832">
                  <a:extLst>
                    <a:ext uri="{9D8B030D-6E8A-4147-A177-3AD203B41FA5}">
                      <a16:colId xmlns:a16="http://schemas.microsoft.com/office/drawing/2014/main" val="1037757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91042487"/>
                    </a:ext>
                  </a:extLst>
                </a:gridCol>
                <a:gridCol w="570552">
                  <a:extLst>
                    <a:ext uri="{9D8B030D-6E8A-4147-A177-3AD203B41FA5}">
                      <a16:colId xmlns:a16="http://schemas.microsoft.com/office/drawing/2014/main" val="2071603171"/>
                    </a:ext>
                  </a:extLst>
                </a:gridCol>
                <a:gridCol w="545867">
                  <a:extLst>
                    <a:ext uri="{9D8B030D-6E8A-4147-A177-3AD203B41FA5}">
                      <a16:colId xmlns:a16="http://schemas.microsoft.com/office/drawing/2014/main" val="2562576999"/>
                    </a:ext>
                  </a:extLst>
                </a:gridCol>
                <a:gridCol w="669592">
                  <a:extLst>
                    <a:ext uri="{9D8B030D-6E8A-4147-A177-3AD203B41FA5}">
                      <a16:colId xmlns:a16="http://schemas.microsoft.com/office/drawing/2014/main" val="210163889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003764"/>
                          </a:solidFill>
                        </a:rPr>
                        <a:t>Level of Importance:</a:t>
                      </a:r>
                      <a:endParaRPr lang="en-US" sz="1400" u="none" dirty="0" smtClean="0">
                        <a:solidFill>
                          <a:srgbClr val="003764"/>
                        </a:solidFill>
                      </a:endParaRPr>
                    </a:p>
                    <a:p>
                      <a:r>
                        <a:rPr lang="en-US" sz="1400" u="none" dirty="0" smtClean="0">
                          <a:solidFill>
                            <a:srgbClr val="003764"/>
                          </a:solidFill>
                        </a:rPr>
                        <a:t>How important or relevant is this activity for my job?</a:t>
                      </a:r>
                      <a:endParaRPr lang="en-US" sz="1400" u="sng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3764"/>
                          </a:solidFill>
                        </a:rPr>
                        <a:t>Critical</a:t>
                      </a:r>
                      <a:r>
                        <a:rPr lang="en-US" sz="1400" baseline="0" dirty="0" smtClean="0">
                          <a:solidFill>
                            <a:srgbClr val="003764"/>
                          </a:solidFill>
                        </a:rPr>
                        <a:t> Function A: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3764"/>
                          </a:solidFill>
                        </a:rPr>
                        <a:t>Manage Learning Environment</a:t>
                      </a:r>
                      <a:endParaRPr lang="en-US" sz="14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003764"/>
                          </a:solidFill>
                        </a:rPr>
                        <a:t>Self</a:t>
                      </a:r>
                      <a:r>
                        <a:rPr lang="en-US" sz="1400" u="sng" baseline="0" dirty="0" smtClean="0">
                          <a:solidFill>
                            <a:srgbClr val="003764"/>
                          </a:solidFill>
                        </a:rPr>
                        <a:t> Assessment:</a:t>
                      </a:r>
                      <a:endParaRPr lang="en-US" sz="1400" u="none" baseline="0" dirty="0" smtClean="0">
                        <a:solidFill>
                          <a:srgbClr val="003764"/>
                        </a:solidFill>
                      </a:endParaRPr>
                    </a:p>
                    <a:p>
                      <a:r>
                        <a:rPr lang="en-US" sz="1400" u="none" baseline="0" dirty="0" smtClean="0">
                          <a:solidFill>
                            <a:srgbClr val="003764"/>
                          </a:solidFill>
                        </a:rPr>
                        <a:t>How well am I performing this activity for my job?</a:t>
                      </a:r>
                      <a:endParaRPr lang="en-US" sz="1400" u="sng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155618"/>
                  </a:ext>
                </a:extLst>
              </a:tr>
              <a:tr h="5506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N/A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Low 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Mod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Very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Key Activity and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Description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N/A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Low 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Mod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Very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253457"/>
                  </a:ext>
                </a:extLst>
              </a:tr>
              <a:tr h="61225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7013" indent="-227013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A1: Obtain required equipment,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system, tools, supplies, and materials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883413"/>
                  </a:ext>
                </a:extLst>
              </a:tr>
              <a:tr h="588397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0188" indent="-230188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A2: Set up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instructional systems, equipment and/or tools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788692"/>
                  </a:ext>
                </a:extLst>
              </a:tr>
              <a:tr h="61225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A3: Maintain instructional systems, equipment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and/or tools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056132"/>
                  </a:ext>
                </a:extLst>
              </a:tr>
              <a:tr h="58044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7013" indent="-227013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A4: Develop a growth and replacement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plan for systems, equipment and/or tools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621904"/>
                  </a:ext>
                </a:extLst>
              </a:tr>
              <a:tr h="50093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A5: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Supervise learning environments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61431"/>
                  </a:ext>
                </a:extLst>
              </a:tr>
              <a:tr h="62020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7013" indent="-227013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A6: Research, select and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evaluate off-campus learning environments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123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A7: Evaluate and monitor the safety of the instructional areas and practices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955630"/>
                  </a:ext>
                </a:extLst>
              </a:tr>
              <a:tr h="370840">
                <a:tc gridSpan="11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Notes and Comments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015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64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Comprehensive skill standards inventory:</a:t>
            </a:r>
            <a:br>
              <a:rPr lang="en-US" sz="2800" dirty="0"/>
            </a:br>
            <a:r>
              <a:rPr lang="en-US" sz="2800" dirty="0"/>
              <a:t>Standard </a:t>
            </a:r>
            <a:r>
              <a:rPr lang="en-US" sz="2800" dirty="0" smtClean="0"/>
              <a:t>B</a:t>
            </a:r>
            <a:endParaRPr lang="en-US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202881"/>
              </p:ext>
            </p:extLst>
          </p:nvPr>
        </p:nvGraphicFramePr>
        <p:xfrm>
          <a:off x="519113" y="1174750"/>
          <a:ext cx="8337549" cy="5016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95">
                  <a:extLst>
                    <a:ext uri="{9D8B030D-6E8A-4147-A177-3AD203B41FA5}">
                      <a16:colId xmlns:a16="http://schemas.microsoft.com/office/drawing/2014/main" val="872710738"/>
                    </a:ext>
                  </a:extLst>
                </a:gridCol>
                <a:gridCol w="526450">
                  <a:extLst>
                    <a:ext uri="{9D8B030D-6E8A-4147-A177-3AD203B41FA5}">
                      <a16:colId xmlns:a16="http://schemas.microsoft.com/office/drawing/2014/main" val="3905407901"/>
                    </a:ext>
                  </a:extLst>
                </a:gridCol>
                <a:gridCol w="478465">
                  <a:extLst>
                    <a:ext uri="{9D8B030D-6E8A-4147-A177-3AD203B41FA5}">
                      <a16:colId xmlns:a16="http://schemas.microsoft.com/office/drawing/2014/main" val="2923216549"/>
                    </a:ext>
                  </a:extLst>
                </a:gridCol>
                <a:gridCol w="510363">
                  <a:extLst>
                    <a:ext uri="{9D8B030D-6E8A-4147-A177-3AD203B41FA5}">
                      <a16:colId xmlns:a16="http://schemas.microsoft.com/office/drawing/2014/main" val="3276205237"/>
                    </a:ext>
                  </a:extLst>
                </a:gridCol>
                <a:gridCol w="574158">
                  <a:extLst>
                    <a:ext uri="{9D8B030D-6E8A-4147-A177-3AD203B41FA5}">
                      <a16:colId xmlns:a16="http://schemas.microsoft.com/office/drawing/2014/main" val="419868253"/>
                    </a:ext>
                  </a:extLst>
                </a:gridCol>
                <a:gridCol w="3094075">
                  <a:extLst>
                    <a:ext uri="{9D8B030D-6E8A-4147-A177-3AD203B41FA5}">
                      <a16:colId xmlns:a16="http://schemas.microsoft.com/office/drawing/2014/main" val="952033037"/>
                    </a:ext>
                  </a:extLst>
                </a:gridCol>
                <a:gridCol w="467832">
                  <a:extLst>
                    <a:ext uri="{9D8B030D-6E8A-4147-A177-3AD203B41FA5}">
                      <a16:colId xmlns:a16="http://schemas.microsoft.com/office/drawing/2014/main" val="1037757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91042487"/>
                    </a:ext>
                  </a:extLst>
                </a:gridCol>
                <a:gridCol w="570552">
                  <a:extLst>
                    <a:ext uri="{9D8B030D-6E8A-4147-A177-3AD203B41FA5}">
                      <a16:colId xmlns:a16="http://schemas.microsoft.com/office/drawing/2014/main" val="2071603171"/>
                    </a:ext>
                  </a:extLst>
                </a:gridCol>
                <a:gridCol w="545867">
                  <a:extLst>
                    <a:ext uri="{9D8B030D-6E8A-4147-A177-3AD203B41FA5}">
                      <a16:colId xmlns:a16="http://schemas.microsoft.com/office/drawing/2014/main" val="2562576999"/>
                    </a:ext>
                  </a:extLst>
                </a:gridCol>
                <a:gridCol w="669592">
                  <a:extLst>
                    <a:ext uri="{9D8B030D-6E8A-4147-A177-3AD203B41FA5}">
                      <a16:colId xmlns:a16="http://schemas.microsoft.com/office/drawing/2014/main" val="210163889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003764"/>
                          </a:solidFill>
                        </a:rPr>
                        <a:t>Level of Importance:</a:t>
                      </a:r>
                      <a:endParaRPr lang="en-US" sz="1400" u="none" dirty="0" smtClean="0">
                        <a:solidFill>
                          <a:srgbClr val="003764"/>
                        </a:solidFill>
                      </a:endParaRPr>
                    </a:p>
                    <a:p>
                      <a:r>
                        <a:rPr lang="en-US" sz="1400" u="none" dirty="0" smtClean="0">
                          <a:solidFill>
                            <a:srgbClr val="003764"/>
                          </a:solidFill>
                        </a:rPr>
                        <a:t>How important or relevant is this activity for my job?</a:t>
                      </a:r>
                      <a:endParaRPr lang="en-US" sz="1400" u="sng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3764"/>
                          </a:solidFill>
                        </a:rPr>
                        <a:t>Critical</a:t>
                      </a:r>
                      <a:r>
                        <a:rPr lang="en-US" sz="1400" baseline="0" dirty="0" smtClean="0">
                          <a:solidFill>
                            <a:srgbClr val="003764"/>
                          </a:solidFill>
                        </a:rPr>
                        <a:t> Function B: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3764"/>
                          </a:solidFill>
                        </a:rPr>
                        <a:t>Develop Outcomes, Assessments and Curricula</a:t>
                      </a:r>
                      <a:endParaRPr lang="en-US" sz="14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003764"/>
                          </a:solidFill>
                        </a:rPr>
                        <a:t>Self</a:t>
                      </a:r>
                      <a:r>
                        <a:rPr lang="en-US" sz="1400" u="sng" baseline="0" dirty="0" smtClean="0">
                          <a:solidFill>
                            <a:srgbClr val="003764"/>
                          </a:solidFill>
                        </a:rPr>
                        <a:t> Assessment:</a:t>
                      </a:r>
                      <a:endParaRPr lang="en-US" sz="1400" u="none" baseline="0" dirty="0" smtClean="0">
                        <a:solidFill>
                          <a:srgbClr val="003764"/>
                        </a:solidFill>
                      </a:endParaRPr>
                    </a:p>
                    <a:p>
                      <a:r>
                        <a:rPr lang="en-US" sz="1400" u="none" baseline="0" dirty="0" smtClean="0">
                          <a:solidFill>
                            <a:srgbClr val="003764"/>
                          </a:solidFill>
                        </a:rPr>
                        <a:t>How well am I performing this activity for my job?</a:t>
                      </a:r>
                      <a:endParaRPr lang="en-US" sz="1400" u="sng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155618"/>
                  </a:ext>
                </a:extLst>
              </a:tr>
              <a:tr h="5506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N/A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Low 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Mod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Very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Key Activity and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Description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N/A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Low 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Mod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Very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253457"/>
                  </a:ext>
                </a:extLst>
              </a:tr>
              <a:tr h="61225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7013" indent="-227013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B1: Identify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, evaluate and modify current outcomes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883413"/>
                  </a:ext>
                </a:extLst>
              </a:tr>
              <a:tr h="588397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0188" indent="-230188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B2: Create, evaluate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and modify curriculum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788692"/>
                  </a:ext>
                </a:extLst>
              </a:tr>
              <a:tr h="61225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B3: Create, evaluate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and modify assessments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056132"/>
                  </a:ext>
                </a:extLst>
              </a:tr>
              <a:tr h="58044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7013" indent="-227013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B4: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Implement curriculum, outcomes and assessments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621904"/>
                  </a:ext>
                </a:extLst>
              </a:tr>
              <a:tr h="50093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B5: Integrate curriculum with other faculty in the department and in other instructional areas/institutions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61431"/>
                  </a:ext>
                </a:extLst>
              </a:tr>
              <a:tr h="370840">
                <a:tc gridSpan="11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Notes and Comments:</a:t>
                      </a:r>
                    </a:p>
                    <a:p>
                      <a:r>
                        <a:rPr lang="en-US" sz="1400" dirty="0" smtClean="0">
                          <a:solidFill>
                            <a:srgbClr val="00376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I’m not informed about industry skill standards.  I’m not familiar with the college’s outcomes and assessment model.</a:t>
                      </a:r>
                      <a:endParaRPr lang="en-US" sz="1400" dirty="0">
                        <a:solidFill>
                          <a:srgbClr val="00376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015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513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Comprehensive skill standards inventory:</a:t>
            </a:r>
            <a:br>
              <a:rPr lang="en-US" sz="2800" dirty="0"/>
            </a:br>
            <a:r>
              <a:rPr lang="en-US" sz="2800" dirty="0"/>
              <a:t>Standard </a:t>
            </a:r>
            <a:r>
              <a:rPr lang="en-US" sz="2800" dirty="0" smtClean="0"/>
              <a:t>D</a:t>
            </a:r>
            <a:endParaRPr lang="en-US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077326"/>
              </p:ext>
            </p:extLst>
          </p:nvPr>
        </p:nvGraphicFramePr>
        <p:xfrm>
          <a:off x="519113" y="1174750"/>
          <a:ext cx="8337549" cy="4222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95">
                  <a:extLst>
                    <a:ext uri="{9D8B030D-6E8A-4147-A177-3AD203B41FA5}">
                      <a16:colId xmlns:a16="http://schemas.microsoft.com/office/drawing/2014/main" val="872710738"/>
                    </a:ext>
                  </a:extLst>
                </a:gridCol>
                <a:gridCol w="526450">
                  <a:extLst>
                    <a:ext uri="{9D8B030D-6E8A-4147-A177-3AD203B41FA5}">
                      <a16:colId xmlns:a16="http://schemas.microsoft.com/office/drawing/2014/main" val="3905407901"/>
                    </a:ext>
                  </a:extLst>
                </a:gridCol>
                <a:gridCol w="478465">
                  <a:extLst>
                    <a:ext uri="{9D8B030D-6E8A-4147-A177-3AD203B41FA5}">
                      <a16:colId xmlns:a16="http://schemas.microsoft.com/office/drawing/2014/main" val="2923216549"/>
                    </a:ext>
                  </a:extLst>
                </a:gridCol>
                <a:gridCol w="510363">
                  <a:extLst>
                    <a:ext uri="{9D8B030D-6E8A-4147-A177-3AD203B41FA5}">
                      <a16:colId xmlns:a16="http://schemas.microsoft.com/office/drawing/2014/main" val="3276205237"/>
                    </a:ext>
                  </a:extLst>
                </a:gridCol>
                <a:gridCol w="574158">
                  <a:extLst>
                    <a:ext uri="{9D8B030D-6E8A-4147-A177-3AD203B41FA5}">
                      <a16:colId xmlns:a16="http://schemas.microsoft.com/office/drawing/2014/main" val="419868253"/>
                    </a:ext>
                  </a:extLst>
                </a:gridCol>
                <a:gridCol w="3094075">
                  <a:extLst>
                    <a:ext uri="{9D8B030D-6E8A-4147-A177-3AD203B41FA5}">
                      <a16:colId xmlns:a16="http://schemas.microsoft.com/office/drawing/2014/main" val="952033037"/>
                    </a:ext>
                  </a:extLst>
                </a:gridCol>
                <a:gridCol w="467832">
                  <a:extLst>
                    <a:ext uri="{9D8B030D-6E8A-4147-A177-3AD203B41FA5}">
                      <a16:colId xmlns:a16="http://schemas.microsoft.com/office/drawing/2014/main" val="103775701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91042487"/>
                    </a:ext>
                  </a:extLst>
                </a:gridCol>
                <a:gridCol w="570552">
                  <a:extLst>
                    <a:ext uri="{9D8B030D-6E8A-4147-A177-3AD203B41FA5}">
                      <a16:colId xmlns:a16="http://schemas.microsoft.com/office/drawing/2014/main" val="2071603171"/>
                    </a:ext>
                  </a:extLst>
                </a:gridCol>
                <a:gridCol w="545867">
                  <a:extLst>
                    <a:ext uri="{9D8B030D-6E8A-4147-A177-3AD203B41FA5}">
                      <a16:colId xmlns:a16="http://schemas.microsoft.com/office/drawing/2014/main" val="2562576999"/>
                    </a:ext>
                  </a:extLst>
                </a:gridCol>
                <a:gridCol w="669592">
                  <a:extLst>
                    <a:ext uri="{9D8B030D-6E8A-4147-A177-3AD203B41FA5}">
                      <a16:colId xmlns:a16="http://schemas.microsoft.com/office/drawing/2014/main" val="2101638897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003764"/>
                          </a:solidFill>
                        </a:rPr>
                        <a:t>Level of Importance:</a:t>
                      </a:r>
                      <a:endParaRPr lang="en-US" sz="1400" u="none" dirty="0" smtClean="0">
                        <a:solidFill>
                          <a:srgbClr val="003764"/>
                        </a:solidFill>
                      </a:endParaRPr>
                    </a:p>
                    <a:p>
                      <a:r>
                        <a:rPr lang="en-US" sz="1400" u="none" dirty="0" smtClean="0">
                          <a:solidFill>
                            <a:srgbClr val="003764"/>
                          </a:solidFill>
                        </a:rPr>
                        <a:t>How important or relevant is this activity for my job?</a:t>
                      </a:r>
                      <a:endParaRPr lang="en-US" sz="1400" u="sng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3764"/>
                          </a:solidFill>
                        </a:rPr>
                        <a:t>Critical</a:t>
                      </a:r>
                      <a:r>
                        <a:rPr lang="en-US" sz="1400" baseline="0" dirty="0" smtClean="0">
                          <a:solidFill>
                            <a:srgbClr val="003764"/>
                          </a:solidFill>
                        </a:rPr>
                        <a:t> Function D: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rgbClr val="003764"/>
                          </a:solidFill>
                        </a:rPr>
                        <a:t>Provide Student Instruction</a:t>
                      </a:r>
                      <a:endParaRPr lang="en-US" sz="14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003764"/>
                          </a:solidFill>
                        </a:rPr>
                        <a:t>Self</a:t>
                      </a:r>
                      <a:r>
                        <a:rPr lang="en-US" sz="1400" u="sng" baseline="0" dirty="0" smtClean="0">
                          <a:solidFill>
                            <a:srgbClr val="003764"/>
                          </a:solidFill>
                        </a:rPr>
                        <a:t> Assessment:</a:t>
                      </a:r>
                      <a:endParaRPr lang="en-US" sz="1400" u="none" baseline="0" dirty="0" smtClean="0">
                        <a:solidFill>
                          <a:srgbClr val="003764"/>
                        </a:solidFill>
                      </a:endParaRPr>
                    </a:p>
                    <a:p>
                      <a:r>
                        <a:rPr lang="en-US" sz="1400" u="none" baseline="0" dirty="0" smtClean="0">
                          <a:solidFill>
                            <a:srgbClr val="003764"/>
                          </a:solidFill>
                        </a:rPr>
                        <a:t>How well am I performing this activity for my job?</a:t>
                      </a:r>
                      <a:endParaRPr lang="en-US" sz="1400" u="sng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155618"/>
                  </a:ext>
                </a:extLst>
              </a:tr>
              <a:tr h="5506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N/A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Low 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Mod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Very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Key Activity and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Description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N/A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Low 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Mod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Very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High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253457"/>
                  </a:ext>
                </a:extLst>
              </a:tr>
              <a:tr h="61225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7013" indent="-227013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D1: Prepare and/or gather current instructional materials and equipment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883413"/>
                  </a:ext>
                </a:extLst>
              </a:tr>
              <a:tr h="588397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0188" indent="-230188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D2: Provide individual and group instruction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788692"/>
                  </a:ext>
                </a:extLst>
              </a:tr>
              <a:tr h="61225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D3: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Initiate, develop and implement student assessments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056132"/>
                  </a:ext>
                </a:extLst>
              </a:tr>
              <a:tr h="58044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7013" indent="-227013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Modify instructional material and methods based on student and industry</a:t>
                      </a:r>
                      <a:r>
                        <a:rPr lang="en-US" sz="1200" baseline="0" dirty="0" smtClean="0">
                          <a:solidFill>
                            <a:srgbClr val="003764"/>
                          </a:solidFill>
                        </a:rPr>
                        <a:t> assessments and feedback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X</a:t>
                      </a:r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621904"/>
                  </a:ext>
                </a:extLst>
              </a:tr>
              <a:tr h="370840">
                <a:tc gridSpan="11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3764"/>
                          </a:solidFill>
                        </a:rPr>
                        <a:t>Notes and Comments</a:t>
                      </a:r>
                    </a:p>
                    <a:p>
                      <a:r>
                        <a:rPr lang="en-US" sz="1400" dirty="0" smtClean="0">
                          <a:solidFill>
                            <a:srgbClr val="00376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D2: I would like to learn more methods for facilitation of learning rather</a:t>
                      </a:r>
                      <a:r>
                        <a:rPr lang="en-US" sz="1400" baseline="0" dirty="0" smtClean="0">
                          <a:solidFill>
                            <a:srgbClr val="00376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than lecture.</a:t>
                      </a:r>
                      <a:endParaRPr lang="en-US" sz="1400" dirty="0">
                        <a:solidFill>
                          <a:srgbClr val="00376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rgbClr val="00376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015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81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Z7X6SQ3F62JH-64-78</_dlc_DocId>
    <_dlc_DocIdUrl xmlns="dbb9891f-5342-44b3-9004-2472729e727f">
      <Url>https://portal.sbctc.edu/sites/Intranet/publications/_layouts/15/DocIdRedir.aspx?ID=Z7X6SQ3F62JH-64-78</Url>
      <Description>Z7X6SQ3F62JH-64-78</Description>
    </_dlc_DocIdUrl>
  </documentManagement>
</p:properties>
</file>

<file path=customXml/itemProps1.xml><?xml version="1.0" encoding="utf-8"?>
<ds:datastoreItem xmlns:ds="http://schemas.openxmlformats.org/officeDocument/2006/customXml" ds:itemID="{EE77C9D9-27EA-4988-8304-45C8213DE2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E5EF79-1082-4748-9BA5-2D0E8E6B777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F3370DF-98B4-452B-8DA2-78455D41B4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7D6A940-36FF-4CB3-B7C1-8A7054F11ACA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sharepoint/v3"/>
    <ds:schemaRef ds:uri="http://purl.org/dc/elements/1.1/"/>
    <ds:schemaRef ds:uri="http://purl.org/dc/terms/"/>
    <ds:schemaRef ds:uri="http://schemas.microsoft.com/office/infopath/2007/PartnerControls"/>
    <ds:schemaRef ds:uri="http://schemas.microsoft.com/sharepoint/v4"/>
    <ds:schemaRef ds:uri="dbb9891f-5342-44b3-9004-2472729e727f"/>
    <ds:schemaRef ds:uri="686bc730-dfb5-4557-ac43-64e2aeb7111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Agency PowerPoint template</Template>
  <TotalTime>307</TotalTime>
  <Words>1041</Words>
  <Application>Microsoft Office PowerPoint</Application>
  <PresentationFormat>On-screen Show (4:3)</PresentationFormat>
  <Paragraphs>195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Times New Roman</vt:lpstr>
      <vt:lpstr>Office Theme</vt:lpstr>
      <vt:lpstr>Prof/Tech faculty certification</vt:lpstr>
      <vt:lpstr>State Board’s Authority</vt:lpstr>
      <vt:lpstr>Requirements for wac 131-16-094</vt:lpstr>
      <vt:lpstr>Requirements for wac 131-16-094</vt:lpstr>
      <vt:lpstr>certification</vt:lpstr>
      <vt:lpstr>Professional development plan</vt:lpstr>
      <vt:lpstr>Comprehensive skill standards inventory: Standard A</vt:lpstr>
      <vt:lpstr>Comprehensive skill standards inventory: Standard B</vt:lpstr>
      <vt:lpstr>Comprehensive skill standards inventory: Standard D</vt:lpstr>
      <vt:lpstr>Sample Initial 3-year professional and technical certification plan</vt:lpstr>
      <vt:lpstr>Sample Initial 3-year professional and technical certification plan</vt:lpstr>
      <vt:lpstr>Sample Initial 3-year professional and technical certification plan</vt:lpstr>
      <vt:lpstr>Additional assistance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Prof/Tech faculty certifcation</dc:title>
  <dc:creator>Kathy Goebel</dc:creator>
  <cp:lastModifiedBy>Kathy Goebel</cp:lastModifiedBy>
  <cp:revision>24</cp:revision>
  <dcterms:created xsi:type="dcterms:W3CDTF">2020-03-02T22:05:52Z</dcterms:created>
  <dcterms:modified xsi:type="dcterms:W3CDTF">2020-03-25T15:00:15Z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7eab2c9d-151f-4275-a68b-032ca01519fe</vt:lpwstr>
  </property>
</Properties>
</file>