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5"/>
  </p:sldMasterIdLst>
  <p:notesMasterIdLst>
    <p:notesMasterId r:id="rId26"/>
  </p:notesMasterIdLst>
  <p:handoutMasterIdLst>
    <p:handoutMasterId r:id="rId27"/>
  </p:handoutMasterIdLst>
  <p:sldIdLst>
    <p:sldId id="259" r:id="rId6"/>
    <p:sldId id="262" r:id="rId7"/>
    <p:sldId id="263" r:id="rId8"/>
    <p:sldId id="264" r:id="rId9"/>
    <p:sldId id="265" r:id="rId10"/>
    <p:sldId id="266" r:id="rId11"/>
    <p:sldId id="281" r:id="rId12"/>
    <p:sldId id="268" r:id="rId13"/>
    <p:sldId id="269" r:id="rId14"/>
    <p:sldId id="279" r:id="rId15"/>
    <p:sldId id="270" r:id="rId16"/>
    <p:sldId id="272" r:id="rId17"/>
    <p:sldId id="267" r:id="rId18"/>
    <p:sldId id="273" r:id="rId19"/>
    <p:sldId id="274" r:id="rId20"/>
    <p:sldId id="277" r:id="rId21"/>
    <p:sldId id="276" r:id="rId22"/>
    <p:sldId id="275" r:id="rId23"/>
    <p:sldId id="278" r:id="rId24"/>
    <p:sldId id="280"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7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93979" autoAdjust="0"/>
  </p:normalViewPr>
  <p:slideViewPr>
    <p:cSldViewPr snapToGrid="0">
      <p:cViewPr varScale="1">
        <p:scale>
          <a:sx n="110" d="100"/>
          <a:sy n="110" d="100"/>
        </p:scale>
        <p:origin x="1676" y="80"/>
      </p:cViewPr>
      <p:guideLst/>
    </p:cSldViewPr>
  </p:slideViewPr>
  <p:notesTextViewPr>
    <p:cViewPr>
      <p:scale>
        <a:sx n="1" d="1"/>
        <a:sy n="1" d="1"/>
      </p:scale>
      <p:origin x="0" y="0"/>
    </p:cViewPr>
  </p:notesTextViewPr>
  <p:notesViewPr>
    <p:cSldViewPr snapToGrid="0">
      <p:cViewPr varScale="1">
        <p:scale>
          <a:sx n="69" d="100"/>
          <a:sy n="69" d="100"/>
        </p:scale>
        <p:origin x="326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DA7D8E9-3331-4291-9F17-3FF41B935400}" type="datetimeFigureOut">
              <a:rPr lang="en-US" smtClean="0"/>
              <a:t>4/27/2023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60C177-458E-4ECB-97EC-7EDCBA19DAB6}" type="slidenum">
              <a:rPr lang="en-US" smtClean="0"/>
              <a:t>‹#›</a:t>
            </a:fld>
            <a:endParaRPr lang="en-US"/>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6DBB64-96D6-42B0-8680-D8E44BBF474E}" type="datetimeFigureOut">
              <a:rPr lang="en-US" smtClean="0"/>
              <a:t>4/27/2023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384A02-D147-49A8-A06D-A5C08FF69055}" type="slidenum">
              <a:rPr lang="en-US" smtClean="0"/>
              <a:t>‹#›</a:t>
            </a:fld>
            <a:endParaRPr lang="en-US"/>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6</a:t>
            </a:fld>
            <a:endParaRPr lang="en-US"/>
          </a:p>
        </p:txBody>
      </p:sp>
    </p:spTree>
    <p:extLst>
      <p:ext uri="{BB962C8B-B14F-4D97-AF65-F5344CB8AC3E}">
        <p14:creationId xmlns:p14="http://schemas.microsoft.com/office/powerpoint/2010/main" val="8994371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is a lot of interest in the impact of Guided Pathways.  Please be as detailed on</a:t>
            </a:r>
            <a:r>
              <a:rPr lang="en-US" baseline="0" dirty="0" smtClean="0"/>
              <a:t> the great work you are doing on campus as possible.  This will help us tell the story of Guided Pathways across the state and maintain support.</a:t>
            </a:r>
            <a:endParaRPr lang="en-US"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8</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7670204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9</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5282841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https://www.washington.edu/ccri/sscn_coaching_meta-fit_final/</a:t>
            </a:r>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16</a:t>
            </a:fld>
            <a:endParaRPr lang="en-US"/>
          </a:p>
        </p:txBody>
      </p:sp>
    </p:spTree>
    <p:extLst>
      <p:ext uri="{BB962C8B-B14F-4D97-AF65-F5344CB8AC3E}">
        <p14:creationId xmlns:p14="http://schemas.microsoft.com/office/powerpoint/2010/main" val="24682601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20</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878987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smtClean="0"/>
              <a:t>Title slide</a:t>
            </a:r>
            <a:endParaRPr lang="en-US" dirty="0"/>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smtClean="0"/>
              <a:t>Subheading</a:t>
            </a:r>
            <a:endParaRPr lang="en-US" dirty="0"/>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dirty="0" smtClean="0"/>
              <a:t>Presenter(s)</a:t>
            </a:r>
            <a:br>
              <a:rPr lang="en-US" dirty="0" smtClean="0"/>
            </a:br>
            <a:r>
              <a:rPr lang="en-US" dirty="0" smtClean="0"/>
              <a:t>Month Day, Year</a:t>
            </a:r>
            <a:endParaRPr lang="en-US" dirty="0"/>
          </a:p>
        </p:txBody>
      </p:sp>
    </p:spTree>
    <p:extLst>
      <p:ext uri="{BB962C8B-B14F-4D97-AF65-F5344CB8AC3E}">
        <p14:creationId xmlns:p14="http://schemas.microsoft.com/office/powerpoint/2010/main" val="28546382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smtClean="0"/>
              <a:t>Edit Master text styles</a:t>
            </a:r>
          </a:p>
        </p:txBody>
      </p:sp>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4/27/2023</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68262808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4/27/2023</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smtClean="0"/>
              <a:t>Click to edit Master title style</a:t>
            </a:r>
            <a:endParaRPr lang="en-US" dirty="0"/>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7458421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ontent with Caption">
  <p:cSld name="1_Content with Caption">
    <p:spTree>
      <p:nvGrpSpPr>
        <p:cNvPr id="1" name="Shape 78"/>
        <p:cNvGrpSpPr/>
        <p:nvPr/>
      </p:nvGrpSpPr>
      <p:grpSpPr>
        <a:xfrm>
          <a:off x="0" y="0"/>
          <a:ext cx="0" cy="0"/>
          <a:chOff x="0" y="0"/>
          <a:chExt cx="0" cy="0"/>
        </a:xfrm>
      </p:grpSpPr>
      <p:pic>
        <p:nvPicPr>
          <p:cNvPr id="79" name="Google Shape;79;p10"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80" name="Google Shape;80;p10" descr="Header triangles pattern"/>
          <p:cNvPicPr preferRelativeResize="0"/>
          <p:nvPr/>
        </p:nvPicPr>
        <p:blipFill rotWithShape="1">
          <a:blip r:embed="rId3">
            <a:alphaModFix/>
          </a:blip>
          <a:srcRect t="42266"/>
          <a:stretch/>
        </p:blipFill>
        <p:spPr>
          <a:xfrm>
            <a:off x="5076294" y="0"/>
            <a:ext cx="4067706" cy="1481791"/>
          </a:xfrm>
          <a:prstGeom prst="rect">
            <a:avLst/>
          </a:prstGeom>
          <a:noFill/>
          <a:ln>
            <a:noFill/>
          </a:ln>
        </p:spPr>
      </p:pic>
      <p:sp>
        <p:nvSpPr>
          <p:cNvPr id="81" name="Google Shape;81;p10"/>
          <p:cNvSpPr txBox="1">
            <a:spLocks noGrp="1"/>
          </p:cNvSpPr>
          <p:nvPr>
            <p:ph type="title"/>
          </p:nvPr>
        </p:nvSpPr>
        <p:spPr>
          <a:xfrm>
            <a:off x="486494" y="1385541"/>
            <a:ext cx="3160715" cy="1409614"/>
          </a:xfrm>
          <a:prstGeom prst="rect">
            <a:avLst/>
          </a:prstGeom>
          <a:noFill/>
          <a:ln>
            <a:noFill/>
          </a:ln>
        </p:spPr>
        <p:txBody>
          <a:bodyPr spcFirstLastPara="1" wrap="square" lIns="91425" tIns="91425" rIns="91425" bIns="91425" anchor="b" anchorCtr="0"/>
          <a:lstStyle>
            <a:lvl1pPr marR="0" lvl="0" algn="l" rtl="0">
              <a:lnSpc>
                <a:spcPct val="90000"/>
              </a:lnSpc>
              <a:spcBef>
                <a:spcPts val="0"/>
              </a:spcBef>
              <a:spcAft>
                <a:spcPts val="0"/>
              </a:spcAft>
              <a:buClr>
                <a:srgbClr val="003764"/>
              </a:buClr>
              <a:buSzPts val="3500"/>
              <a:buFont typeface="Source Sans Pro"/>
              <a:buNone/>
              <a:defRPr sz="3500" b="0" i="0" u="none" strike="noStrike" cap="none">
                <a:solidFill>
                  <a:srgbClr val="003764"/>
                </a:solidFill>
                <a:latin typeface="Source Sans Pro"/>
                <a:ea typeface="Source Sans Pro"/>
                <a:cs typeface="Source Sans Pro"/>
                <a:sym typeface="Source Sans Pro"/>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82" name="Google Shape;82;p10"/>
          <p:cNvSpPr txBox="1">
            <a:spLocks noGrp="1"/>
          </p:cNvSpPr>
          <p:nvPr>
            <p:ph type="body" idx="1"/>
          </p:nvPr>
        </p:nvSpPr>
        <p:spPr>
          <a:xfrm>
            <a:off x="486494" y="2888673"/>
            <a:ext cx="3160715" cy="3492378"/>
          </a:xfrm>
          <a:prstGeom prst="rect">
            <a:avLst/>
          </a:prstGeom>
          <a:noFill/>
          <a:ln>
            <a:noFill/>
          </a:ln>
        </p:spPr>
        <p:txBody>
          <a:bodyPr spcFirstLastPara="1" wrap="square" lIns="91425" tIns="91425" rIns="91425" bIns="91425" anchor="t" anchorCtr="0"/>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Source Sans Pro"/>
                <a:ea typeface="Source Sans Pro"/>
                <a:cs typeface="Source Sans Pro"/>
                <a:sym typeface="Source Sans Pro"/>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Source Sans Pro"/>
                <a:ea typeface="Source Sans Pro"/>
                <a:cs typeface="Source Sans Pro"/>
                <a:sym typeface="Source Sans Pro"/>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Source Sans Pro"/>
                <a:ea typeface="Source Sans Pro"/>
                <a:cs typeface="Source Sans Pro"/>
                <a:sym typeface="Source Sans Pro"/>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Source Sans Pro"/>
                <a:ea typeface="Source Sans Pro"/>
                <a:cs typeface="Source Sans Pro"/>
                <a:sym typeface="Source Sans Pro"/>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Source Sans Pro"/>
                <a:ea typeface="Source Sans Pro"/>
                <a:cs typeface="Source Sans Pro"/>
                <a:sym typeface="Source Sans Pro"/>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Source Sans Pro"/>
                <a:ea typeface="Source Sans Pro"/>
                <a:cs typeface="Source Sans Pro"/>
                <a:sym typeface="Source Sans Pro"/>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Source Sans Pro"/>
                <a:ea typeface="Source Sans Pro"/>
                <a:cs typeface="Source Sans Pro"/>
                <a:sym typeface="Source Sans Pro"/>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Source Sans Pro"/>
                <a:ea typeface="Source Sans Pro"/>
                <a:cs typeface="Source Sans Pro"/>
                <a:sym typeface="Source Sans Pro"/>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Source Sans Pro"/>
                <a:ea typeface="Source Sans Pro"/>
                <a:cs typeface="Source Sans Pro"/>
                <a:sym typeface="Source Sans Pro"/>
              </a:defRPr>
            </a:lvl9pPr>
          </a:lstStyle>
          <a:p>
            <a:endParaRPr/>
          </a:p>
        </p:txBody>
      </p:sp>
      <p:sp>
        <p:nvSpPr>
          <p:cNvPr id="83" name="Google Shape;83;p10"/>
          <p:cNvSpPr txBox="1">
            <a:spLocks noGrp="1"/>
          </p:cNvSpPr>
          <p:nvPr>
            <p:ph type="body" idx="2"/>
          </p:nvPr>
        </p:nvSpPr>
        <p:spPr>
          <a:xfrm>
            <a:off x="3863540" y="1569027"/>
            <a:ext cx="5041469" cy="4812024"/>
          </a:xfrm>
          <a:prstGeom prst="rect">
            <a:avLst/>
          </a:prstGeom>
          <a:noFill/>
          <a:ln>
            <a:noFill/>
          </a:ln>
        </p:spPr>
        <p:txBody>
          <a:bodyPr spcFirstLastPara="1" wrap="square" lIns="91425" tIns="91425" rIns="91425" bIns="91425" anchor="t" anchorCtr="0"/>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Source Sans Pro"/>
                <a:ea typeface="Source Sans Pro"/>
                <a:cs typeface="Source Sans Pro"/>
                <a:sym typeface="Source Sans Pro"/>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Source Sans Pro"/>
                <a:ea typeface="Source Sans Pro"/>
                <a:cs typeface="Source Sans Pro"/>
                <a:sym typeface="Source Sans Pro"/>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Source Sans Pro"/>
                <a:ea typeface="Source Sans Pro"/>
                <a:cs typeface="Source Sans Pro"/>
                <a:sym typeface="Source Sans Pro"/>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Source Sans Pro"/>
                <a:ea typeface="Source Sans Pro"/>
                <a:cs typeface="Source Sans Pro"/>
                <a:sym typeface="Source Sans Pro"/>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Source Sans Pro"/>
                <a:ea typeface="Source Sans Pro"/>
                <a:cs typeface="Source Sans Pro"/>
                <a:sym typeface="Source Sans Pro"/>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Source Sans Pro"/>
                <a:ea typeface="Source Sans Pro"/>
                <a:cs typeface="Source Sans Pro"/>
                <a:sym typeface="Source Sans Pro"/>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Source Sans Pro"/>
                <a:ea typeface="Source Sans Pro"/>
                <a:cs typeface="Source Sans Pro"/>
                <a:sym typeface="Source Sans Pro"/>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Source Sans Pro"/>
                <a:ea typeface="Source Sans Pro"/>
                <a:cs typeface="Source Sans Pro"/>
                <a:sym typeface="Source Sans Pro"/>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Source Sans Pro"/>
                <a:ea typeface="Source Sans Pro"/>
                <a:cs typeface="Source Sans Pro"/>
                <a:sym typeface="Source Sans Pro"/>
              </a:defRPr>
            </a:lvl9pPr>
          </a:lstStyle>
          <a:p>
            <a:endParaRPr/>
          </a:p>
        </p:txBody>
      </p:sp>
      <p:sp>
        <p:nvSpPr>
          <p:cNvPr id="84" name="Google Shape;84;p10"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Source Sans Pro"/>
              <a:ea typeface="Source Sans Pro"/>
              <a:cs typeface="Source Sans Pro"/>
              <a:sym typeface="Source Sans Pro"/>
            </a:endParaRPr>
          </a:p>
        </p:txBody>
      </p:sp>
      <p:sp>
        <p:nvSpPr>
          <p:cNvPr id="85" name="Google Shape;85;p10"/>
          <p:cNvSpPr txBox="1">
            <a:spLocks noGrp="1"/>
          </p:cNvSpPr>
          <p:nvPr>
            <p:ph type="dt" idx="10"/>
          </p:nvPr>
        </p:nvSpPr>
        <p:spPr>
          <a:xfrm>
            <a:off x="628650" y="6483926"/>
            <a:ext cx="2057400" cy="237549"/>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100">
                <a:solidFill>
                  <a:schemeClr val="dk1"/>
                </a:solidFill>
                <a:latin typeface="Source Sans Pro"/>
                <a:ea typeface="Source Sans Pro"/>
                <a:cs typeface="Source Sans Pro"/>
                <a:sym typeface="Source Sans Pro"/>
              </a:defRPr>
            </a:lvl1pPr>
            <a:lvl2pPr marR="0" lvl="1"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2pPr>
            <a:lvl3pPr marR="0" lvl="2"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3pPr>
            <a:lvl4pPr marR="0" lvl="3"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4pPr>
            <a:lvl5pPr marR="0" lvl="4"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5pPr>
            <a:lvl6pPr marR="0" lvl="5"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6pPr>
            <a:lvl7pPr marR="0" lvl="6"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7pPr>
            <a:lvl8pPr marR="0" lvl="7"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8pPr>
            <a:lvl9pPr marR="0" lvl="8"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86" name="Google Shape;86;p10"/>
          <p:cNvSpPr txBox="1">
            <a:spLocks noGrp="1"/>
          </p:cNvSpPr>
          <p:nvPr>
            <p:ph type="ftr" idx="11"/>
          </p:nvPr>
        </p:nvSpPr>
        <p:spPr>
          <a:xfrm>
            <a:off x="3028950" y="6483926"/>
            <a:ext cx="3086100" cy="237549"/>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100">
                <a:solidFill>
                  <a:schemeClr val="dk1"/>
                </a:solidFill>
                <a:latin typeface="Source Sans Pro"/>
                <a:ea typeface="Source Sans Pro"/>
                <a:cs typeface="Source Sans Pro"/>
                <a:sym typeface="Source Sans Pro"/>
              </a:defRPr>
            </a:lvl1pPr>
            <a:lvl2pPr marR="0" lvl="1"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2pPr>
            <a:lvl3pPr marR="0" lvl="2"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3pPr>
            <a:lvl4pPr marR="0" lvl="3"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4pPr>
            <a:lvl5pPr marR="0" lvl="4"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5pPr>
            <a:lvl6pPr marR="0" lvl="5"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6pPr>
            <a:lvl7pPr marR="0" lvl="6"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7pPr>
            <a:lvl8pPr marR="0" lvl="7"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8pPr>
            <a:lvl9pPr marR="0" lvl="8" algn="l" rtl="0">
              <a:spcBef>
                <a:spcPts val="0"/>
              </a:spcBef>
              <a:spcAft>
                <a:spcPts val="0"/>
              </a:spcAft>
              <a:buSzPts val="1400"/>
              <a:buNone/>
              <a:defRPr sz="1800" b="0" i="0" u="none" strike="noStrike" cap="none">
                <a:solidFill>
                  <a:schemeClr val="dk1"/>
                </a:solidFill>
                <a:latin typeface="Source Sans Pro"/>
                <a:ea typeface="Source Sans Pro"/>
                <a:cs typeface="Source Sans Pro"/>
                <a:sym typeface="Source Sans Pro"/>
              </a:defRPr>
            </a:lvl9pPr>
          </a:lstStyle>
          <a:p>
            <a:endParaRPr/>
          </a:p>
        </p:txBody>
      </p:sp>
      <p:sp>
        <p:nvSpPr>
          <p:cNvPr id="87" name="Google Shape;87;p10"/>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buNone/>
              <a:defRPr sz="1100">
                <a:solidFill>
                  <a:schemeClr val="dk1"/>
                </a:solidFill>
                <a:latin typeface="Source Sans Pro"/>
                <a:ea typeface="Source Sans Pro"/>
                <a:cs typeface="Source Sans Pro"/>
                <a:sym typeface="Source Sans Pro"/>
              </a:defRPr>
            </a:lvl1pPr>
            <a:lvl2pPr marL="0" marR="0" lvl="1" indent="0" algn="r" rtl="0">
              <a:spcBef>
                <a:spcPts val="0"/>
              </a:spcBef>
              <a:buNone/>
              <a:defRPr sz="1100">
                <a:solidFill>
                  <a:schemeClr val="dk1"/>
                </a:solidFill>
                <a:latin typeface="Source Sans Pro"/>
                <a:ea typeface="Source Sans Pro"/>
                <a:cs typeface="Source Sans Pro"/>
                <a:sym typeface="Source Sans Pro"/>
              </a:defRPr>
            </a:lvl2pPr>
            <a:lvl3pPr marL="0" marR="0" lvl="2" indent="0" algn="r" rtl="0">
              <a:spcBef>
                <a:spcPts val="0"/>
              </a:spcBef>
              <a:buNone/>
              <a:defRPr sz="1100">
                <a:solidFill>
                  <a:schemeClr val="dk1"/>
                </a:solidFill>
                <a:latin typeface="Source Sans Pro"/>
                <a:ea typeface="Source Sans Pro"/>
                <a:cs typeface="Source Sans Pro"/>
                <a:sym typeface="Source Sans Pro"/>
              </a:defRPr>
            </a:lvl3pPr>
            <a:lvl4pPr marL="0" marR="0" lvl="3" indent="0" algn="r" rtl="0">
              <a:spcBef>
                <a:spcPts val="0"/>
              </a:spcBef>
              <a:buNone/>
              <a:defRPr sz="1100">
                <a:solidFill>
                  <a:schemeClr val="dk1"/>
                </a:solidFill>
                <a:latin typeface="Source Sans Pro"/>
                <a:ea typeface="Source Sans Pro"/>
                <a:cs typeface="Source Sans Pro"/>
                <a:sym typeface="Source Sans Pro"/>
              </a:defRPr>
            </a:lvl4pPr>
            <a:lvl5pPr marL="0" marR="0" lvl="4" indent="0" algn="r" rtl="0">
              <a:spcBef>
                <a:spcPts val="0"/>
              </a:spcBef>
              <a:buNone/>
              <a:defRPr sz="1100">
                <a:solidFill>
                  <a:schemeClr val="dk1"/>
                </a:solidFill>
                <a:latin typeface="Source Sans Pro"/>
                <a:ea typeface="Source Sans Pro"/>
                <a:cs typeface="Source Sans Pro"/>
                <a:sym typeface="Source Sans Pro"/>
              </a:defRPr>
            </a:lvl5pPr>
            <a:lvl6pPr marL="0" marR="0" lvl="5" indent="0" algn="r" rtl="0">
              <a:spcBef>
                <a:spcPts val="0"/>
              </a:spcBef>
              <a:buNone/>
              <a:defRPr sz="1100">
                <a:solidFill>
                  <a:schemeClr val="dk1"/>
                </a:solidFill>
                <a:latin typeface="Source Sans Pro"/>
                <a:ea typeface="Source Sans Pro"/>
                <a:cs typeface="Source Sans Pro"/>
                <a:sym typeface="Source Sans Pro"/>
              </a:defRPr>
            </a:lvl6pPr>
            <a:lvl7pPr marL="0" marR="0" lvl="6" indent="0" algn="r" rtl="0">
              <a:spcBef>
                <a:spcPts val="0"/>
              </a:spcBef>
              <a:buNone/>
              <a:defRPr sz="1100">
                <a:solidFill>
                  <a:schemeClr val="dk1"/>
                </a:solidFill>
                <a:latin typeface="Source Sans Pro"/>
                <a:ea typeface="Source Sans Pro"/>
                <a:cs typeface="Source Sans Pro"/>
                <a:sym typeface="Source Sans Pro"/>
              </a:defRPr>
            </a:lvl7pPr>
            <a:lvl8pPr marL="0" marR="0" lvl="7" indent="0" algn="r" rtl="0">
              <a:spcBef>
                <a:spcPts val="0"/>
              </a:spcBef>
              <a:buNone/>
              <a:defRPr sz="1100">
                <a:solidFill>
                  <a:schemeClr val="dk1"/>
                </a:solidFill>
                <a:latin typeface="Source Sans Pro"/>
                <a:ea typeface="Source Sans Pro"/>
                <a:cs typeface="Source Sans Pro"/>
                <a:sym typeface="Source Sans Pro"/>
              </a:defRPr>
            </a:lvl8pPr>
            <a:lvl9pPr marL="0" marR="0" lvl="8" indent="0" algn="r" rtl="0">
              <a:spcBef>
                <a:spcPts val="0"/>
              </a:spcBef>
              <a:buNone/>
              <a:defRPr sz="1100">
                <a:solidFill>
                  <a:schemeClr val="dk1"/>
                </a:solidFill>
                <a:latin typeface="Source Sans Pro"/>
                <a:ea typeface="Source Sans Pro"/>
                <a:cs typeface="Source Sans Pro"/>
                <a:sym typeface="Source Sans Pro"/>
              </a:defRPr>
            </a:lvl9pPr>
          </a:lstStyle>
          <a:p>
            <a:pPr marL="0" lvl="0" indent="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8436272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Final Slide">
  <p:cSld name="1_Final Slide">
    <p:spTree>
      <p:nvGrpSpPr>
        <p:cNvPr id="1" name="Shape 15"/>
        <p:cNvGrpSpPr/>
        <p:nvPr/>
      </p:nvGrpSpPr>
      <p:grpSpPr>
        <a:xfrm>
          <a:off x="0" y="0"/>
          <a:ext cx="0" cy="0"/>
          <a:chOff x="0" y="0"/>
          <a:chExt cx="0" cy="0"/>
        </a:xfrm>
      </p:grpSpPr>
      <p:pic>
        <p:nvPicPr>
          <p:cNvPr id="16" name="Google Shape;16;p3"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17" name="Google Shape;17;p3" descr="Header triangles pattern"/>
          <p:cNvPicPr preferRelativeResize="0"/>
          <p:nvPr/>
        </p:nvPicPr>
        <p:blipFill rotWithShape="1">
          <a:blip r:embed="rId3">
            <a:alphaModFix/>
          </a:blip>
          <a:srcRect t="42266"/>
          <a:stretch/>
        </p:blipFill>
        <p:spPr>
          <a:xfrm>
            <a:off x="5076294" y="0"/>
            <a:ext cx="4067706" cy="1481791"/>
          </a:xfrm>
          <a:prstGeom prst="rect">
            <a:avLst/>
          </a:prstGeom>
          <a:noFill/>
          <a:ln>
            <a:noFill/>
          </a:ln>
        </p:spPr>
      </p:pic>
      <p:sp>
        <p:nvSpPr>
          <p:cNvPr id="18" name="Google Shape;18;p3"/>
          <p:cNvSpPr txBox="1">
            <a:spLocks noGrp="1"/>
          </p:cNvSpPr>
          <p:nvPr>
            <p:ph type="title"/>
          </p:nvPr>
        </p:nvSpPr>
        <p:spPr>
          <a:xfrm>
            <a:off x="628650" y="1476958"/>
            <a:ext cx="7886700" cy="611619"/>
          </a:xfrm>
          <a:prstGeom prst="rect">
            <a:avLst/>
          </a:prstGeom>
          <a:noFill/>
          <a:ln>
            <a:noFill/>
          </a:ln>
        </p:spPr>
        <p:txBody>
          <a:bodyPr spcFirstLastPara="1" wrap="square" lIns="91425" tIns="91425" rIns="91425" bIns="91425" anchor="t" anchorCtr="0"/>
          <a:lstStyle>
            <a:lvl1pPr marR="0" lvl="0" algn="l" rtl="0">
              <a:lnSpc>
                <a:spcPct val="90000"/>
              </a:lnSpc>
              <a:spcBef>
                <a:spcPts val="0"/>
              </a:spcBef>
              <a:spcAft>
                <a:spcPts val="0"/>
              </a:spcAft>
              <a:buClr>
                <a:srgbClr val="003764"/>
              </a:buClr>
              <a:buSzPts val="3500"/>
              <a:buFont typeface="Source Sans Pro"/>
              <a:buNone/>
              <a:defRPr sz="3500" b="0" i="0" u="none" strike="noStrike" cap="none">
                <a:solidFill>
                  <a:srgbClr val="003764"/>
                </a:solidFill>
                <a:latin typeface="Source Sans Pro"/>
                <a:ea typeface="Source Sans Pro"/>
                <a:cs typeface="Source Sans Pro"/>
                <a:sym typeface="Source Sans Pro"/>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9" name="Google Shape;19;p3"/>
          <p:cNvSpPr txBox="1">
            <a:spLocks noGrp="1"/>
          </p:cNvSpPr>
          <p:nvPr>
            <p:ph type="body" idx="1"/>
          </p:nvPr>
        </p:nvSpPr>
        <p:spPr>
          <a:xfrm>
            <a:off x="628650" y="2265367"/>
            <a:ext cx="7886700" cy="3428855"/>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750"/>
              </a:spcBef>
              <a:spcAft>
                <a:spcPts val="0"/>
              </a:spcAft>
              <a:buClr>
                <a:srgbClr val="003764"/>
              </a:buClr>
              <a:buSzPts val="2800"/>
              <a:buFont typeface="Arial"/>
              <a:buChar char="•"/>
              <a:defRPr sz="2800" b="0" i="0" u="none" strike="noStrike" cap="none">
                <a:solidFill>
                  <a:srgbClr val="003764"/>
                </a:solidFill>
                <a:latin typeface="Source Sans Pro"/>
                <a:ea typeface="Source Sans Pro"/>
                <a:cs typeface="Source Sans Pro"/>
                <a:sym typeface="Source Sans Pro"/>
              </a:defRPr>
            </a:lvl1pPr>
            <a:lvl2pPr marL="914400" marR="0" lvl="1" indent="-228600" algn="l" rtl="0">
              <a:lnSpc>
                <a:spcPct val="90000"/>
              </a:lnSpc>
              <a:spcBef>
                <a:spcPts val="500"/>
              </a:spcBef>
              <a:spcAft>
                <a:spcPts val="0"/>
              </a:spcAft>
              <a:buClr>
                <a:srgbClr val="003764"/>
              </a:buClr>
              <a:buSzPts val="2400"/>
              <a:buFont typeface="Arial"/>
              <a:buNone/>
              <a:defRPr sz="2400" b="0" i="0" u="none" strike="noStrike" cap="none">
                <a:solidFill>
                  <a:srgbClr val="003764"/>
                </a:solidFill>
                <a:latin typeface="Source Sans Pro"/>
                <a:ea typeface="Source Sans Pro"/>
                <a:cs typeface="Source Sans Pro"/>
                <a:sym typeface="Source Sans Pro"/>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Source Sans Pro"/>
                <a:ea typeface="Source Sans Pro"/>
                <a:cs typeface="Source Sans Pro"/>
                <a:sym typeface="Source Sans Pro"/>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Source Sans Pro"/>
                <a:ea typeface="Source Sans Pro"/>
                <a:cs typeface="Source Sans Pro"/>
                <a:sym typeface="Source Sans Pro"/>
              </a:defRPr>
            </a:lvl9pPr>
          </a:lstStyle>
          <a:p>
            <a:endParaRPr/>
          </a:p>
        </p:txBody>
      </p:sp>
      <p:pic>
        <p:nvPicPr>
          <p:cNvPr id="20" name="Google Shape;20;p3" descr="CC. Creative Commons license, attribution alone"/>
          <p:cNvPicPr preferRelativeResize="0"/>
          <p:nvPr/>
        </p:nvPicPr>
        <p:blipFill rotWithShape="1">
          <a:blip r:embed="rId4">
            <a:alphaModFix/>
          </a:blip>
          <a:srcRect/>
          <a:stretch/>
        </p:blipFill>
        <p:spPr>
          <a:xfrm>
            <a:off x="628650" y="6399147"/>
            <a:ext cx="835224" cy="298730"/>
          </a:xfrm>
          <a:prstGeom prst="rect">
            <a:avLst/>
          </a:prstGeom>
          <a:noFill/>
          <a:ln>
            <a:noFill/>
          </a:ln>
        </p:spPr>
      </p:pic>
      <p:sp>
        <p:nvSpPr>
          <p:cNvPr id="21" name="Google Shape;21;p3"/>
          <p:cNvSpPr txBox="1"/>
          <p:nvPr/>
        </p:nvSpPr>
        <p:spPr>
          <a:xfrm>
            <a:off x="1454322" y="6445499"/>
            <a:ext cx="3784962" cy="207749"/>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750" b="0" i="1" u="none" strike="noStrike" cap="none">
                <a:solidFill>
                  <a:srgbClr val="7F7F7F"/>
                </a:solidFill>
                <a:latin typeface="Source Sans Pro"/>
                <a:ea typeface="Source Sans Pro"/>
                <a:cs typeface="Source Sans Pro"/>
                <a:sym typeface="Source Sans Pro"/>
              </a:rPr>
              <a:t>Note: All material licensed under Creative Commons Attribution 4.0 International License.</a:t>
            </a:r>
            <a:endParaRPr/>
          </a:p>
        </p:txBody>
      </p:sp>
      <p:sp>
        <p:nvSpPr>
          <p:cNvPr id="22" name="Google Shape;22;p3"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Source Sans Pro"/>
              <a:ea typeface="Source Sans Pro"/>
              <a:cs typeface="Source Sans Pro"/>
              <a:sym typeface="Source Sans Pro"/>
            </a:endParaRPr>
          </a:p>
        </p:txBody>
      </p:sp>
    </p:spTree>
    <p:extLst>
      <p:ext uri="{BB962C8B-B14F-4D97-AF65-F5344CB8AC3E}">
        <p14:creationId xmlns:p14="http://schemas.microsoft.com/office/powerpoint/2010/main" val="208646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smtClean="0"/>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F79CB6C7-AD96-437F-A75B-A1987D8D9ACA}" type="datetime1">
              <a:rPr lang="en-US" smtClean="0"/>
              <a:t>4/27/2023</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80178086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smtClean="0"/>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smtClean="0"/>
              <a:t>Edit Master text styles</a:t>
            </a:r>
          </a:p>
        </p:txBody>
      </p:sp>
      <p:sp>
        <p:nvSpPr>
          <p:cNvPr id="12" name="Rectangle 11"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E68BEF8-F67A-4B64-B2F2-CC4AA048128C}" type="datetime1">
              <a:rPr lang="en-US" smtClean="0"/>
              <a:t>4/27/2023</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7394987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smtClean="0"/>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1001848F-E7F6-4E55-B1DE-CC691BBD4F09}" type="datetime1">
              <a:rPr lang="en-US" smtClean="0"/>
              <a:t>4/27/2023</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422718576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smtClean="0"/>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smtClean="0"/>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smtClean="0"/>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Rectangle 13"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5E48A247-4D0D-4017-954A-CBEE1B524F16}" type="datetime1">
              <a:rPr lang="en-US" smtClean="0"/>
              <a:t>4/27/2023</a:t>
            </a:fld>
            <a:endParaRPr lang="en-US"/>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7436004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smtClean="0"/>
              <a:t>Click to edit Master title style</a:t>
            </a:r>
            <a:endParaRPr lang="en-US" dirty="0"/>
          </a:p>
        </p:txBody>
      </p:sp>
      <p:sp>
        <p:nvSpPr>
          <p:cNvPr id="11" name="Rectangle 10"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3F43D62C-E4AB-4F6C-BB6E-7C3A3BBC5E2B}" type="datetime1">
              <a:rPr lang="en-US" smtClean="0"/>
              <a:t>4/27/2023</a:t>
            </a:fld>
            <a:endParaRPr lang="en-US"/>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2251803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92275FF0-9E97-4E0A-B533-109FB6621FD2}" type="datetime1">
              <a:rPr lang="en-US" smtClean="0"/>
              <a:t>4/27/2023</a:t>
            </a:fld>
            <a:endParaRPr lang="en-US"/>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2640902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smtClean="0"/>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smtClean="0"/>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A3C062AC-1CC2-40A8-B531-F2154AC26E35}" type="datetime1">
              <a:rPr lang="en-US" smtClean="0"/>
              <a:t>4/27/2023</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4553962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smtClean="0"/>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smtClean="0"/>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6EA93EB-E55E-4DBB-B6AA-C54A9BA5E4A4}" type="datetime1">
              <a:rPr lang="en-US" smtClean="0"/>
              <a:t>4/27/2023</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379874265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233675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51" r:id="rId10"/>
    <p:sldLayoutId id="2147483672" r:id="rId11"/>
    <p:sldLayoutId id="2147483673" r:id="rId12"/>
    <p:sldLayoutId id="2147483674" r:id="rId13"/>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8" Type="http://schemas.openxmlformats.org/officeDocument/2006/relationships/hyperlink" Target="https://www.sbctc.edu/calendar?trumbaEmbed=eventid%3D166123186%26view%3Devent%26-childview%3D%26seotitle%3DWe-Gon-Be-Alright-But-That-Aint-Alright-Abolitionist-Teaching-and-the-Pursuit-of-Educational-Freedom-FREE" TargetMode="External"/><Relationship Id="rId3" Type="http://schemas.openxmlformats.org/officeDocument/2006/relationships/hyperlink" Target="https://education-first.zoom.us/meeting/register/tZ0vd-uhpjgrHd0RHNQcvs-1TRr7rPu4zUUt" TargetMode="External"/><Relationship Id="rId7" Type="http://schemas.openxmlformats.org/officeDocument/2006/relationships/hyperlink" Target="https://www.aprilbakerbell.com/" TargetMode="External"/><Relationship Id="rId2" Type="http://schemas.openxmlformats.org/officeDocument/2006/relationships/hyperlink" Target="https://education-first.zoom.us/meeting/register/tZMtdOGqrToiHdOnOZZq0SZjivlKR6NbdMTA" TargetMode="External"/><Relationship Id="rId1" Type="http://schemas.openxmlformats.org/officeDocument/2006/relationships/slideLayout" Target="../slideLayouts/slideLayout5.xml"/><Relationship Id="rId6" Type="http://schemas.openxmlformats.org/officeDocument/2006/relationships/hyperlink" Target="https://www.sbctc.edu/calendar?trumbaEmbed=eventid%3D166123309%26view%3Devent%26-childview%3D%26seotitle%3DRacialized-Wellness-or-Black-Liberation-FREE" TargetMode="External"/><Relationship Id="rId5" Type="http://schemas.openxmlformats.org/officeDocument/2006/relationships/hyperlink" Target="http://www.feliciarosechavez.com/" TargetMode="External"/><Relationship Id="rId4" Type="http://schemas.openxmlformats.org/officeDocument/2006/relationships/hyperlink" Target="https://www.sbctc.edu/calendar?trumbaEmbed=eventid%3D166122447%26view%3Devent%26-childview%3D%26seotitle%3DFREE-Workshop-3-The-Anti-Racist-Writing-Workshop-in-Action-Critique-Across-Disciplines" TargetMode="External"/><Relationship Id="rId9" Type="http://schemas.openxmlformats.org/officeDocument/2006/relationships/hyperlink" Target="https://bettinalove.com/"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washington.edu/ccri/sscn_coaching_meta-fit_fina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mwilson@sbctc.edu" TargetMode="External"/><Relationship Id="rId2" Type="http://schemas.openxmlformats.org/officeDocument/2006/relationships/notesSlide" Target="../notesSlides/notesSlide5.xml"/><Relationship Id="rId1" Type="http://schemas.openxmlformats.org/officeDocument/2006/relationships/slideLayout" Target="../slideLayouts/slideLayout13.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ctclinkreferencecenter.ctclink.us/m/PMO_Info/l/1616866-overview-of-guided-pathway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lstStyle/>
          <a:p>
            <a:r>
              <a:rPr lang="en-US" sz="3200" dirty="0" smtClean="0"/>
              <a:t>Spring 2023</a:t>
            </a:r>
            <a:endParaRPr lang="en-US" sz="3200" dirty="0"/>
          </a:p>
        </p:txBody>
      </p:sp>
      <p:sp>
        <p:nvSpPr>
          <p:cNvPr id="4" name="Title 3"/>
          <p:cNvSpPr>
            <a:spLocks noGrp="1"/>
          </p:cNvSpPr>
          <p:nvPr>
            <p:ph type="title"/>
          </p:nvPr>
        </p:nvSpPr>
        <p:spPr>
          <a:xfrm>
            <a:off x="283582" y="4268350"/>
            <a:ext cx="8475954" cy="708315"/>
          </a:xfrm>
        </p:spPr>
        <p:txBody>
          <a:bodyPr/>
          <a:lstStyle/>
          <a:p>
            <a:r>
              <a:rPr lang="en-US" sz="3800" dirty="0" smtClean="0"/>
              <a:t>Guided Pathways advisory Council</a:t>
            </a:r>
            <a:endParaRPr lang="en-US" sz="3800" dirty="0"/>
          </a:p>
        </p:txBody>
      </p:sp>
      <p:sp>
        <p:nvSpPr>
          <p:cNvPr id="6" name="Text Placeholder 5"/>
          <p:cNvSpPr>
            <a:spLocks noGrp="1"/>
          </p:cNvSpPr>
          <p:nvPr>
            <p:ph type="body" sz="quarter" idx="10"/>
          </p:nvPr>
        </p:nvSpPr>
        <p:spPr/>
        <p:txBody>
          <a:bodyPr/>
          <a:lstStyle/>
          <a:p>
            <a:endParaRPr lang="en-US" dirty="0"/>
          </a:p>
        </p:txBody>
      </p:sp>
    </p:spTree>
    <p:extLst>
      <p:ext uri="{BB962C8B-B14F-4D97-AF65-F5344CB8AC3E}">
        <p14:creationId xmlns:p14="http://schemas.microsoft.com/office/powerpoint/2010/main" val="32837834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College Spark Washington evaluation</a:t>
            </a:r>
            <a:endParaRPr lang="en-US" sz="3200" dirty="0"/>
          </a:p>
        </p:txBody>
      </p:sp>
      <p:sp>
        <p:nvSpPr>
          <p:cNvPr id="3" name="Content Placeholder 2"/>
          <p:cNvSpPr>
            <a:spLocks noGrp="1"/>
          </p:cNvSpPr>
          <p:nvPr>
            <p:ph idx="1"/>
          </p:nvPr>
        </p:nvSpPr>
        <p:spPr/>
        <p:txBody>
          <a:bodyPr/>
          <a:lstStyle/>
          <a:p>
            <a:r>
              <a:rPr lang="en-US" dirty="0" smtClean="0"/>
              <a:t>Bob Watrus and Deena Heg conducting final grant evaluation</a:t>
            </a:r>
          </a:p>
          <a:p>
            <a:r>
              <a:rPr lang="en-US" dirty="0" smtClean="0"/>
              <a:t>Interviewing individuals from across the state</a:t>
            </a:r>
          </a:p>
          <a:p>
            <a:r>
              <a:rPr lang="en-US" dirty="0" smtClean="0"/>
              <a:t>Examining data</a:t>
            </a:r>
          </a:p>
          <a:p>
            <a:r>
              <a:rPr lang="en-US" dirty="0" smtClean="0"/>
              <a:t>Consideration of the impact of high impact practices, what matters most</a:t>
            </a:r>
          </a:p>
          <a:p>
            <a:r>
              <a:rPr lang="en-US" dirty="0" smtClean="0"/>
              <a:t>Presentation in the fall of findings</a:t>
            </a:r>
          </a:p>
          <a:p>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10</a:t>
            </a:fld>
            <a:endParaRPr lang="en-US" dirty="0"/>
          </a:p>
        </p:txBody>
      </p:sp>
    </p:spTree>
    <p:extLst>
      <p:ext uri="{BB962C8B-B14F-4D97-AF65-F5344CB8AC3E}">
        <p14:creationId xmlns:p14="http://schemas.microsoft.com/office/powerpoint/2010/main" val="26487539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Guided Pathways Work Plan</a:t>
            </a:r>
            <a:endParaRPr lang="en-US" dirty="0"/>
          </a:p>
        </p:txBody>
      </p:sp>
      <p:sp>
        <p:nvSpPr>
          <p:cNvPr id="3" name="Text Placeholder 2"/>
          <p:cNvSpPr>
            <a:spLocks noGrp="1"/>
          </p:cNvSpPr>
          <p:nvPr>
            <p:ph type="body" idx="1"/>
          </p:nvPr>
        </p:nvSpPr>
        <p:spPr/>
        <p:txBody>
          <a:bodyPr/>
          <a:lstStyle/>
          <a:p>
            <a:r>
              <a:rPr lang="en-US" dirty="0">
                <a:latin typeface="Franklin Gothic Book" panose="020B0503020102020204" pitchFamily="34" charset="0"/>
              </a:rPr>
              <a:t>No 2023-2024 Work Plan required</a:t>
            </a:r>
          </a:p>
          <a:p>
            <a:r>
              <a:rPr lang="en-US" dirty="0">
                <a:latin typeface="Franklin Gothic Book" panose="020B0503020102020204" pitchFamily="34" charset="0"/>
              </a:rPr>
              <a:t>Working collaboratively to develop a work plan that is aligned with required Biennial Equity Strategic Plans</a:t>
            </a:r>
          </a:p>
          <a:p>
            <a:r>
              <a:rPr lang="en-US" dirty="0" smtClean="0"/>
              <a:t>Consideration of what the system wants and needs, what has and hasn’t worked</a:t>
            </a:r>
          </a:p>
          <a:p>
            <a:r>
              <a:rPr lang="en-US" dirty="0" smtClean="0"/>
              <a:t>Summer- draft available for comment</a:t>
            </a:r>
          </a:p>
          <a:p>
            <a:r>
              <a:rPr lang="en-US" dirty="0" smtClean="0"/>
              <a:t>Fall- work plan released</a:t>
            </a:r>
          </a:p>
          <a:p>
            <a:r>
              <a:rPr lang="en-US" dirty="0" smtClean="0"/>
              <a:t>Spring-work plan due</a:t>
            </a:r>
            <a:endParaRPr lang="en-US" dirty="0"/>
          </a:p>
        </p:txBody>
      </p:sp>
      <p:sp>
        <p:nvSpPr>
          <p:cNvPr id="4" name="Slide Number Placeholder 3"/>
          <p:cNvSpPr>
            <a:spLocks noGrp="1"/>
          </p:cNvSpPr>
          <p:nvPr>
            <p:ph type="sldNum" idx="12"/>
          </p:nvPr>
        </p:nvSpPr>
        <p:spPr/>
        <p:txBody>
          <a:bodyPr/>
          <a:lstStyle/>
          <a:p>
            <a:pPr marL="0" lvl="0" indent="0">
              <a:spcBef>
                <a:spcPts val="0"/>
              </a:spcBef>
              <a:spcAft>
                <a:spcPts val="0"/>
              </a:spcAft>
              <a:buNone/>
            </a:pPr>
            <a:fld id="{00000000-1234-1234-1234-123412341234}" type="slidenum">
              <a:rPr lang="en-US" smtClean="0"/>
              <a:t>11</a:t>
            </a:fld>
            <a:endParaRPr lang="en-US"/>
          </a:p>
        </p:txBody>
      </p:sp>
    </p:spTree>
    <p:extLst>
      <p:ext uri="{BB962C8B-B14F-4D97-AF65-F5344CB8AC3E}">
        <p14:creationId xmlns:p14="http://schemas.microsoft.com/office/powerpoint/2010/main" val="23129696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ANTIRACIST CURRICULUM INITIATIVE</a:t>
            </a:r>
            <a:endParaRPr lang="en-US" dirty="0"/>
          </a:p>
        </p:txBody>
      </p:sp>
      <p:sp>
        <p:nvSpPr>
          <p:cNvPr id="3" name="Content Placeholder 2"/>
          <p:cNvSpPr>
            <a:spLocks noGrp="1"/>
          </p:cNvSpPr>
          <p:nvPr>
            <p:ph idx="1"/>
          </p:nvPr>
        </p:nvSpPr>
        <p:spPr/>
        <p:txBody>
          <a:bodyPr/>
          <a:lstStyle/>
          <a:p>
            <a:r>
              <a:rPr lang="en-US" dirty="0" smtClean="0"/>
              <a:t>ACI is a statewide community of practice for ENGL&amp; 101 </a:t>
            </a:r>
          </a:p>
          <a:p>
            <a:r>
              <a:rPr lang="en-US" dirty="0" smtClean="0"/>
              <a:t>Funded through legislative proviso, focused on implementation of Labor Based Grading</a:t>
            </a:r>
          </a:p>
          <a:p>
            <a:r>
              <a:rPr lang="en-US" dirty="0" smtClean="0"/>
              <a:t>Spring Quarter: Leadership Group Implementation</a:t>
            </a:r>
          </a:p>
          <a:p>
            <a:pPr lvl="1"/>
            <a:r>
              <a:rPr lang="en-US" dirty="0"/>
              <a:t>Evidence Collection and Data Use</a:t>
            </a:r>
          </a:p>
          <a:p>
            <a:pPr lvl="1"/>
            <a:r>
              <a:rPr lang="en-US" dirty="0" smtClean="0"/>
              <a:t>Addressing </a:t>
            </a:r>
            <a:r>
              <a:rPr lang="en-US" dirty="0"/>
              <a:t>Resistance </a:t>
            </a:r>
            <a:endParaRPr lang="en-US" dirty="0" smtClean="0"/>
          </a:p>
          <a:p>
            <a:pPr lvl="1"/>
            <a:r>
              <a:rPr lang="en-US" dirty="0" smtClean="0"/>
              <a:t>Antiracist </a:t>
            </a:r>
            <a:r>
              <a:rPr lang="en-US" dirty="0"/>
              <a:t>Curriculum Design</a:t>
            </a:r>
          </a:p>
          <a:p>
            <a:pPr lvl="1"/>
            <a:r>
              <a:rPr lang="en-US" dirty="0"/>
              <a:t>Communication and Professional Development Resources</a:t>
            </a:r>
          </a:p>
          <a:p>
            <a:pPr lvl="1"/>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12</a:t>
            </a:fld>
            <a:endParaRPr lang="en-US" dirty="0"/>
          </a:p>
        </p:txBody>
      </p:sp>
    </p:spTree>
    <p:extLst>
      <p:ext uri="{BB962C8B-B14F-4D97-AF65-F5344CB8AC3E}">
        <p14:creationId xmlns:p14="http://schemas.microsoft.com/office/powerpoint/2010/main" val="31739830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GP Award </a:t>
            </a:r>
            <a:r>
              <a:rPr lang="en-US" dirty="0"/>
              <a:t>for Innovation &amp; </a:t>
            </a:r>
            <a:r>
              <a:rPr lang="en-US" dirty="0" smtClean="0"/>
              <a:t>Equity</a:t>
            </a:r>
            <a:endParaRPr lang="en-US" dirty="0"/>
          </a:p>
        </p:txBody>
      </p:sp>
      <p:sp>
        <p:nvSpPr>
          <p:cNvPr id="3" name="Content Placeholder 2"/>
          <p:cNvSpPr>
            <a:spLocks noGrp="1"/>
          </p:cNvSpPr>
          <p:nvPr>
            <p:ph sz="half" idx="1"/>
          </p:nvPr>
        </p:nvSpPr>
        <p:spPr>
          <a:xfrm>
            <a:off x="422561" y="2400300"/>
            <a:ext cx="4481948" cy="2504209"/>
          </a:xfrm>
        </p:spPr>
        <p:txBody>
          <a:bodyPr/>
          <a:lstStyle/>
          <a:p>
            <a:pPr marL="0" indent="0">
              <a:buNone/>
            </a:pPr>
            <a:r>
              <a:rPr lang="en-US" sz="2400" dirty="0" smtClean="0"/>
              <a:t>Create </a:t>
            </a:r>
            <a:r>
              <a:rPr lang="en-US" sz="2400" dirty="0"/>
              <a:t>course-based undergraduate research experiences (CURES) to improve teaching and learning and increase educational equity in guided </a:t>
            </a:r>
            <a:r>
              <a:rPr lang="en-US" sz="2400" dirty="0" smtClean="0"/>
              <a:t>pathways.</a:t>
            </a:r>
          </a:p>
          <a:p>
            <a:pPr marL="0" indent="0">
              <a:buNone/>
            </a:pPr>
            <a:endParaRPr lang="en-US" dirty="0"/>
          </a:p>
        </p:txBody>
      </p:sp>
      <p:sp>
        <p:nvSpPr>
          <p:cNvPr id="6" name="Content Placeholder 5"/>
          <p:cNvSpPr>
            <a:spLocks noGrp="1"/>
          </p:cNvSpPr>
          <p:nvPr>
            <p:ph sz="half" idx="2"/>
          </p:nvPr>
        </p:nvSpPr>
        <p:spPr>
          <a:xfrm>
            <a:off x="4759271" y="2400304"/>
            <a:ext cx="4197693" cy="2254823"/>
          </a:xfrm>
        </p:spPr>
        <p:txBody>
          <a:bodyPr/>
          <a:lstStyle/>
          <a:p>
            <a:r>
              <a:rPr lang="en-US" sz="2000" dirty="0"/>
              <a:t>Yakima Valley College</a:t>
            </a:r>
          </a:p>
          <a:p>
            <a:r>
              <a:rPr lang="en-US" sz="2000" dirty="0"/>
              <a:t>Skagit Valley College</a:t>
            </a:r>
          </a:p>
          <a:p>
            <a:r>
              <a:rPr lang="en-US" sz="2000" dirty="0"/>
              <a:t>Tacoma Community College</a:t>
            </a:r>
          </a:p>
          <a:p>
            <a:r>
              <a:rPr lang="en-US" sz="2000" dirty="0"/>
              <a:t>Green River College</a:t>
            </a:r>
          </a:p>
          <a:p>
            <a:r>
              <a:rPr lang="en-US" sz="2000" dirty="0"/>
              <a:t>Whatcom Community College</a:t>
            </a:r>
          </a:p>
          <a:p>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13</a:t>
            </a:fld>
            <a:endParaRPr lang="en-US" dirty="0"/>
          </a:p>
        </p:txBody>
      </p:sp>
      <p:sp>
        <p:nvSpPr>
          <p:cNvPr id="7" name="TextBox 6"/>
          <p:cNvSpPr txBox="1"/>
          <p:nvPr/>
        </p:nvSpPr>
        <p:spPr>
          <a:xfrm>
            <a:off x="645391" y="4779004"/>
            <a:ext cx="7871691" cy="1846659"/>
          </a:xfrm>
          <a:prstGeom prst="rect">
            <a:avLst/>
          </a:prstGeom>
          <a:noFill/>
        </p:spPr>
        <p:txBody>
          <a:bodyPr wrap="square" rtlCol="0">
            <a:spAutoFit/>
          </a:bodyPr>
          <a:lstStyle/>
          <a:p>
            <a:pPr algn="ctr"/>
            <a:r>
              <a:rPr lang="en-US" sz="2400" dirty="0"/>
              <a:t>Awardees will present at the SBCTC Student Success </a:t>
            </a:r>
            <a:r>
              <a:rPr lang="en-US" sz="2400" dirty="0" smtClean="0"/>
              <a:t>Summit </a:t>
            </a:r>
            <a:r>
              <a:rPr lang="en-US" sz="2400" dirty="0"/>
              <a:t>in early September and provide an update/showcase of the curriculum they created and how they designed their scaling approach.</a:t>
            </a:r>
          </a:p>
          <a:p>
            <a:endParaRPr lang="en-US" dirty="0"/>
          </a:p>
        </p:txBody>
      </p:sp>
    </p:spTree>
    <p:extLst>
      <p:ext uri="{BB962C8B-B14F-4D97-AF65-F5344CB8AC3E}">
        <p14:creationId xmlns:p14="http://schemas.microsoft.com/office/powerpoint/2010/main" val="293848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7276" y="1436940"/>
            <a:ext cx="8335388" cy="736311"/>
          </a:xfrm>
        </p:spPr>
        <p:txBody>
          <a:bodyPr/>
          <a:lstStyle/>
          <a:p>
            <a:r>
              <a:rPr lang="en-US" dirty="0" smtClean="0"/>
              <a:t>Profession development</a:t>
            </a:r>
            <a:endParaRPr lang="en-US" dirty="0"/>
          </a:p>
        </p:txBody>
      </p:sp>
      <p:sp>
        <p:nvSpPr>
          <p:cNvPr id="3" name="Content Placeholder 2"/>
          <p:cNvSpPr>
            <a:spLocks noGrp="1"/>
          </p:cNvSpPr>
          <p:nvPr>
            <p:ph type="body" idx="1"/>
          </p:nvPr>
        </p:nvSpPr>
        <p:spPr>
          <a:xfrm>
            <a:off x="507278" y="1993043"/>
            <a:ext cx="4002378" cy="524893"/>
          </a:xfrm>
        </p:spPr>
        <p:txBody>
          <a:bodyPr/>
          <a:lstStyle/>
          <a:p>
            <a:pPr lvl="1"/>
            <a:r>
              <a:rPr lang="en-US" dirty="0" smtClean="0"/>
              <a:t>Lunch and Learns</a:t>
            </a:r>
            <a:endParaRPr lang="en-US" dirty="0"/>
          </a:p>
        </p:txBody>
      </p:sp>
      <p:sp>
        <p:nvSpPr>
          <p:cNvPr id="5" name="Content Placeholder 4"/>
          <p:cNvSpPr>
            <a:spLocks noGrp="1"/>
          </p:cNvSpPr>
          <p:nvPr>
            <p:ph sz="half" idx="2"/>
          </p:nvPr>
        </p:nvSpPr>
        <p:spPr>
          <a:xfrm>
            <a:off x="507278" y="2635303"/>
            <a:ext cx="4002378" cy="3313833"/>
          </a:xfrm>
        </p:spPr>
        <p:txBody>
          <a:bodyPr/>
          <a:lstStyle/>
          <a:p>
            <a:r>
              <a:rPr lang="en-US" sz="2000" dirty="0"/>
              <a:t>April 10th—Inclusive Access: </a:t>
            </a:r>
            <a:r>
              <a:rPr lang="en-US" sz="2000" dirty="0">
                <a:hlinkClick r:id="rId2"/>
              </a:rPr>
              <a:t>A Success Rate Analysis at Waukesha County Technical College</a:t>
            </a:r>
            <a:endParaRPr lang="en-US" sz="2000" dirty="0"/>
          </a:p>
          <a:p>
            <a:r>
              <a:rPr lang="en-US" sz="2000" dirty="0"/>
              <a:t>May 4th—</a:t>
            </a:r>
            <a:r>
              <a:rPr lang="en-US" sz="2000" dirty="0">
                <a:hlinkClick r:id="rId3"/>
              </a:rPr>
              <a:t>Shared Responsibility: How Faculty Advisors and Success Coaches Can Work Together to Support Student Success</a:t>
            </a:r>
            <a:endParaRPr lang="en-US" sz="2000" dirty="0"/>
          </a:p>
        </p:txBody>
      </p:sp>
      <p:sp>
        <p:nvSpPr>
          <p:cNvPr id="6" name="Text Placeholder 5"/>
          <p:cNvSpPr>
            <a:spLocks noGrp="1"/>
          </p:cNvSpPr>
          <p:nvPr>
            <p:ph type="body" sz="quarter" idx="3"/>
          </p:nvPr>
        </p:nvSpPr>
        <p:spPr>
          <a:xfrm>
            <a:off x="4790207" y="2016894"/>
            <a:ext cx="4052457" cy="524894"/>
          </a:xfrm>
        </p:spPr>
        <p:txBody>
          <a:bodyPr/>
          <a:lstStyle/>
          <a:p>
            <a:r>
              <a:rPr lang="en-US" dirty="0" smtClean="0"/>
              <a:t>Speaker Series</a:t>
            </a:r>
            <a:endParaRPr lang="en-US" dirty="0"/>
          </a:p>
        </p:txBody>
      </p:sp>
      <p:sp>
        <p:nvSpPr>
          <p:cNvPr id="7" name="Content Placeholder 6"/>
          <p:cNvSpPr>
            <a:spLocks noGrp="1"/>
          </p:cNvSpPr>
          <p:nvPr>
            <p:ph sz="quarter" idx="4"/>
          </p:nvPr>
        </p:nvSpPr>
        <p:spPr>
          <a:xfrm>
            <a:off x="4313382" y="2541788"/>
            <a:ext cx="4529282" cy="3313833"/>
          </a:xfrm>
        </p:spPr>
        <p:txBody>
          <a:bodyPr/>
          <a:lstStyle/>
          <a:p>
            <a:pPr lvl="0"/>
            <a:r>
              <a:rPr lang="en-US" sz="2000" dirty="0"/>
              <a:t>Friday, April 28 from 9:00am-11:30am </a:t>
            </a:r>
          </a:p>
          <a:p>
            <a:pPr lvl="1"/>
            <a:r>
              <a:rPr lang="en-US" sz="2000" u="sng" dirty="0">
                <a:hlinkClick r:id="rId4"/>
              </a:rPr>
              <a:t>The Antiracist Writing Workshop in Action &amp; Critique Across Disciples </a:t>
            </a:r>
            <a:r>
              <a:rPr lang="en-US" sz="2000" dirty="0"/>
              <a:t>with </a:t>
            </a:r>
            <a:r>
              <a:rPr lang="en-US" sz="2000" u="sng" dirty="0">
                <a:hlinkClick r:id="rId5"/>
              </a:rPr>
              <a:t>Felicia Rose Chavez</a:t>
            </a:r>
            <a:endParaRPr lang="en-US" sz="2000" dirty="0"/>
          </a:p>
          <a:p>
            <a:pPr lvl="0"/>
            <a:r>
              <a:rPr lang="en-US" sz="2000" dirty="0"/>
              <a:t>Friday, May 5 from 2:00pm-3:30pm</a:t>
            </a:r>
          </a:p>
          <a:p>
            <a:pPr lvl="1"/>
            <a:r>
              <a:rPr lang="en-US" sz="2000" dirty="0"/>
              <a:t> </a:t>
            </a:r>
            <a:r>
              <a:rPr lang="en-US" sz="2000" u="sng" dirty="0">
                <a:hlinkClick r:id="rId6"/>
              </a:rPr>
              <a:t>Racialized Wellness</a:t>
            </a:r>
            <a:r>
              <a:rPr lang="en-US" sz="2000" dirty="0"/>
              <a:t> with </a:t>
            </a:r>
            <a:r>
              <a:rPr lang="en-US" sz="2000" u="sng" dirty="0">
                <a:hlinkClick r:id="rId7"/>
              </a:rPr>
              <a:t>Dr. April Baker-Bell</a:t>
            </a:r>
            <a:endParaRPr lang="en-US" sz="2000" dirty="0"/>
          </a:p>
          <a:p>
            <a:pPr lvl="0"/>
            <a:r>
              <a:rPr lang="en-US" sz="2000" dirty="0"/>
              <a:t>Friday, May 12 from 2:30pm-4:30pm</a:t>
            </a:r>
          </a:p>
          <a:p>
            <a:pPr lvl="1"/>
            <a:r>
              <a:rPr lang="en-US" sz="2000" u="sng" dirty="0">
                <a:hlinkClick r:id="rId8"/>
              </a:rPr>
              <a:t>We </a:t>
            </a:r>
            <a:r>
              <a:rPr lang="en-US" sz="2000" u="sng" dirty="0" err="1">
                <a:hlinkClick r:id="rId8"/>
              </a:rPr>
              <a:t>Gon</a:t>
            </a:r>
            <a:r>
              <a:rPr lang="en-US" sz="2000" u="sng" dirty="0">
                <a:hlinkClick r:id="rId8"/>
              </a:rPr>
              <a:t>’ Be Alright, But That </a:t>
            </a:r>
            <a:r>
              <a:rPr lang="en-US" sz="2000" u="sng" dirty="0" err="1">
                <a:hlinkClick r:id="rId8"/>
              </a:rPr>
              <a:t>Ain’t</a:t>
            </a:r>
            <a:r>
              <a:rPr lang="en-US" sz="2000" u="sng" dirty="0">
                <a:hlinkClick r:id="rId8"/>
              </a:rPr>
              <a:t> Alright: Abolitionist Teaching and the Pursuit of Educational Freedom</a:t>
            </a:r>
            <a:r>
              <a:rPr lang="en-US" sz="2000" dirty="0"/>
              <a:t> with </a:t>
            </a:r>
            <a:r>
              <a:rPr lang="en-US" sz="2000" u="sng" dirty="0">
                <a:hlinkClick r:id="rId9"/>
              </a:rPr>
              <a:t>Dr. Bettina Love</a:t>
            </a:r>
            <a:endParaRPr lang="en-US" sz="2000" dirty="0"/>
          </a:p>
          <a:p>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14</a:t>
            </a:fld>
            <a:endParaRPr lang="en-US" dirty="0"/>
          </a:p>
        </p:txBody>
      </p:sp>
    </p:spTree>
    <p:extLst>
      <p:ext uri="{BB962C8B-B14F-4D97-AF65-F5344CB8AC3E}">
        <p14:creationId xmlns:p14="http://schemas.microsoft.com/office/powerpoint/2010/main" val="7102437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Coaching updates</a:t>
            </a:r>
            <a:endParaRPr lang="en-US" dirty="0"/>
          </a:p>
        </p:txBody>
      </p:sp>
      <p:sp>
        <p:nvSpPr>
          <p:cNvPr id="3" name="Content Placeholder 2"/>
          <p:cNvSpPr>
            <a:spLocks noGrp="1"/>
          </p:cNvSpPr>
          <p:nvPr>
            <p:ph idx="1"/>
          </p:nvPr>
        </p:nvSpPr>
        <p:spPr/>
        <p:txBody>
          <a:bodyPr/>
          <a:lstStyle/>
          <a:p>
            <a:r>
              <a:rPr lang="en-US" dirty="0" smtClean="0"/>
              <a:t>Welcome New Coaches</a:t>
            </a:r>
          </a:p>
          <a:p>
            <a:r>
              <a:rPr lang="en-US" dirty="0" smtClean="0"/>
              <a:t>Technical College Convening</a:t>
            </a: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15</a:t>
            </a:fld>
            <a:endParaRPr lang="en-US" dirty="0"/>
          </a:p>
        </p:txBody>
      </p:sp>
    </p:spTree>
    <p:extLst>
      <p:ext uri="{BB962C8B-B14F-4D97-AF65-F5344CB8AC3E}">
        <p14:creationId xmlns:p14="http://schemas.microsoft.com/office/powerpoint/2010/main" val="33492544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CASE FOR COACHING</a:t>
            </a:r>
            <a:endParaRPr lang="en-US" dirty="0"/>
          </a:p>
        </p:txBody>
      </p:sp>
      <p:sp>
        <p:nvSpPr>
          <p:cNvPr id="3" name="Content Placeholder 2"/>
          <p:cNvSpPr>
            <a:spLocks noGrp="1"/>
          </p:cNvSpPr>
          <p:nvPr>
            <p:ph idx="1"/>
          </p:nvPr>
        </p:nvSpPr>
        <p:spPr/>
        <p:txBody>
          <a:bodyPr/>
          <a:lstStyle/>
          <a:p>
            <a:pPr marL="0" indent="0" algn="ctr">
              <a:buNone/>
            </a:pPr>
            <a:r>
              <a:rPr lang="en-US" dirty="0"/>
              <a:t>Coaching is a mechanism for transformational change and an active practice. Colleges can leverage the capacity and knowledge of coaches to make progress on institutional reform agendas to increase student success. Coaches are facilitators, data journeyers, capacity builders, advocates, connectors, &amp; critical </a:t>
            </a:r>
            <a:r>
              <a:rPr lang="en-US" dirty="0" smtClean="0"/>
              <a:t>friends/partners.</a:t>
            </a:r>
          </a:p>
          <a:p>
            <a:pPr marL="0" indent="0" algn="ctr">
              <a:buNone/>
            </a:pPr>
            <a:endParaRPr lang="en-US" dirty="0"/>
          </a:p>
          <a:p>
            <a:pPr marL="0" indent="0" algn="r">
              <a:buNone/>
            </a:pPr>
            <a:r>
              <a:rPr lang="en-US" sz="2000" i="1" u="sng" dirty="0">
                <a:hlinkClick r:id="rId3"/>
              </a:rPr>
              <a:t>SSCN Coaching Program: Facilitating Institutional </a:t>
            </a:r>
            <a:r>
              <a:rPr lang="en-US" sz="2000" i="1" u="sng" dirty="0" smtClean="0">
                <a:hlinkClick r:id="rId3"/>
              </a:rPr>
              <a:t>Transformation</a:t>
            </a:r>
            <a:r>
              <a:rPr lang="en-US" sz="2000" i="1" u="sng" dirty="0"/>
              <a:t/>
            </a:r>
            <a:br>
              <a:rPr lang="en-US" sz="2000" i="1" u="sng" dirty="0"/>
            </a:br>
            <a:r>
              <a:rPr lang="en-US" sz="2000" i="1" u="sng" dirty="0"/>
              <a:t>CCRI’s Lia Wetzstein and Katie </a:t>
            </a:r>
            <a:r>
              <a:rPr lang="en-US" sz="2000" i="1" u="sng" dirty="0" err="1"/>
              <a:t>Kovacich</a:t>
            </a:r>
            <a:r>
              <a:rPr lang="en-US" sz="2000" i="1" u="sng" dirty="0"/>
              <a:t> and our JFF partners, Tara Smith, Jessica </a:t>
            </a:r>
            <a:r>
              <a:rPr lang="en-US" sz="2000" i="1" u="sng" dirty="0" err="1"/>
              <a:t>Soja</a:t>
            </a:r>
            <a:r>
              <a:rPr lang="en-US" sz="2000" i="1" u="sng" dirty="0"/>
              <a:t>, Alexandra Waugh, and Hector Torres</a:t>
            </a:r>
            <a:endParaRPr lang="en-US" sz="2000"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16</a:t>
            </a:fld>
            <a:endParaRPr lang="en-US" dirty="0"/>
          </a:p>
        </p:txBody>
      </p:sp>
    </p:spTree>
    <p:extLst>
      <p:ext uri="{BB962C8B-B14F-4D97-AF65-F5344CB8AC3E}">
        <p14:creationId xmlns:p14="http://schemas.microsoft.com/office/powerpoint/2010/main" val="284483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State of </a:t>
            </a:r>
            <a:r>
              <a:rPr lang="en-US" dirty="0" err="1" smtClean="0"/>
              <a:t>gp</a:t>
            </a:r>
            <a:r>
              <a:rPr lang="en-US" dirty="0" smtClean="0"/>
              <a:t> Coaching</a:t>
            </a:r>
            <a:endParaRPr lang="en-US" dirty="0"/>
          </a:p>
        </p:txBody>
      </p:sp>
      <p:sp>
        <p:nvSpPr>
          <p:cNvPr id="3" name="Content Placeholder 2"/>
          <p:cNvSpPr>
            <a:spLocks noGrp="1"/>
          </p:cNvSpPr>
          <p:nvPr>
            <p:ph idx="1"/>
          </p:nvPr>
        </p:nvSpPr>
        <p:spPr/>
        <p:txBody>
          <a:bodyPr/>
          <a:lstStyle/>
          <a:p>
            <a:r>
              <a:rPr lang="en-US" dirty="0" smtClean="0"/>
              <a:t>Each college is assigned two coaches</a:t>
            </a:r>
          </a:p>
          <a:p>
            <a:r>
              <a:rPr lang="en-US" dirty="0" smtClean="0"/>
              <a:t>Most coaches are either current or retired institutional or system executive leaders from Washington and across the US</a:t>
            </a:r>
          </a:p>
          <a:p>
            <a:r>
              <a:rPr lang="en-US" dirty="0" smtClean="0"/>
              <a:t>Coaching primarily occurs virtually</a:t>
            </a:r>
          </a:p>
          <a:p>
            <a:r>
              <a:rPr lang="en-US" dirty="0" smtClean="0"/>
              <a:t>Professional development provided year round, opportunities for deeper learning and engagement</a:t>
            </a:r>
          </a:p>
          <a:p>
            <a:r>
              <a:rPr lang="en-US" dirty="0" smtClean="0"/>
              <a:t>Varied coaching experiences across the system</a:t>
            </a:r>
          </a:p>
          <a:p>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17</a:t>
            </a:fld>
            <a:endParaRPr lang="en-US" dirty="0"/>
          </a:p>
        </p:txBody>
      </p:sp>
    </p:spTree>
    <p:extLst>
      <p:ext uri="{BB962C8B-B14F-4D97-AF65-F5344CB8AC3E}">
        <p14:creationId xmlns:p14="http://schemas.microsoft.com/office/powerpoint/2010/main" val="31133734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Future of coaching</a:t>
            </a:r>
            <a:endParaRPr lang="en-US" dirty="0"/>
          </a:p>
        </p:txBody>
      </p:sp>
      <p:sp>
        <p:nvSpPr>
          <p:cNvPr id="3" name="Content Placeholder 2"/>
          <p:cNvSpPr>
            <a:spLocks noGrp="1"/>
          </p:cNvSpPr>
          <p:nvPr>
            <p:ph idx="1"/>
          </p:nvPr>
        </p:nvSpPr>
        <p:spPr/>
        <p:txBody>
          <a:bodyPr/>
          <a:lstStyle/>
          <a:p>
            <a:r>
              <a:rPr lang="en-US" dirty="0" smtClean="0"/>
              <a:t>Aim to develop a diverse coaching cadre made up of individuals from across the CTC system</a:t>
            </a:r>
          </a:p>
          <a:p>
            <a:pPr lvl="1"/>
            <a:r>
              <a:rPr lang="en-US" dirty="0" smtClean="0"/>
              <a:t>Support colleges in their work of advancing student success through Guided Pathways, internally and externally</a:t>
            </a:r>
          </a:p>
          <a:p>
            <a:pPr lvl="1"/>
            <a:r>
              <a:rPr lang="en-US" dirty="0" smtClean="0"/>
              <a:t>Engaged student voice and perspective</a:t>
            </a:r>
          </a:p>
          <a:p>
            <a:pPr lvl="1"/>
            <a:r>
              <a:rPr lang="en-US" dirty="0" smtClean="0"/>
              <a:t>Empowering all faculty and staff with equity focused change agent skills to facilitate change within institutions and as coaches</a:t>
            </a:r>
          </a:p>
          <a:p>
            <a:r>
              <a:rPr lang="en-US" dirty="0" smtClean="0"/>
              <a:t>Competencies of coaches are informed by college needs</a:t>
            </a:r>
          </a:p>
        </p:txBody>
      </p:sp>
      <p:sp>
        <p:nvSpPr>
          <p:cNvPr id="4" name="Slide Number Placeholder 3"/>
          <p:cNvSpPr>
            <a:spLocks noGrp="1"/>
          </p:cNvSpPr>
          <p:nvPr>
            <p:ph type="sldNum" sz="quarter" idx="12"/>
          </p:nvPr>
        </p:nvSpPr>
        <p:spPr/>
        <p:txBody>
          <a:bodyPr/>
          <a:lstStyle/>
          <a:p>
            <a:fld id="{DEE5BC03-7CE3-4FE3-BC0A-0ACCA8AC1F24}" type="slidenum">
              <a:rPr lang="en-US" smtClean="0"/>
              <a:pPr/>
              <a:t>18</a:t>
            </a:fld>
            <a:endParaRPr lang="en-US" dirty="0"/>
          </a:p>
        </p:txBody>
      </p:sp>
    </p:spTree>
    <p:extLst>
      <p:ext uri="{BB962C8B-B14F-4D97-AF65-F5344CB8AC3E}">
        <p14:creationId xmlns:p14="http://schemas.microsoft.com/office/powerpoint/2010/main" val="40999059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Coaching discussion</a:t>
            </a:r>
            <a:endParaRPr lang="en-US" dirty="0"/>
          </a:p>
        </p:txBody>
      </p:sp>
      <p:sp>
        <p:nvSpPr>
          <p:cNvPr id="3" name="Content Placeholder 2"/>
          <p:cNvSpPr>
            <a:spLocks noGrp="1"/>
          </p:cNvSpPr>
          <p:nvPr>
            <p:ph idx="1"/>
          </p:nvPr>
        </p:nvSpPr>
        <p:spPr/>
        <p:txBody>
          <a:bodyPr/>
          <a:lstStyle/>
          <a:p>
            <a:pPr lvl="0"/>
            <a:r>
              <a:rPr lang="en-US" dirty="0"/>
              <a:t>What skills and competencies are most important for Guided Pathways coaches? </a:t>
            </a:r>
          </a:p>
          <a:p>
            <a:pPr lvl="0"/>
            <a:r>
              <a:rPr lang="en-US" dirty="0"/>
              <a:t>What institutional positions would be positively impacted by the skill and competency development you’ve described?</a:t>
            </a:r>
          </a:p>
          <a:p>
            <a:pPr lvl="0"/>
            <a:r>
              <a:rPr lang="en-US" dirty="0"/>
              <a:t>What do you imagine the role students could play in the Guided Pathways coaching process</a:t>
            </a:r>
            <a:r>
              <a:rPr lang="en-US" dirty="0" smtClean="0"/>
              <a:t>?</a:t>
            </a: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19</a:t>
            </a:fld>
            <a:endParaRPr lang="en-US" dirty="0"/>
          </a:p>
        </p:txBody>
      </p:sp>
    </p:spTree>
    <p:extLst>
      <p:ext uri="{BB962C8B-B14F-4D97-AF65-F5344CB8AC3E}">
        <p14:creationId xmlns:p14="http://schemas.microsoft.com/office/powerpoint/2010/main" val="10521407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Welcome and agenda</a:t>
            </a:r>
            <a:endParaRPr lang="en-US" dirty="0"/>
          </a:p>
        </p:txBody>
      </p:sp>
      <p:sp>
        <p:nvSpPr>
          <p:cNvPr id="3" name="Content Placeholder 2"/>
          <p:cNvSpPr>
            <a:spLocks noGrp="1"/>
          </p:cNvSpPr>
          <p:nvPr>
            <p:ph idx="1"/>
          </p:nvPr>
        </p:nvSpPr>
        <p:spPr/>
        <p:txBody>
          <a:bodyPr/>
          <a:lstStyle/>
          <a:p>
            <a:pPr lvl="0"/>
            <a:r>
              <a:rPr lang="en-US" dirty="0"/>
              <a:t>Welcome and Introductions/ check in (15 min)</a:t>
            </a:r>
          </a:p>
          <a:p>
            <a:pPr lvl="0"/>
            <a:r>
              <a:rPr lang="en-US" dirty="0" smtClean="0"/>
              <a:t>SBCTC Updates </a:t>
            </a:r>
            <a:r>
              <a:rPr lang="en-US" dirty="0"/>
              <a:t>(15 minutes)</a:t>
            </a:r>
          </a:p>
          <a:p>
            <a:pPr lvl="0"/>
            <a:r>
              <a:rPr lang="en-US" dirty="0"/>
              <a:t>Coaching Updates and Discussion (30 minutes)</a:t>
            </a:r>
          </a:p>
          <a:p>
            <a:pPr lvl="0"/>
            <a:r>
              <a:rPr lang="en-US" dirty="0"/>
              <a:t>Guided Pathway Work Plan Analysis, Dr. Debra Bragg (30 min)</a:t>
            </a:r>
          </a:p>
          <a:p>
            <a:pPr lvl="0"/>
            <a:r>
              <a:rPr lang="en-US" dirty="0"/>
              <a:t>Q&amp;A, Farewell(10 minutes)</a:t>
            </a:r>
          </a:p>
          <a:p>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2</a:t>
            </a:fld>
            <a:endParaRPr lang="en-US" dirty="0"/>
          </a:p>
        </p:txBody>
      </p:sp>
    </p:spTree>
    <p:extLst>
      <p:ext uri="{BB962C8B-B14F-4D97-AF65-F5344CB8AC3E}">
        <p14:creationId xmlns:p14="http://schemas.microsoft.com/office/powerpoint/2010/main" val="611519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Comments? Concerns? Collaboration?</a:t>
            </a:r>
            <a:endParaRPr lang="en-US" dirty="0"/>
          </a:p>
        </p:txBody>
      </p:sp>
      <p:sp>
        <p:nvSpPr>
          <p:cNvPr id="6" name="Text Placeholder 5"/>
          <p:cNvSpPr>
            <a:spLocks noGrp="1"/>
          </p:cNvSpPr>
          <p:nvPr>
            <p:ph type="body" idx="1"/>
          </p:nvPr>
        </p:nvSpPr>
        <p:spPr/>
        <p:txBody>
          <a:bodyPr/>
          <a:lstStyle/>
          <a:p>
            <a:pPr marL="50800" indent="0">
              <a:buNone/>
            </a:pPr>
            <a:r>
              <a:rPr lang="en-US" dirty="0" smtClean="0"/>
              <a:t/>
            </a:r>
            <a:br>
              <a:rPr lang="en-US" dirty="0" smtClean="0"/>
            </a:br>
            <a:r>
              <a:rPr lang="en-US" dirty="0" smtClean="0"/>
              <a:t>Reach out anytime!</a:t>
            </a:r>
          </a:p>
          <a:p>
            <a:pPr marL="50800" indent="0">
              <a:buNone/>
            </a:pPr>
            <a:endParaRPr lang="en-US" dirty="0"/>
          </a:p>
          <a:p>
            <a:pPr marL="50800" indent="0">
              <a:buNone/>
            </a:pPr>
            <a:r>
              <a:rPr lang="en-US" dirty="0" smtClean="0"/>
              <a:t>Monica Wilson</a:t>
            </a:r>
            <a:br>
              <a:rPr lang="en-US" dirty="0" smtClean="0"/>
            </a:br>
            <a:r>
              <a:rPr lang="en-US" dirty="0" smtClean="0"/>
              <a:t>Student Success Center &amp; Strategic Initiatives</a:t>
            </a:r>
            <a:br>
              <a:rPr lang="en-US" dirty="0" smtClean="0"/>
            </a:br>
            <a:r>
              <a:rPr lang="en-US" dirty="0" smtClean="0"/>
              <a:t>Director</a:t>
            </a:r>
            <a:br>
              <a:rPr lang="en-US" dirty="0" smtClean="0"/>
            </a:br>
            <a:r>
              <a:rPr lang="en-US" dirty="0" smtClean="0">
                <a:hlinkClick r:id="rId3"/>
              </a:rPr>
              <a:t>mwilson@sbctc.edu</a:t>
            </a:r>
            <a:r>
              <a:rPr lang="en-US" dirty="0"/>
              <a:t/>
            </a:r>
            <a:br>
              <a:rPr lang="en-US" dirty="0"/>
            </a:br>
            <a:r>
              <a:rPr lang="en-US" dirty="0" smtClean="0"/>
              <a:t>503-307-1555</a:t>
            </a:r>
            <a:endParaRPr lang="en-US" dirty="0"/>
          </a:p>
        </p:txBody>
      </p:sp>
      <p:sp>
        <p:nvSpPr>
          <p:cNvPr id="4" name="Slide Number Placeholder 3"/>
          <p:cNvSpPr>
            <a:spLocks noGrp="1"/>
          </p:cNvSpPr>
          <p:nvPr>
            <p:ph type="sldNum" idx="4294967295"/>
          </p:nvPr>
        </p:nvSpPr>
        <p:spPr>
          <a:xfrm>
            <a:off x="8675688" y="6483350"/>
            <a:ext cx="468312" cy="238125"/>
          </a:xfrm>
          <a:prstGeom prst="rect">
            <a:avLst/>
          </a:prstGeom>
        </p:spPr>
        <p:txBody>
          <a:bodyPr/>
          <a:lstStyle/>
          <a:p>
            <a:pPr marL="0" lvl="0" indent="0">
              <a:spcBef>
                <a:spcPts val="0"/>
              </a:spcBef>
              <a:spcAft>
                <a:spcPts val="0"/>
              </a:spcAft>
              <a:buNone/>
            </a:pPr>
            <a:fld id="{00000000-1234-1234-1234-123412341234}" type="slidenum">
              <a:rPr lang="en-US" smtClean="0"/>
              <a:t>20</a:t>
            </a:fld>
            <a:endParaRPr lang="en-US"/>
          </a:p>
        </p:txBody>
      </p:sp>
      <p:pic>
        <p:nvPicPr>
          <p:cNvPr id="5" name="Picture 4" descr="Two rows of six cartoon question marks in different colors, each with farying shadows and with a different style." title="Decorative"/>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20539096">
            <a:off x="5611871" y="4650522"/>
            <a:ext cx="3571142" cy="1906469"/>
          </a:xfrm>
          <a:prstGeom prst="rect">
            <a:avLst/>
          </a:prstGeom>
        </p:spPr>
      </p:pic>
    </p:spTree>
    <p:extLst>
      <p:ext uri="{BB962C8B-B14F-4D97-AF65-F5344CB8AC3E}">
        <p14:creationId xmlns:p14="http://schemas.microsoft.com/office/powerpoint/2010/main" val="38369152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Sbctc</a:t>
            </a:r>
            <a:r>
              <a:rPr lang="en-US" dirty="0" smtClean="0"/>
              <a:t> Land acknowledgement</a:t>
            </a:r>
            <a:endParaRPr lang="en-US" dirty="0"/>
          </a:p>
        </p:txBody>
      </p:sp>
      <p:sp>
        <p:nvSpPr>
          <p:cNvPr id="3" name="Content Placeholder 2"/>
          <p:cNvSpPr>
            <a:spLocks noGrp="1"/>
          </p:cNvSpPr>
          <p:nvPr>
            <p:ph idx="1"/>
          </p:nvPr>
        </p:nvSpPr>
        <p:spPr>
          <a:xfrm>
            <a:off x="258618" y="2415155"/>
            <a:ext cx="8737600" cy="3757046"/>
          </a:xfrm>
        </p:spPr>
        <p:txBody>
          <a:bodyPr/>
          <a:lstStyle/>
          <a:p>
            <a:pPr marL="42863" indent="-4763">
              <a:buNone/>
            </a:pPr>
            <a:r>
              <a:rPr lang="en-US" sz="1700" dirty="0"/>
              <a:t>As a step toward honoring truth and achieving healing and reconciliation, we open today by acknowledging the traditional territories of the Squaxin Island Tribe of the South Puget Sound. The people of the Squaxin Island Tribe lived and prospered along the shores of the southern most inlets of the Salish Sea for untold centuries. We acknowledge throughout time immemorial, the people of the Squaxin Island Tribe’s strong cultural connection with water, and traditionally known as the People of the Water. Today, we honor the descendants of the Squaxin Island Tribe, the People of the Water, on which Washington State Board of Community and Technical Colleges office resides. </a:t>
            </a:r>
          </a:p>
          <a:p>
            <a:pPr marL="42863" indent="-4763">
              <a:buNone/>
            </a:pPr>
            <a:r>
              <a:rPr lang="en-US" sz="1700" dirty="0"/>
              <a:t>While we are distributed across many first people’s nations, we remain dedicated to opening our time together by honoring those that came before us. </a:t>
            </a:r>
          </a:p>
          <a:p>
            <a:pPr marL="42863" indent="-4763">
              <a:buNone/>
            </a:pPr>
            <a:r>
              <a:rPr lang="en-US" sz="1700" dirty="0"/>
              <a:t>We know that such statements only become truly meaningful when coupled with authentic relationships and sustained commitment, and as such, we commit to continued efforts to build our collective understanding and action to foster authentic Tribal community connections. </a:t>
            </a:r>
          </a:p>
          <a:p>
            <a:pPr marL="42863" indent="-4763">
              <a:buNone/>
            </a:pPr>
            <a:r>
              <a:rPr lang="en-US" sz="1700" dirty="0"/>
              <a:t>Endorsed by Council Chairman Kristopher Peters, Squaxin Island Tribe</a:t>
            </a:r>
          </a:p>
          <a:p>
            <a:pPr marL="0" indent="0">
              <a:buNone/>
            </a:pPr>
            <a:endParaRPr lang="en-US" sz="1600"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3</a:t>
            </a:fld>
            <a:endParaRPr lang="en-US" dirty="0"/>
          </a:p>
        </p:txBody>
      </p:sp>
    </p:spTree>
    <p:extLst>
      <p:ext uri="{BB962C8B-B14F-4D97-AF65-F5344CB8AC3E}">
        <p14:creationId xmlns:p14="http://schemas.microsoft.com/office/powerpoint/2010/main" val="16732492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Networking/introductions</a:t>
            </a:r>
            <a:endParaRPr lang="en-US" dirty="0"/>
          </a:p>
        </p:txBody>
      </p:sp>
      <p:sp>
        <p:nvSpPr>
          <p:cNvPr id="3" name="Content Placeholder 2"/>
          <p:cNvSpPr>
            <a:spLocks noGrp="1"/>
          </p:cNvSpPr>
          <p:nvPr>
            <p:ph idx="1"/>
          </p:nvPr>
        </p:nvSpPr>
        <p:spPr/>
        <p:txBody>
          <a:bodyPr/>
          <a:lstStyle/>
          <a:p>
            <a:r>
              <a:rPr lang="en-US" dirty="0" smtClean="0"/>
              <a:t>In Breakouts share a highlight or success from spring quarter so far</a:t>
            </a:r>
          </a:p>
        </p:txBody>
      </p:sp>
      <p:sp>
        <p:nvSpPr>
          <p:cNvPr id="4" name="Slide Number Placeholder 3"/>
          <p:cNvSpPr>
            <a:spLocks noGrp="1"/>
          </p:cNvSpPr>
          <p:nvPr>
            <p:ph type="sldNum" sz="quarter" idx="12"/>
          </p:nvPr>
        </p:nvSpPr>
        <p:spPr/>
        <p:txBody>
          <a:bodyPr/>
          <a:lstStyle/>
          <a:p>
            <a:fld id="{DEE5BC03-7CE3-4FE3-BC0A-0ACCA8AC1F24}" type="slidenum">
              <a:rPr lang="en-US" smtClean="0"/>
              <a:pPr/>
              <a:t>4</a:t>
            </a:fld>
            <a:endParaRPr lang="en-US" dirty="0"/>
          </a:p>
        </p:txBody>
      </p:sp>
    </p:spTree>
    <p:extLst>
      <p:ext uri="{BB962C8B-B14F-4D97-AF65-F5344CB8AC3E}">
        <p14:creationId xmlns:p14="http://schemas.microsoft.com/office/powerpoint/2010/main" val="18129167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SBCTC UPDATES</a:t>
            </a:r>
            <a:endParaRPr lang="en-US" dirty="0"/>
          </a:p>
        </p:txBody>
      </p:sp>
      <p:sp>
        <p:nvSpPr>
          <p:cNvPr id="6" name="Text Placeholder 5"/>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DEE5BC03-7CE3-4FE3-BC0A-0ACCA8AC1F24}" type="slidenum">
              <a:rPr lang="en-US" smtClean="0"/>
              <a:pPr/>
              <a:t>5</a:t>
            </a:fld>
            <a:endParaRPr lang="en-US" dirty="0"/>
          </a:p>
        </p:txBody>
      </p:sp>
    </p:spTree>
    <p:extLst>
      <p:ext uri="{BB962C8B-B14F-4D97-AF65-F5344CB8AC3E}">
        <p14:creationId xmlns:p14="http://schemas.microsoft.com/office/powerpoint/2010/main" val="25557564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SUCCESS CENTER STAFFING UPDATES</a:t>
            </a:r>
            <a:endParaRPr lang="en-US" dirty="0"/>
          </a:p>
        </p:txBody>
      </p:sp>
      <p:sp>
        <p:nvSpPr>
          <p:cNvPr id="3" name="Content Placeholder 2"/>
          <p:cNvSpPr>
            <a:spLocks noGrp="1"/>
          </p:cNvSpPr>
          <p:nvPr>
            <p:ph idx="1"/>
          </p:nvPr>
        </p:nvSpPr>
        <p:spPr/>
        <p:txBody>
          <a:bodyPr/>
          <a:lstStyle/>
          <a:p>
            <a:r>
              <a:rPr lang="en-US" dirty="0"/>
              <a:t>Policy Associate for Faculty Development and Ensured Learning</a:t>
            </a:r>
          </a:p>
          <a:p>
            <a:pPr lvl="1"/>
            <a:r>
              <a:rPr lang="en-US" dirty="0"/>
              <a:t>Welcome Guava Jordan!</a:t>
            </a:r>
          </a:p>
          <a:p>
            <a:pPr lvl="1"/>
            <a:endParaRPr lang="en-US" dirty="0"/>
          </a:p>
          <a:p>
            <a:r>
              <a:rPr lang="en-US" dirty="0"/>
              <a:t>Policy Associate for Math Pathways and Placement</a:t>
            </a:r>
          </a:p>
          <a:p>
            <a:pPr lvl="1"/>
            <a:r>
              <a:rPr lang="en-US" dirty="0"/>
              <a:t>Hiring process Underway</a:t>
            </a:r>
          </a:p>
          <a:p>
            <a:pPr lvl="1"/>
            <a:endParaRPr lang="en-US" dirty="0"/>
          </a:p>
          <a:p>
            <a:r>
              <a:rPr lang="en-US" dirty="0"/>
              <a:t>New </a:t>
            </a:r>
            <a:r>
              <a:rPr lang="en-US" dirty="0" smtClean="0"/>
              <a:t>Position in Development-Integration and Support for Student Services</a:t>
            </a:r>
            <a:endParaRPr lang="en-US" dirty="0"/>
          </a:p>
          <a:p>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6</a:t>
            </a:fld>
            <a:endParaRPr lang="en-US" dirty="0"/>
          </a:p>
        </p:txBody>
      </p:sp>
    </p:spTree>
    <p:extLst>
      <p:ext uri="{BB962C8B-B14F-4D97-AF65-F5344CB8AC3E}">
        <p14:creationId xmlns:p14="http://schemas.microsoft.com/office/powerpoint/2010/main" val="549082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Ctclink</a:t>
            </a:r>
            <a:r>
              <a:rPr lang="en-US" dirty="0" smtClean="0"/>
              <a:t> &amp; guided pathways</a:t>
            </a:r>
            <a:endParaRPr lang="en-US" dirty="0"/>
          </a:p>
        </p:txBody>
      </p:sp>
      <p:sp>
        <p:nvSpPr>
          <p:cNvPr id="3" name="Content Placeholder 2"/>
          <p:cNvSpPr>
            <a:spLocks noGrp="1"/>
          </p:cNvSpPr>
          <p:nvPr>
            <p:ph idx="1"/>
          </p:nvPr>
        </p:nvSpPr>
        <p:spPr>
          <a:xfrm>
            <a:off x="267855" y="2175009"/>
            <a:ext cx="8605980" cy="3757046"/>
          </a:xfrm>
        </p:spPr>
        <p:txBody>
          <a:bodyPr/>
          <a:lstStyle/>
          <a:p>
            <a:r>
              <a:rPr lang="en-US" sz="2000" dirty="0" smtClean="0">
                <a:hlinkClick r:id="rId2">
                  <a:extLst>
                    <a:ext uri="{A12FA001-AC4F-418D-AE19-62706E023703}">
                      <ahyp:hlinkClr xmlns="" xmlns:ahyp="http://schemas.microsoft.com/office/drawing/2018/hyperlinkcolor" xmlns:lc="http://schemas.openxmlformats.org/drawingml/2006/lockedCanvas" val="tx"/>
                    </a:ext>
                  </a:extLst>
                </a:hlinkClick>
              </a:rPr>
              <a:t>Overview </a:t>
            </a:r>
            <a:r>
              <a:rPr lang="en-US" sz="2000" dirty="0">
                <a:hlinkClick r:id="rId2">
                  <a:extLst>
                    <a:ext uri="{A12FA001-AC4F-418D-AE19-62706E023703}">
                      <ahyp:hlinkClr xmlns="" xmlns:ahyp="http://schemas.microsoft.com/office/drawing/2018/hyperlinkcolor" xmlns:lc="http://schemas.openxmlformats.org/drawingml/2006/lockedCanvas" val="tx"/>
                    </a:ext>
                  </a:extLst>
                </a:hlinkClick>
              </a:rPr>
              <a:t>of Guided Pathways</a:t>
            </a:r>
            <a:r>
              <a:rPr lang="en-US" sz="2000" dirty="0"/>
              <a:t> at ctcLink Reference Center</a:t>
            </a:r>
          </a:p>
          <a:p>
            <a:r>
              <a:rPr lang="en-US" sz="2000" dirty="0" smtClean="0"/>
              <a:t>Completed: 13 </a:t>
            </a:r>
            <a:r>
              <a:rPr lang="en-US" sz="2000" dirty="0"/>
              <a:t>GP college interviews </a:t>
            </a:r>
          </a:p>
          <a:p>
            <a:r>
              <a:rPr lang="en-US" sz="2000" dirty="0" smtClean="0"/>
              <a:t>Themes</a:t>
            </a:r>
          </a:p>
          <a:p>
            <a:pPr marL="742950" lvl="1" indent="-285750"/>
            <a:r>
              <a:rPr lang="en-US" sz="2000" dirty="0"/>
              <a:t>Improvements to Advisor Management, Advising Center Capabilities</a:t>
            </a:r>
          </a:p>
          <a:p>
            <a:pPr marL="742950" lvl="1" indent="-285750"/>
            <a:r>
              <a:rPr lang="en-US" sz="2000" dirty="0"/>
              <a:t>Improving the Student Alert process and integrating more closely with Advising</a:t>
            </a:r>
          </a:p>
          <a:p>
            <a:pPr marL="742950" lvl="1" indent="-285750"/>
            <a:r>
              <a:rPr lang="en-US" sz="2000" dirty="0"/>
              <a:t>Ed Planner Capabilities</a:t>
            </a:r>
          </a:p>
          <a:p>
            <a:pPr marL="742950" lvl="1" indent="-285750"/>
            <a:r>
              <a:rPr lang="en-US" sz="2000" dirty="0"/>
              <a:t>Software Integration Possibilities (EAB/Compass, </a:t>
            </a:r>
            <a:r>
              <a:rPr lang="en-US" sz="2000" dirty="0" err="1"/>
              <a:t>HighPoint</a:t>
            </a:r>
            <a:r>
              <a:rPr lang="en-US" sz="2000" dirty="0"/>
              <a:t> Mobility/HCX</a:t>
            </a:r>
            <a:r>
              <a:rPr lang="en-US" sz="2000" dirty="0" smtClean="0"/>
              <a:t>)</a:t>
            </a:r>
            <a:endParaRPr lang="en-US" sz="1600" dirty="0" smtClean="0"/>
          </a:p>
          <a:p>
            <a:r>
              <a:rPr lang="en-US" sz="2000" dirty="0" smtClean="0"/>
              <a:t>Future/Next </a:t>
            </a:r>
            <a:r>
              <a:rPr lang="en-US" sz="2000" dirty="0"/>
              <a:t>Steps</a:t>
            </a:r>
          </a:p>
          <a:p>
            <a:pPr marL="742950" lvl="1" indent="-285750"/>
            <a:r>
              <a:rPr lang="en-US" sz="2000" dirty="0" smtClean="0"/>
              <a:t>Develop </a:t>
            </a:r>
            <a:r>
              <a:rPr lang="en-US" sz="2000" dirty="0"/>
              <a:t>a list of Enhancement Requests </a:t>
            </a:r>
          </a:p>
          <a:p>
            <a:pPr marL="742950" lvl="1" indent="-285750"/>
            <a:r>
              <a:rPr lang="en-US" sz="2000" dirty="0"/>
              <a:t>Host a special session with the colleges to review findings </a:t>
            </a:r>
            <a:endParaRPr lang="en-US" sz="2000" i="1" dirty="0"/>
          </a:p>
          <a:p>
            <a:pPr marL="0" indent="0">
              <a:buNone/>
            </a:pP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7</a:t>
            </a:fld>
            <a:endParaRPr lang="en-US" dirty="0"/>
          </a:p>
        </p:txBody>
      </p:sp>
    </p:spTree>
    <p:extLst>
      <p:ext uri="{BB962C8B-B14F-4D97-AF65-F5344CB8AC3E}">
        <p14:creationId xmlns:p14="http://schemas.microsoft.com/office/powerpoint/2010/main" val="21931906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1913" y="1360964"/>
            <a:ext cx="8387341" cy="820581"/>
          </a:xfrm>
        </p:spPr>
        <p:txBody>
          <a:bodyPr/>
          <a:lstStyle/>
          <a:p>
            <a:r>
              <a:rPr lang="en-US" dirty="0" smtClean="0"/>
              <a:t>Annual Guided Pathways Reporting</a:t>
            </a:r>
            <a:endParaRPr lang="en-US" dirty="0"/>
          </a:p>
        </p:txBody>
      </p:sp>
      <p:sp>
        <p:nvSpPr>
          <p:cNvPr id="3" name="Text Placeholder 2"/>
          <p:cNvSpPr>
            <a:spLocks noGrp="1"/>
          </p:cNvSpPr>
          <p:nvPr>
            <p:ph type="body" idx="1"/>
          </p:nvPr>
        </p:nvSpPr>
        <p:spPr>
          <a:xfrm>
            <a:off x="103764" y="2055030"/>
            <a:ext cx="2879582" cy="1683327"/>
          </a:xfrm>
        </p:spPr>
        <p:txBody>
          <a:bodyPr/>
          <a:lstStyle/>
          <a:p>
            <a:pPr indent="-431800">
              <a:buSzPct val="130000"/>
              <a:buFont typeface="Arial"/>
              <a:buChar char="•"/>
            </a:pPr>
            <a:r>
              <a:rPr lang="en-US" sz="2000" dirty="0"/>
              <a:t>Annual 2158 Funding Survey</a:t>
            </a:r>
          </a:p>
          <a:p>
            <a:pPr marL="914400" lvl="3" indent="-431800">
              <a:spcBef>
                <a:spcPts val="1000"/>
              </a:spcBef>
              <a:buClr>
                <a:srgbClr val="003764"/>
              </a:buClr>
              <a:buSzPct val="130000"/>
              <a:buFont typeface="Arial"/>
              <a:buChar char="•"/>
            </a:pPr>
            <a:r>
              <a:rPr lang="en-US" sz="1800" dirty="0">
                <a:solidFill>
                  <a:srgbClr val="003764"/>
                </a:solidFill>
              </a:rPr>
              <a:t>Facilitated by SBCTC</a:t>
            </a:r>
          </a:p>
          <a:p>
            <a:pPr marL="914400" lvl="3" indent="-431800">
              <a:spcBef>
                <a:spcPts val="1000"/>
              </a:spcBef>
              <a:buClr>
                <a:srgbClr val="003764"/>
              </a:buClr>
              <a:buSzPct val="130000"/>
              <a:buFont typeface="Arial"/>
              <a:buChar char="•"/>
            </a:pPr>
            <a:r>
              <a:rPr lang="en-US" sz="1800" dirty="0">
                <a:solidFill>
                  <a:srgbClr val="003764"/>
                </a:solidFill>
              </a:rPr>
              <a:t>Released May 1</a:t>
            </a:r>
          </a:p>
          <a:p>
            <a:pPr marL="914400" lvl="3" indent="-431800">
              <a:spcBef>
                <a:spcPts val="1000"/>
              </a:spcBef>
              <a:buClr>
                <a:srgbClr val="003764"/>
              </a:buClr>
              <a:buSzPct val="130000"/>
              <a:buFont typeface="Arial"/>
              <a:buChar char="•"/>
            </a:pPr>
            <a:r>
              <a:rPr lang="en-US" sz="1800" dirty="0">
                <a:solidFill>
                  <a:srgbClr val="003764"/>
                </a:solidFill>
              </a:rPr>
              <a:t>Due in </a:t>
            </a:r>
            <a:r>
              <a:rPr lang="en-US" sz="1800" dirty="0" smtClean="0">
                <a:solidFill>
                  <a:srgbClr val="003764"/>
                </a:solidFill>
              </a:rPr>
              <a:t>August</a:t>
            </a:r>
            <a:endParaRPr lang="en-US" sz="1800" dirty="0">
              <a:solidFill>
                <a:srgbClr val="003764"/>
              </a:solidFill>
            </a:endParaRPr>
          </a:p>
        </p:txBody>
      </p:sp>
      <p:sp>
        <p:nvSpPr>
          <p:cNvPr id="13" name="Text Placeholder 12"/>
          <p:cNvSpPr>
            <a:spLocks noGrp="1"/>
          </p:cNvSpPr>
          <p:nvPr>
            <p:ph type="body" idx="2"/>
          </p:nvPr>
        </p:nvSpPr>
        <p:spPr>
          <a:xfrm>
            <a:off x="2826328" y="1974574"/>
            <a:ext cx="6428508" cy="3929399"/>
          </a:xfrm>
        </p:spPr>
        <p:txBody>
          <a:bodyPr/>
          <a:lstStyle/>
          <a:p>
            <a:pPr>
              <a:buSzPct val="130000"/>
            </a:pPr>
            <a:r>
              <a:rPr lang="en-US" sz="1800" dirty="0" smtClean="0"/>
              <a:t>Over </a:t>
            </a:r>
            <a:r>
              <a:rPr lang="en-US" sz="1800" dirty="0"/>
              <a:t>the past year, how have you utilized the WEIA investment for the following Guided Pathways work. </a:t>
            </a:r>
            <a:endParaRPr lang="en-US" sz="1800" dirty="0" smtClean="0"/>
          </a:p>
          <a:p>
            <a:pPr lvl="1">
              <a:buSzPct val="130000"/>
            </a:pPr>
            <a:r>
              <a:rPr lang="en-US" sz="1600" dirty="0" smtClean="0"/>
              <a:t>Student </a:t>
            </a:r>
            <a:r>
              <a:rPr lang="en-US" sz="1600" dirty="0"/>
              <a:t>Support Services (advising and </a:t>
            </a:r>
            <a:r>
              <a:rPr lang="en-US" sz="1600" dirty="0" smtClean="0"/>
              <a:t>counseling)</a:t>
            </a:r>
            <a:endParaRPr lang="en-US" sz="1600" dirty="0"/>
          </a:p>
          <a:p>
            <a:pPr lvl="1">
              <a:buSzPct val="130000"/>
            </a:pPr>
            <a:r>
              <a:rPr lang="en-US" sz="1600" dirty="0" smtClean="0"/>
              <a:t>Faculty </a:t>
            </a:r>
            <a:r>
              <a:rPr lang="en-US" sz="1600" dirty="0"/>
              <a:t>Engagement </a:t>
            </a:r>
            <a:r>
              <a:rPr lang="en-US" sz="1600" dirty="0" smtClean="0"/>
              <a:t>Meta </a:t>
            </a:r>
            <a:r>
              <a:rPr lang="en-US" sz="1600" dirty="0"/>
              <a:t>Major Development/Program Alignment/ Degree Maps </a:t>
            </a:r>
          </a:p>
          <a:p>
            <a:pPr lvl="1">
              <a:buSzPct val="130000"/>
            </a:pPr>
            <a:r>
              <a:rPr lang="en-US" sz="1600" dirty="0"/>
              <a:t>Structured Exploration </a:t>
            </a:r>
          </a:p>
          <a:p>
            <a:pPr lvl="1">
              <a:buSzPct val="130000"/>
            </a:pPr>
            <a:r>
              <a:rPr lang="en-US" sz="1600" dirty="0" smtClean="0"/>
              <a:t>Technology </a:t>
            </a:r>
            <a:r>
              <a:rPr lang="en-US" sz="1600" dirty="0"/>
              <a:t>Data Analytics and Student Tracking </a:t>
            </a:r>
          </a:p>
          <a:p>
            <a:pPr lvl="1">
              <a:buSzPct val="130000"/>
            </a:pPr>
            <a:r>
              <a:rPr lang="en-US" sz="1600" dirty="0"/>
              <a:t>Outcomes/Research/Evaluations </a:t>
            </a:r>
          </a:p>
          <a:p>
            <a:pPr lvl="1">
              <a:buSzPct val="130000"/>
            </a:pPr>
            <a:r>
              <a:rPr lang="en-US" sz="1600" dirty="0"/>
              <a:t>Other:</a:t>
            </a:r>
          </a:p>
          <a:p>
            <a:pPr>
              <a:buSzPct val="130000"/>
            </a:pPr>
            <a:r>
              <a:rPr lang="en-US" sz="1800" dirty="0" smtClean="0"/>
              <a:t>What </a:t>
            </a:r>
            <a:r>
              <a:rPr lang="en-US" sz="1800" dirty="0"/>
              <a:t>are the results your college is seeing as a result of these investments in Guided Pathways? </a:t>
            </a:r>
            <a:r>
              <a:rPr lang="en-US" sz="1800" dirty="0" smtClean="0"/>
              <a:t>What data </a:t>
            </a:r>
            <a:r>
              <a:rPr lang="en-US" sz="1800" dirty="0"/>
              <a:t>has informed your college’s understanding of these results</a:t>
            </a:r>
            <a:r>
              <a:rPr lang="en-US" sz="1800" dirty="0" smtClean="0"/>
              <a:t>?</a:t>
            </a:r>
            <a:endParaRPr lang="en-US" sz="1800" dirty="0"/>
          </a:p>
          <a:p>
            <a:pPr>
              <a:buSzPct val="130000"/>
            </a:pPr>
            <a:r>
              <a:rPr lang="en-US" sz="1800" dirty="0" smtClean="0"/>
              <a:t>Did </a:t>
            </a:r>
            <a:r>
              <a:rPr lang="en-US" sz="1800" dirty="0"/>
              <a:t>COVID-related economic and budget uncertainty impact your investment decisions?</a:t>
            </a:r>
          </a:p>
          <a:p>
            <a:endParaRPr lang="en-US" sz="2000" dirty="0"/>
          </a:p>
        </p:txBody>
      </p:sp>
      <p:sp>
        <p:nvSpPr>
          <p:cNvPr id="4" name="Slide Number Placeholder 3"/>
          <p:cNvSpPr>
            <a:spLocks noGrp="1"/>
          </p:cNvSpPr>
          <p:nvPr>
            <p:ph type="sldNum" idx="12"/>
          </p:nvPr>
        </p:nvSpPr>
        <p:spPr/>
        <p:txBody>
          <a:bodyPr/>
          <a:lstStyle/>
          <a:p>
            <a:pPr lvl="0"/>
            <a:fld id="{00000000-1234-1234-1234-123412341234}" type="slidenum">
              <a:rPr lang="en-US" smtClean="0"/>
              <a:pPr lvl="0"/>
              <a:t>8</a:t>
            </a:fld>
            <a:endParaRPr lang="en-US"/>
          </a:p>
        </p:txBody>
      </p:sp>
    </p:spTree>
    <p:extLst>
      <p:ext uri="{BB962C8B-B14F-4D97-AF65-F5344CB8AC3E}">
        <p14:creationId xmlns:p14="http://schemas.microsoft.com/office/powerpoint/2010/main" val="1539748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890" y="1549936"/>
            <a:ext cx="8627946" cy="797070"/>
          </a:xfrm>
        </p:spPr>
        <p:txBody>
          <a:bodyPr/>
          <a:lstStyle/>
          <a:p>
            <a:r>
              <a:rPr lang="en-US" dirty="0">
                <a:latin typeface="Franklin Gothic Medium" panose="020B0603020102020204" pitchFamily="34" charset="0"/>
              </a:rPr>
              <a:t>Guided Pathways Preliminary Report</a:t>
            </a:r>
          </a:p>
        </p:txBody>
      </p:sp>
      <p:sp>
        <p:nvSpPr>
          <p:cNvPr id="3" name="Text Placeholder 2"/>
          <p:cNvSpPr>
            <a:spLocks noGrp="1"/>
          </p:cNvSpPr>
          <p:nvPr>
            <p:ph type="body" idx="1"/>
          </p:nvPr>
        </p:nvSpPr>
        <p:spPr>
          <a:xfrm>
            <a:off x="245889" y="2536943"/>
            <a:ext cx="8627946" cy="3757046"/>
          </a:xfrm>
        </p:spPr>
        <p:txBody>
          <a:bodyPr/>
          <a:lstStyle/>
          <a:p>
            <a:r>
              <a:rPr lang="en-US" sz="2400" dirty="0">
                <a:latin typeface="Franklin Gothic Book" panose="020B0503020102020204" pitchFamily="34" charset="0"/>
              </a:rPr>
              <a:t>Washington Institute for Public Policy preliminary report due December 2023</a:t>
            </a:r>
          </a:p>
          <a:p>
            <a:r>
              <a:rPr lang="en-US" sz="2400" dirty="0">
                <a:latin typeface="Franklin Gothic Book" panose="020B0503020102020204" pitchFamily="34" charset="0"/>
              </a:rPr>
              <a:t>Evaluates Guided Pathways on early student outcomes and reviews the implementation of the model in Washington</a:t>
            </a:r>
          </a:p>
          <a:p>
            <a:r>
              <a:rPr lang="en-US" sz="2400" dirty="0">
                <a:latin typeface="Franklin Gothic Book" panose="020B0503020102020204" pitchFamily="34" charset="0"/>
              </a:rPr>
              <a:t>Qualitative data through survey-due February 24th</a:t>
            </a:r>
          </a:p>
          <a:p>
            <a:r>
              <a:rPr lang="en-US" sz="2400" dirty="0">
                <a:latin typeface="Franklin Gothic Book" panose="020B0503020102020204" pitchFamily="34" charset="0"/>
              </a:rPr>
              <a:t>Quantitative data through dashboards and other means</a:t>
            </a:r>
          </a:p>
          <a:p>
            <a:r>
              <a:rPr lang="en-US" sz="2400" dirty="0">
                <a:latin typeface="Franklin Gothic Book" panose="020B0503020102020204" pitchFamily="34" charset="0"/>
              </a:rPr>
              <a:t>Pull from evaluations </a:t>
            </a:r>
            <a:r>
              <a:rPr lang="en-US" sz="2400" dirty="0" smtClean="0">
                <a:latin typeface="Franklin Gothic Book" panose="020B0503020102020204" pitchFamily="34" charset="0"/>
              </a:rPr>
              <a:t>from </a:t>
            </a:r>
            <a:r>
              <a:rPr lang="en-US" sz="2400" dirty="0">
                <a:latin typeface="Franklin Gothic Book" panose="020B0503020102020204" pitchFamily="34" charset="0"/>
              </a:rPr>
              <a:t>College Spark Washington, Community College Research Center, Dr. Debra Bragg</a:t>
            </a:r>
          </a:p>
        </p:txBody>
      </p:sp>
      <p:sp>
        <p:nvSpPr>
          <p:cNvPr id="4" name="Slide Number Placeholder 3"/>
          <p:cNvSpPr>
            <a:spLocks noGrp="1"/>
          </p:cNvSpPr>
          <p:nvPr>
            <p:ph type="sldNum" idx="12"/>
          </p:nvPr>
        </p:nvSpPr>
        <p:spPr/>
        <p:txBody>
          <a:bodyPr/>
          <a:lstStyle/>
          <a:p>
            <a:pPr marL="0" lvl="0" indent="0">
              <a:spcBef>
                <a:spcPts val="0"/>
              </a:spcBef>
              <a:spcAft>
                <a:spcPts val="0"/>
              </a:spcAft>
              <a:buNone/>
            </a:pPr>
            <a:fld id="{00000000-1234-1234-1234-123412341234}" type="slidenum">
              <a:rPr lang="en-US" smtClean="0"/>
              <a:t>9</a:t>
            </a:fld>
            <a:endParaRPr lang="en-US"/>
          </a:p>
        </p:txBody>
      </p:sp>
    </p:spTree>
    <p:extLst>
      <p:ext uri="{BB962C8B-B14F-4D97-AF65-F5344CB8AC3E}">
        <p14:creationId xmlns:p14="http://schemas.microsoft.com/office/powerpoint/2010/main" val="19467005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BECA933C-E61D-4F0A-B8CC-7399F5DE585F}" vid="{FB695196-C725-406F-B47F-C1D50E497C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F948E665ECF7842A8E9F6A6D42CD1A8" ma:contentTypeVersion="513" ma:contentTypeDescription="Create a new document." ma:contentTypeScope="" ma:versionID="d440fc9625261b42707d26fb19635200">
  <xsd:schema xmlns:xsd="http://www.w3.org/2001/XMLSchema" xmlns:xs="http://www.w3.org/2001/XMLSchema" xmlns:p="http://schemas.microsoft.com/office/2006/metadata/properties" xmlns:ns1="http://schemas.microsoft.com/sharepoint/v3" xmlns:ns2="d9922a8a-c8e9-487d-95d2-c6b1c2450a72" xmlns:ns3="03e82ba2-b1c2-49ab-af23-43782fb35cbc" targetNamespace="http://schemas.microsoft.com/office/2006/metadata/properties" ma:root="true" ma:fieldsID="3bdb47f55d4bbc6b9ca2f98c66e7a660" ns1:_="" ns2:_="" ns3:_="">
    <xsd:import namespace="http://schemas.microsoft.com/sharepoint/v3"/>
    <xsd:import namespace="d9922a8a-c8e9-487d-95d2-c6b1c2450a72"/>
    <xsd:import namespace="03e82ba2-b1c2-49ab-af23-43782fb35cbc"/>
    <xsd:element name="properties">
      <xsd:complexType>
        <xsd:sequence>
          <xsd:element name="documentManagement">
            <xsd:complexType>
              <xsd:all>
                <xsd:element ref="ns2:Menu_x0020_Group" minOccurs="0"/>
                <xsd:element ref="ns2:Category" minOccurs="0"/>
                <xsd:element ref="ns2:Content_x0020_Owner" minOccurs="0"/>
                <xsd:element ref="ns3:_dlc_DocId" minOccurs="0"/>
                <xsd:element ref="ns3:_dlc_DocIdUrl" minOccurs="0"/>
                <xsd:element ref="ns3:_dlc_DocIdPersistId" minOccurs="0"/>
                <xsd:element ref="ns2:IconOverlay" minOccurs="0"/>
                <xsd:element ref="ns1:PublishingExpirationDate" minOccurs="0"/>
                <xsd:element ref="ns1:PublishingStartDate" minOccurs="0"/>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ExpirationDate" ma:index="15"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element name="PublishingStartDate" ma:index="16"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9922a8a-c8e9-487d-95d2-c6b1c2450a72" elementFormDefault="qualified">
    <xsd:import namespace="http://schemas.microsoft.com/office/2006/documentManagement/types"/>
    <xsd:import namespace="http://schemas.microsoft.com/office/infopath/2007/PartnerControls"/>
    <xsd:element name="Menu_x0020_Group" ma:index="2" nillable="true" ma:displayName="Menu Group" ma:default="Publications &amp; Printing" ma:format="Dropdown" ma:internalName="Menu_x0020_Group" ma:readOnly="false">
      <xsd:simpleType>
        <xsd:restriction base="dms:Choice">
          <xsd:enumeration value="Publications &amp; Printing"/>
        </xsd:restriction>
      </xsd:simpleType>
    </xsd:element>
    <xsd:element name="Category" ma:index="3" nillable="true" ma:displayName="Category" ma:format="Dropdown" ma:internalName="Category" ma:readOnly="false">
      <xsd:simpleType>
        <xsd:restriction base="dms:Choice">
          <xsd:enumeration value="Business Cards"/>
          <xsd:enumeration value="Name Badges"/>
          <xsd:enumeration value="Logos"/>
          <xsd:enumeration value="SBCTC Templates"/>
          <xsd:enumeration value="Style Guide"/>
          <xsd:enumeration value="Zoom Backgrounds"/>
        </xsd:restriction>
      </xsd:simpleType>
    </xsd:element>
    <xsd:element name="Content_x0020_Owner" ma:index="10" nillable="true" ma:displayName="Content Owner" ma:list="UserInfo" ma:SharePointGroup="0" ma:internalName="Content_x0020_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conOverlay" ma:index="14" nillable="true" ma:displayName="IconOverlay" ma:internalName="IconOverlay" ma:readOnly="false">
      <xsd:simpleType>
        <xsd:restriction base="dms:Text"/>
      </xsd:simpleType>
    </xsd:element>
    <xsd:element name="MediaServiceMetadata" ma:index="17" nillable="true" ma:displayName="MediaServiceMetadata" ma:hidden="true" ma:internalName="MediaServiceMetadata" ma:readOnly="true">
      <xsd:simpleType>
        <xsd:restriction base="dms:Note"/>
      </xsd:simpleType>
    </xsd:element>
    <xsd:element name="MediaServiceFastMetadata" ma:index="18"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3e82ba2-b1c2-49ab-af23-43782fb35cbc" elementFormDefault="qualified">
    <xsd:import namespace="http://schemas.microsoft.com/office/2006/documentManagement/types"/>
    <xsd:import namespace="http://schemas.microsoft.com/office/infopath/2007/PartnerControls"/>
    <xsd:element name="_dlc_DocId" ma:index="11" nillable="true" ma:displayName="Document ID Value" ma:description="The value of the document ID assigned to this item." ma:internalName="_dlc_DocId" ma:readOnly="true">
      <xsd:simpleType>
        <xsd:restriction base="dms:Text"/>
      </xsd:simpleType>
    </xsd:element>
    <xsd:element name="_dlc_DocIdUrl" ma:index="1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3"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Content_x0020_Owner xmlns="d9922a8a-c8e9-487d-95d2-c6b1c2450a72">
      <UserInfo>
        <DisplayName>Katie Rose</DisplayName>
        <AccountId>85</AccountId>
        <AccountType/>
      </UserInfo>
    </Content_x0020_Owner>
    <IconOverlay xmlns="d9922a8a-c8e9-487d-95d2-c6b1c2450a72" xsi:nil="true"/>
    <Menu_x0020_Group xmlns="d9922a8a-c8e9-487d-95d2-c6b1c2450a72">Publications &amp; Printing</Menu_x0020_Group>
    <Category xmlns="d9922a8a-c8e9-487d-95d2-c6b1c2450a72">SBCTC Templates</Category>
    <_dlc_DocId xmlns="03e82ba2-b1c2-49ab-af23-43782fb35cbc">Z7X6SQ3F62JH-64-83</_dlc_DocId>
    <_dlc_DocIdUrl xmlns="03e82ba2-b1c2-49ab-af23-43782fb35cbc">
      <Url>https://portal.sbctc.edu/sites/Intranet/publications/_layouts/15/DocIdRedir.aspx?ID=Z7X6SQ3F62JH-64-83</Url>
      <Description>Z7X6SQ3F62JH-64-83</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2B41657-AF1B-427D-9063-778083D5AA8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9922a8a-c8e9-487d-95d2-c6b1c2450a72"/>
    <ds:schemaRef ds:uri="03e82ba2-b1c2-49ab-af23-43782fb35cb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35940EB-9295-40F5-8C8B-916A82F32F42}">
  <ds:schemaRefs>
    <ds:schemaRef ds:uri="http://schemas.microsoft.com/sharepoint/events"/>
  </ds:schemaRefs>
</ds:datastoreItem>
</file>

<file path=customXml/itemProps3.xml><?xml version="1.0" encoding="utf-8"?>
<ds:datastoreItem xmlns:ds="http://schemas.openxmlformats.org/officeDocument/2006/customXml" ds:itemID="{C5C388AF-9EF2-40E4-AC4E-C9E502C2E4DC}">
  <ds:schemaRefs>
    <ds:schemaRef ds:uri="http://schemas.microsoft.com/office/2006/documentManagement/types"/>
    <ds:schemaRef ds:uri="http://schemas.microsoft.com/office/infopath/2007/PartnerControls"/>
    <ds:schemaRef ds:uri="http://purl.org/dc/terms/"/>
    <ds:schemaRef ds:uri="http://schemas.microsoft.com/office/2006/metadata/properties"/>
    <ds:schemaRef ds:uri="03e82ba2-b1c2-49ab-af23-43782fb35cbc"/>
    <ds:schemaRef ds:uri="d9922a8a-c8e9-487d-95d2-c6b1c2450a72"/>
    <ds:schemaRef ds:uri="http://purl.org/dc/dcmitype/"/>
    <ds:schemaRef ds:uri="http://schemas.openxmlformats.org/package/2006/metadata/core-properties"/>
    <ds:schemaRef ds:uri="http://schemas.microsoft.com/sharepoint/v3"/>
    <ds:schemaRef ds:uri="http://www.w3.org/XML/1998/namespace"/>
    <ds:schemaRef ds:uri="http://purl.org/dc/elements/1.1/"/>
  </ds:schemaRefs>
</ds:datastoreItem>
</file>

<file path=customXml/itemProps4.xml><?xml version="1.0" encoding="utf-8"?>
<ds:datastoreItem xmlns:ds="http://schemas.openxmlformats.org/officeDocument/2006/customXml" ds:itemID="{ADB5638D-D5BF-4859-98A2-1C19EAA93CE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275</TotalTime>
  <Words>1204</Words>
  <Application>Microsoft Office PowerPoint</Application>
  <PresentationFormat>On-screen Show (4:3)</PresentationFormat>
  <Paragraphs>148</Paragraphs>
  <Slides>20</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Franklin Gothic Book</vt:lpstr>
      <vt:lpstr>Franklin Gothic Medium</vt:lpstr>
      <vt:lpstr>Source Sans Pro</vt:lpstr>
      <vt:lpstr>Office Theme</vt:lpstr>
      <vt:lpstr>Guided Pathways advisory Council</vt:lpstr>
      <vt:lpstr>Welcome and agenda</vt:lpstr>
      <vt:lpstr>Sbctc Land acknowledgement</vt:lpstr>
      <vt:lpstr>Networking/introductions</vt:lpstr>
      <vt:lpstr>SBCTC UPDATES</vt:lpstr>
      <vt:lpstr>SUCCESS CENTER STAFFING UPDATES</vt:lpstr>
      <vt:lpstr>Ctclink &amp; guided pathways</vt:lpstr>
      <vt:lpstr>Annual Guided Pathways Reporting</vt:lpstr>
      <vt:lpstr>Guided Pathways Preliminary Report</vt:lpstr>
      <vt:lpstr>College Spark Washington evaluation</vt:lpstr>
      <vt:lpstr>Guided Pathways Work Plan</vt:lpstr>
      <vt:lpstr>ANTIRACIST CURRICULUM INITIATIVE</vt:lpstr>
      <vt:lpstr>GP Award for Innovation &amp; Equity</vt:lpstr>
      <vt:lpstr>Profession development</vt:lpstr>
      <vt:lpstr>Coaching updates</vt:lpstr>
      <vt:lpstr>THE CASE FOR COACHING</vt:lpstr>
      <vt:lpstr>Current State of gp Coaching</vt:lpstr>
      <vt:lpstr>The Future of coaching</vt:lpstr>
      <vt:lpstr>Coaching discussion</vt:lpstr>
      <vt:lpstr>Questions? Comments? Concerns? Collaboration?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SBCTC PowerPoint template--standard version</dc:title>
  <dc:creator>Katie Rose</dc:creator>
  <cp:lastModifiedBy>Monica Wilson</cp:lastModifiedBy>
  <cp:revision>16</cp:revision>
  <dcterms:created xsi:type="dcterms:W3CDTF">2019-07-26T22:41:21Z</dcterms:created>
  <dcterms:modified xsi:type="dcterms:W3CDTF">2023-04-27T17:35:23Z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0x0101001F948E665ECF7842A8E9F6A6D42CD1A8</vt:lpwstr>
  </property>
  <property fmtid="{D5CDD505-2E9C-101B-9397-08002B2CF9AE}" pid="3" name="_dlc_DocIdItemGuid">
    <vt:lpwstr>bc372a88-358c-4bb6-8d38-dd951ccab0b4</vt:lpwstr>
  </property>
</Properties>
</file>