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70" r:id="rId3"/>
    <p:sldId id="273" r:id="rId4"/>
    <p:sldId id="274" r:id="rId5"/>
    <p:sldId id="275" r:id="rId6"/>
    <p:sldId id="260" r:id="rId7"/>
    <p:sldId id="262" r:id="rId8"/>
    <p:sldId id="261" r:id="rId9"/>
    <p:sldId id="271" r:id="rId10"/>
    <p:sldId id="280" r:id="rId11"/>
    <p:sldId id="263" r:id="rId12"/>
    <p:sldId id="266" r:id="rId13"/>
    <p:sldId id="265" r:id="rId14"/>
    <p:sldId id="267" r:id="rId15"/>
    <p:sldId id="264" r:id="rId16"/>
    <p:sldId id="277" r:id="rId17"/>
    <p:sldId id="268" r:id="rId18"/>
    <p:sldId id="272" r:id="rId19"/>
    <p:sldId id="278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clrMru>
    <a:srgbClr val="E275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71" autoAdjust="0"/>
  </p:normalViewPr>
  <p:slideViewPr>
    <p:cSldViewPr snapToGrid="0" snapToObjects="1">
      <p:cViewPr>
        <p:scale>
          <a:sx n="100" d="100"/>
          <a:sy n="100" d="100"/>
        </p:scale>
        <p:origin x="-720" y="1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bragg:Desktop:Back-up%2011.29.15:Current-Files-2022:Bragg&amp;Associates:WA-SSC:GP%20Work%20Plan-2022:Coaching%20Training%20PPT%20charts-8.20.2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dbragg:Desktop:Back-up%2011.29.15:Current-Files-2022:Bragg&amp;Associates:WA-SSC:GP%20Work%20Plan-2022:Coaching%20Training%20PPT%20charts-8.20.2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bragg:Downloads:WA%20SBCTC%20GP%20Prioririties-8.21.22_Map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Priority in 2022-23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cat>
            <c:strRef>
              <c:f>Sheet1!$A$2:$A$14</c:f>
              <c:strCache>
                <c:ptCount val="13"/>
                <c:pt idx="0">
                  <c:v>Student Completion</c:v>
                </c:pt>
                <c:pt idx="1">
                  <c:v>Classroom Design</c:v>
                </c:pt>
                <c:pt idx="2">
                  <c:v>Degree Math &amp; Eng in 1 year</c:v>
                </c:pt>
                <c:pt idx="3">
                  <c:v>Predictive courses</c:v>
                </c:pt>
                <c:pt idx="4">
                  <c:v>Math pathways</c:v>
                </c:pt>
                <c:pt idx="5">
                  <c:v>Outcomes alignment</c:v>
                </c:pt>
                <c:pt idx="6">
                  <c:v>Educational Planning</c:v>
                </c:pt>
                <c:pt idx="7">
                  <c:v>Placement</c:v>
                </c:pt>
                <c:pt idx="8">
                  <c:v>Scheduling</c:v>
                </c:pt>
                <c:pt idx="9">
                  <c:v>Progress Monitoring</c:v>
                </c:pt>
                <c:pt idx="10">
                  <c:v>Student Exploratory Experience</c:v>
                </c:pt>
                <c:pt idx="11">
                  <c:v>Intake</c:v>
                </c:pt>
                <c:pt idx="12">
                  <c:v>Pathway: Meta-Major &amp; Mapping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4.0</c:v>
                </c:pt>
                <c:pt idx="1">
                  <c:v>5.0</c:v>
                </c:pt>
                <c:pt idx="2">
                  <c:v>6.0</c:v>
                </c:pt>
                <c:pt idx="3">
                  <c:v>6.0</c:v>
                </c:pt>
                <c:pt idx="4">
                  <c:v>6.0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11.0</c:v>
                </c:pt>
                <c:pt idx="10">
                  <c:v>11.0</c:v>
                </c:pt>
                <c:pt idx="11">
                  <c:v>16.0</c:v>
                </c:pt>
                <c:pt idx="12">
                  <c:v>18.0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06654280"/>
        <c:axId val="-2107570920"/>
      </c:barChart>
      <c:catAx>
        <c:axId val="-2106654280"/>
        <c:scaling>
          <c:orientation val="minMax"/>
        </c:scaling>
        <c:delete val="0"/>
        <c:axPos val="l"/>
        <c:majorTickMark val="out"/>
        <c:minorTickMark val="none"/>
        <c:tickLblPos val="nextTo"/>
        <c:crossAx val="-2107570920"/>
        <c:crosses val="autoZero"/>
        <c:auto val="1"/>
        <c:lblAlgn val="ctr"/>
        <c:lblOffset val="100"/>
        <c:noMultiLvlLbl val="0"/>
      </c:catAx>
      <c:valAx>
        <c:axId val="-21075709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06654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Priority in 2022-23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80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80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80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80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800000"/>
              </a:solidFill>
            </c:spPr>
          </c:dPt>
          <c:cat>
            <c:strRef>
              <c:f>Sheet1!$A$2:$A$14</c:f>
              <c:strCache>
                <c:ptCount val="13"/>
                <c:pt idx="0">
                  <c:v>Student completion</c:v>
                </c:pt>
                <c:pt idx="1">
                  <c:v>Classroom Design</c:v>
                </c:pt>
                <c:pt idx="2">
                  <c:v>Degree Math &amp; Eng in 1 yr</c:v>
                </c:pt>
                <c:pt idx="3">
                  <c:v>Predictive courses</c:v>
                </c:pt>
                <c:pt idx="4">
                  <c:v>Math pathways</c:v>
                </c:pt>
                <c:pt idx="5">
                  <c:v>Outcomes alignment</c:v>
                </c:pt>
                <c:pt idx="6">
                  <c:v>Ed Planning</c:v>
                </c:pt>
                <c:pt idx="7">
                  <c:v>Placement</c:v>
                </c:pt>
                <c:pt idx="8">
                  <c:v>Scheduling</c:v>
                </c:pt>
                <c:pt idx="9">
                  <c:v>Progress Monitoring</c:v>
                </c:pt>
                <c:pt idx="10">
                  <c:v>Student Exploratory Exp</c:v>
                </c:pt>
                <c:pt idx="11">
                  <c:v>Intake</c:v>
                </c:pt>
                <c:pt idx="12">
                  <c:v>Pathway: Meta-Major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4.0</c:v>
                </c:pt>
                <c:pt idx="1">
                  <c:v>5.0</c:v>
                </c:pt>
                <c:pt idx="2">
                  <c:v>6.0</c:v>
                </c:pt>
                <c:pt idx="3">
                  <c:v>6.0</c:v>
                </c:pt>
                <c:pt idx="4">
                  <c:v>6.0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11.0</c:v>
                </c:pt>
                <c:pt idx="10">
                  <c:v>11.0</c:v>
                </c:pt>
                <c:pt idx="11">
                  <c:v>16.0</c:v>
                </c:pt>
                <c:pt idx="12">
                  <c:v>18.0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079023848"/>
        <c:axId val="-2079020792"/>
      </c:barChart>
      <c:catAx>
        <c:axId val="-2079023848"/>
        <c:scaling>
          <c:orientation val="minMax"/>
        </c:scaling>
        <c:delete val="0"/>
        <c:axPos val="l"/>
        <c:majorTickMark val="out"/>
        <c:minorTickMark val="none"/>
        <c:tickLblPos val="nextTo"/>
        <c:crossAx val="-2079020792"/>
        <c:crosses val="autoZero"/>
        <c:auto val="1"/>
        <c:lblAlgn val="ctr"/>
        <c:lblOffset val="100"/>
        <c:noMultiLvlLbl val="0"/>
      </c:catAx>
      <c:valAx>
        <c:axId val="-20790207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0790238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[1]Sheet1!$B$17</c:f>
              <c:strCache>
                <c:ptCount val="1"/>
                <c:pt idx="0">
                  <c:v>Priority in 2022-23 &amp; 2021-22 and 2022-23 only</c:v>
                </c:pt>
              </c:strCache>
            </c:strRef>
          </c:tx>
          <c:spPr>
            <a:solidFill>
              <a:srgbClr val="800000"/>
            </a:solidFill>
          </c:spPr>
          <c:invertIfNegative val="0"/>
          <c:cat>
            <c:strRef>
              <c:f>[1]Sheet1!$A$18:$A$30</c:f>
              <c:strCache>
                <c:ptCount val="13"/>
                <c:pt idx="0">
                  <c:v>Student Completion</c:v>
                </c:pt>
                <c:pt idx="1">
                  <c:v>Classroom Design</c:v>
                </c:pt>
                <c:pt idx="2">
                  <c:v>Degree Math &amp; Eng in 1 year</c:v>
                </c:pt>
                <c:pt idx="3">
                  <c:v>Predictive courses</c:v>
                </c:pt>
                <c:pt idx="4">
                  <c:v>Math pathways</c:v>
                </c:pt>
                <c:pt idx="5">
                  <c:v>Outcomes alignment</c:v>
                </c:pt>
                <c:pt idx="6">
                  <c:v>Educational Planning</c:v>
                </c:pt>
                <c:pt idx="7">
                  <c:v>Placement</c:v>
                </c:pt>
                <c:pt idx="8">
                  <c:v>Scheduling</c:v>
                </c:pt>
                <c:pt idx="9">
                  <c:v>Progress Monitoring</c:v>
                </c:pt>
                <c:pt idx="10">
                  <c:v>Student Exploratory Experience</c:v>
                </c:pt>
                <c:pt idx="11">
                  <c:v>Intake</c:v>
                </c:pt>
                <c:pt idx="12">
                  <c:v>Pathway: Meta-Major &amp; Mapping</c:v>
                </c:pt>
              </c:strCache>
            </c:strRef>
          </c:cat>
          <c:val>
            <c:numRef>
              <c:f>[1]Sheet1!$B$18:$B$30</c:f>
              <c:numCache>
                <c:formatCode>General</c:formatCode>
                <c:ptCount val="13"/>
                <c:pt idx="0">
                  <c:v>4.0</c:v>
                </c:pt>
                <c:pt idx="1">
                  <c:v>5.0</c:v>
                </c:pt>
                <c:pt idx="2">
                  <c:v>6.0</c:v>
                </c:pt>
                <c:pt idx="3">
                  <c:v>6.0</c:v>
                </c:pt>
                <c:pt idx="4">
                  <c:v>6.0</c:v>
                </c:pt>
                <c:pt idx="5">
                  <c:v>6.0</c:v>
                </c:pt>
                <c:pt idx="6">
                  <c:v>7.0</c:v>
                </c:pt>
                <c:pt idx="7">
                  <c:v>8.0</c:v>
                </c:pt>
                <c:pt idx="8">
                  <c:v>9.0</c:v>
                </c:pt>
                <c:pt idx="9">
                  <c:v>11.0</c:v>
                </c:pt>
                <c:pt idx="10">
                  <c:v>11.0</c:v>
                </c:pt>
                <c:pt idx="11">
                  <c:v>16.0</c:v>
                </c:pt>
                <c:pt idx="12">
                  <c:v>18.0</c:v>
                </c:pt>
              </c:numCache>
            </c:numRef>
          </c:val>
        </c:ser>
        <c:ser>
          <c:idx val="1"/>
          <c:order val="1"/>
          <c:tx>
            <c:strRef>
              <c:f>[1]Sheet1!$C$17</c:f>
              <c:strCache>
                <c:ptCount val="1"/>
                <c:pt idx="0">
                  <c:v>Priority in 2021-23</c:v>
                </c:pt>
              </c:strCache>
            </c:strRef>
          </c:tx>
          <c:invertIfNegative val="0"/>
          <c:cat>
            <c:strRef>
              <c:f>[1]Sheet1!$A$18:$A$30</c:f>
              <c:strCache>
                <c:ptCount val="13"/>
                <c:pt idx="0">
                  <c:v>Student Completion</c:v>
                </c:pt>
                <c:pt idx="1">
                  <c:v>Classroom Design</c:v>
                </c:pt>
                <c:pt idx="2">
                  <c:v>Degree Math &amp; Eng in 1 year</c:v>
                </c:pt>
                <c:pt idx="3">
                  <c:v>Predictive courses</c:v>
                </c:pt>
                <c:pt idx="4">
                  <c:v>Math pathways</c:v>
                </c:pt>
                <c:pt idx="5">
                  <c:v>Outcomes alignment</c:v>
                </c:pt>
                <c:pt idx="6">
                  <c:v>Educational Planning</c:v>
                </c:pt>
                <c:pt idx="7">
                  <c:v>Placement</c:v>
                </c:pt>
                <c:pt idx="8">
                  <c:v>Scheduling</c:v>
                </c:pt>
                <c:pt idx="9">
                  <c:v>Progress Monitoring</c:v>
                </c:pt>
                <c:pt idx="10">
                  <c:v>Student Exploratory Experience</c:v>
                </c:pt>
                <c:pt idx="11">
                  <c:v>Intake</c:v>
                </c:pt>
                <c:pt idx="12">
                  <c:v>Pathway: Meta-Major &amp; Mapping</c:v>
                </c:pt>
              </c:strCache>
            </c:strRef>
          </c:cat>
          <c:val>
            <c:numRef>
              <c:f>[1]Sheet1!$C$18:$C$30</c:f>
              <c:numCache>
                <c:formatCode>General</c:formatCode>
                <c:ptCount val="13"/>
                <c:pt idx="0">
                  <c:v>2.0</c:v>
                </c:pt>
                <c:pt idx="1">
                  <c:v>3.0</c:v>
                </c:pt>
                <c:pt idx="2">
                  <c:v>7.0</c:v>
                </c:pt>
                <c:pt idx="3">
                  <c:v>2.0</c:v>
                </c:pt>
                <c:pt idx="4">
                  <c:v>4.0</c:v>
                </c:pt>
                <c:pt idx="5">
                  <c:v>5.0</c:v>
                </c:pt>
                <c:pt idx="6">
                  <c:v>4.0</c:v>
                </c:pt>
                <c:pt idx="7">
                  <c:v>7.0</c:v>
                </c:pt>
                <c:pt idx="8">
                  <c:v>6.0</c:v>
                </c:pt>
                <c:pt idx="9">
                  <c:v>3.0</c:v>
                </c:pt>
                <c:pt idx="10">
                  <c:v>4.0</c:v>
                </c:pt>
                <c:pt idx="11">
                  <c:v>6.0</c:v>
                </c:pt>
                <c:pt idx="12">
                  <c:v>9.0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2128647448"/>
        <c:axId val="-2135230088"/>
      </c:barChart>
      <c:catAx>
        <c:axId val="-2128647448"/>
        <c:scaling>
          <c:orientation val="minMax"/>
        </c:scaling>
        <c:delete val="0"/>
        <c:axPos val="l"/>
        <c:majorTickMark val="out"/>
        <c:minorTickMark val="none"/>
        <c:tickLblPos val="nextTo"/>
        <c:crossAx val="-2135230088"/>
        <c:crosses val="autoZero"/>
        <c:auto val="1"/>
        <c:lblAlgn val="ctr"/>
        <c:lblOffset val="100"/>
        <c:noMultiLvlLbl val="0"/>
      </c:catAx>
      <c:valAx>
        <c:axId val="-21352300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-21286474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98DF-DE74-5B4A-A4D1-997A145E0AF4}" type="datetimeFigureOut">
              <a:rPr lang="en-US" smtClean="0"/>
              <a:t>10/3/22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F62-76E3-4A41-9869-9D733EB456C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98DF-DE74-5B4A-A4D1-997A145E0AF4}" type="datetimeFigureOut">
              <a:rPr lang="en-US" smtClean="0"/>
              <a:t>10/3/22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F62-76E3-4A41-9869-9D733EB45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98DF-DE74-5B4A-A4D1-997A145E0AF4}" type="datetimeFigureOut">
              <a:rPr lang="en-US" smtClean="0"/>
              <a:t>10/3/22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F62-76E3-4A41-9869-9D733EB45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98DF-DE74-5B4A-A4D1-997A145E0AF4}" type="datetimeFigureOut">
              <a:rPr lang="en-US" smtClean="0"/>
              <a:t>10/3/22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F62-76E3-4A41-9869-9D733EB45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98DF-DE74-5B4A-A4D1-997A145E0AF4}" type="datetimeFigureOut">
              <a:rPr lang="en-US" smtClean="0"/>
              <a:t>10/3/22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F62-76E3-4A41-9869-9D733EB456C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98DF-DE74-5B4A-A4D1-997A145E0AF4}" type="datetimeFigureOut">
              <a:rPr lang="en-US" smtClean="0"/>
              <a:t>10/3/22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F62-76E3-4A41-9869-9D733EB45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98DF-DE74-5B4A-A4D1-997A145E0AF4}" type="datetimeFigureOut">
              <a:rPr lang="en-US" smtClean="0"/>
              <a:t>10/3/22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F62-76E3-4A41-9869-9D733EB456C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98DF-DE74-5B4A-A4D1-997A145E0AF4}" type="datetimeFigureOut">
              <a:rPr lang="en-US" smtClean="0"/>
              <a:t>10/3/22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F62-76E3-4A41-9869-9D733EB45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98DF-DE74-5B4A-A4D1-997A145E0AF4}" type="datetimeFigureOut">
              <a:rPr lang="en-US" smtClean="0"/>
              <a:t>10/3/22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F62-76E3-4A41-9869-9D733EB45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98DF-DE74-5B4A-A4D1-997A145E0AF4}" type="datetimeFigureOut">
              <a:rPr lang="en-US" smtClean="0"/>
              <a:t>10/3/22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F62-76E3-4A41-9869-9D733EB456C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E98DF-DE74-5B4A-A4D1-997A145E0AF4}" type="datetimeFigureOut">
              <a:rPr lang="en-US" smtClean="0"/>
              <a:t>10/3/22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BF62-76E3-4A41-9869-9D733EB456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D3E98DF-DE74-5B4A-A4D1-997A145E0AF4}" type="datetimeFigureOut">
              <a:rPr lang="en-US" smtClean="0"/>
              <a:t>10/3/22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5EFBF62-76E3-4A41-9869-9D733EB456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2.png"/><Relationship Id="rId5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4" Type="http://schemas.openxmlformats.org/officeDocument/2006/relationships/image" Target="../media/image4.png"/><Relationship Id="rId5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package" Target="../embeddings/Microsoft_Word_Document3.docx"/><Relationship Id="rId5" Type="http://schemas.openxmlformats.org/officeDocument/2006/relationships/image" Target="../media/image6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15632"/>
            <a:ext cx="7848600" cy="2383194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bg2">
                    <a:lumMod val="50000"/>
                  </a:schemeClr>
                </a:solidFill>
              </a:rPr>
              <a:t>Washington Student Success Center </a:t>
            </a:r>
            <a:r>
              <a:rPr lang="en-US" sz="4800" b="1" dirty="0" smtClean="0">
                <a:solidFill>
                  <a:schemeClr val="bg2">
                    <a:lumMod val="50000"/>
                  </a:schemeClr>
                </a:solidFill>
              </a:rPr>
              <a:t>GPAC</a:t>
            </a:r>
            <a:endParaRPr lang="en-US" sz="4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Debra Bragg</a:t>
            </a:r>
          </a:p>
          <a:p>
            <a:r>
              <a:rPr lang="en-US" dirty="0" smtClean="0"/>
              <a:t>Bragg &amp; Associates, Inc.</a:t>
            </a:r>
          </a:p>
          <a:p>
            <a:r>
              <a:rPr lang="en-US" dirty="0" smtClean="0"/>
              <a:t>August 25,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466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2021-22 Elements &amp;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464"/>
              </a:spcBef>
            </a:pPr>
            <a:r>
              <a:rPr lang="en-US" sz="3600" dirty="0" smtClean="0"/>
              <a:t>Intake</a:t>
            </a:r>
          </a:p>
          <a:p>
            <a:pPr>
              <a:spcBef>
                <a:spcPts val="1464"/>
              </a:spcBef>
            </a:pPr>
            <a:r>
              <a:rPr lang="en-US" sz="3600" dirty="0" smtClean="0"/>
              <a:t>Student Exploratory Experiences</a:t>
            </a:r>
          </a:p>
          <a:p>
            <a:pPr>
              <a:spcBef>
                <a:spcPts val="1464"/>
              </a:spcBef>
            </a:pPr>
            <a:r>
              <a:rPr lang="en-US" sz="3600" dirty="0" smtClean="0"/>
              <a:t>Progress Monitoring</a:t>
            </a:r>
          </a:p>
          <a:p>
            <a:pPr>
              <a:spcBef>
                <a:spcPts val="1464"/>
              </a:spcBef>
            </a:pPr>
            <a:r>
              <a:rPr lang="en-US" sz="3600" dirty="0" smtClean="0"/>
              <a:t>Scheduling</a:t>
            </a:r>
          </a:p>
          <a:p>
            <a:pPr>
              <a:spcBef>
                <a:spcPts val="1464"/>
              </a:spcBef>
            </a:pPr>
            <a:r>
              <a:rPr lang="en-US" sz="3600" dirty="0" smtClean="0"/>
              <a:t>Student centered (equity) design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77893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Intake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376392" cy="4876800"/>
          </a:xfrm>
        </p:spPr>
        <p:txBody>
          <a:bodyPr>
            <a:noAutofit/>
          </a:bodyPr>
          <a:lstStyle/>
          <a:p>
            <a:pPr marL="164592" indent="-164592">
              <a:spcBef>
                <a:spcPts val="1104"/>
              </a:spcBef>
              <a:buClr>
                <a:schemeClr val="accent6"/>
              </a:buClr>
              <a:buSzPct val="130000"/>
              <a:buFont typeface="Wingdings" charset="2"/>
              <a:buChar char="§"/>
            </a:pPr>
            <a:r>
              <a:rPr lang="en-US" sz="2100" dirty="0"/>
              <a:t>Remove students’ financial barriers</a:t>
            </a:r>
          </a:p>
          <a:p>
            <a:pPr marL="164592" indent="-164592">
              <a:spcBef>
                <a:spcPts val="1104"/>
              </a:spcBef>
              <a:buClr>
                <a:schemeClr val="accent6"/>
              </a:buClr>
              <a:buSzPct val="130000"/>
              <a:buFont typeface="Wingdings" charset="2"/>
              <a:buChar char="§"/>
            </a:pPr>
            <a:r>
              <a:rPr lang="en-US" sz="2100" dirty="0" smtClean="0"/>
              <a:t>Work </a:t>
            </a:r>
            <a:r>
              <a:rPr lang="en-US" sz="2100" dirty="0"/>
              <a:t>on equity-centered financial planning and financial support</a:t>
            </a:r>
          </a:p>
          <a:p>
            <a:pPr marL="164592" indent="-164592">
              <a:spcBef>
                <a:spcPts val="1104"/>
              </a:spcBef>
              <a:buClr>
                <a:schemeClr val="accent6"/>
              </a:buClr>
              <a:buSzPct val="130000"/>
              <a:buFont typeface="Wingdings" charset="2"/>
              <a:buChar char="§"/>
            </a:pPr>
            <a:r>
              <a:rPr lang="en-US" sz="2100" dirty="0" smtClean="0"/>
              <a:t>Braid </a:t>
            </a:r>
            <a:r>
              <a:rPr lang="en-US" sz="2100" dirty="0"/>
              <a:t>funding and review foundation funding from an equity lens</a:t>
            </a:r>
          </a:p>
          <a:p>
            <a:pPr marL="164592" indent="-164592">
              <a:spcBef>
                <a:spcPts val="1104"/>
              </a:spcBef>
              <a:buClr>
                <a:schemeClr val="accent6"/>
              </a:buClr>
              <a:buSzPct val="130000"/>
              <a:buFont typeface="Wingdings" charset="2"/>
              <a:buChar char="§"/>
            </a:pPr>
            <a:r>
              <a:rPr lang="en-US" sz="2100" dirty="0" smtClean="0"/>
              <a:t>Conduct </a:t>
            </a:r>
            <a:r>
              <a:rPr lang="en-US" sz="2100" dirty="0"/>
              <a:t>an anti-racist audit of the college success course</a:t>
            </a:r>
          </a:p>
          <a:p>
            <a:pPr marL="164592" indent="-164592">
              <a:spcBef>
                <a:spcPts val="1104"/>
              </a:spcBef>
              <a:buClr>
                <a:schemeClr val="accent6"/>
              </a:buClr>
              <a:buSzPct val="130000"/>
              <a:buFont typeface="Wingdings" charset="2"/>
              <a:buChar char="§"/>
            </a:pPr>
            <a:r>
              <a:rPr lang="en-US" sz="2100" dirty="0" smtClean="0"/>
              <a:t>Offer </a:t>
            </a:r>
            <a:r>
              <a:rPr lang="en-US" sz="2100" dirty="0" smtClean="0"/>
              <a:t>a career assessment platform in English </a:t>
            </a:r>
            <a:r>
              <a:rPr lang="en-US" sz="2100" dirty="0"/>
              <a:t>&amp;</a:t>
            </a:r>
            <a:r>
              <a:rPr lang="en-US" sz="2100" dirty="0" smtClean="0"/>
              <a:t> Spanish </a:t>
            </a:r>
          </a:p>
          <a:p>
            <a:pPr marL="164592" indent="-164592">
              <a:spcBef>
                <a:spcPts val="1104"/>
              </a:spcBef>
              <a:buClr>
                <a:schemeClr val="accent6"/>
              </a:buClr>
              <a:buSzPct val="130000"/>
              <a:buFont typeface="Wingdings" charset="2"/>
              <a:buChar char="§"/>
            </a:pPr>
            <a:r>
              <a:rPr lang="en-US" sz="2100" dirty="0" smtClean="0"/>
              <a:t>Use </a:t>
            </a:r>
            <a:r>
              <a:rPr lang="en-US" sz="2100" dirty="0" smtClean="0"/>
              <a:t>career coaching data to back up positive effects</a:t>
            </a:r>
          </a:p>
          <a:p>
            <a:pPr>
              <a:spcBef>
                <a:spcPts val="1104"/>
              </a:spcBef>
            </a:pPr>
            <a:endParaRPr lang="en-US" sz="2100" dirty="0" smtClean="0"/>
          </a:p>
          <a:p>
            <a:pPr>
              <a:spcBef>
                <a:spcPts val="1104"/>
              </a:spcBef>
            </a:pPr>
            <a:endParaRPr 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365825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Exploratory Experience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400332" y="1524368"/>
            <a:ext cx="8528042" cy="4876800"/>
          </a:xfrm>
        </p:spPr>
        <p:txBody>
          <a:bodyPr>
            <a:noAutofit/>
          </a:bodyPr>
          <a:lstStyle/>
          <a:p>
            <a:pPr marL="164592" indent="-164592">
              <a:spcBef>
                <a:spcPts val="1000"/>
              </a:spcBef>
              <a:buClr>
                <a:schemeClr val="accent3">
                  <a:lumMod val="75000"/>
                </a:schemeClr>
              </a:buClr>
              <a:buSzPct val="130000"/>
              <a:buFont typeface="Wingdings" charset="2"/>
              <a:buChar char="§"/>
            </a:pPr>
            <a:r>
              <a:rPr lang="en-US" sz="2000" dirty="0"/>
              <a:t>P</a:t>
            </a:r>
            <a:r>
              <a:rPr lang="en-US" sz="2000" dirty="0" smtClean="0"/>
              <a:t>ilot </a:t>
            </a:r>
            <a:r>
              <a:rPr lang="en-US" sz="2000" dirty="0"/>
              <a:t>exploratory sequences </a:t>
            </a:r>
            <a:r>
              <a:rPr lang="en-US" sz="2000" dirty="0" smtClean="0"/>
              <a:t>in a few meta-majors  </a:t>
            </a:r>
          </a:p>
          <a:p>
            <a:pPr marL="164592" indent="-164592">
              <a:spcBef>
                <a:spcPts val="1000"/>
              </a:spcBef>
              <a:buClr>
                <a:schemeClr val="accent3">
                  <a:lumMod val="75000"/>
                </a:schemeClr>
              </a:buClr>
              <a:buSzPct val="130000"/>
              <a:buFont typeface="Wingdings" charset="2"/>
              <a:buChar char="§"/>
            </a:pPr>
            <a:r>
              <a:rPr lang="en-US" sz="2000" dirty="0"/>
              <a:t>Develop program maps and integrate into programs of study</a:t>
            </a:r>
          </a:p>
          <a:p>
            <a:pPr marL="164592" indent="-164592">
              <a:spcBef>
                <a:spcPts val="1000"/>
              </a:spcBef>
              <a:buClr>
                <a:schemeClr val="accent3">
                  <a:lumMod val="75000"/>
                </a:schemeClr>
              </a:buClr>
              <a:buSzPct val="130000"/>
              <a:buFont typeface="Wingdings" charset="2"/>
              <a:buChar char="§"/>
            </a:pPr>
            <a:r>
              <a:rPr lang="en-US" sz="2000" dirty="0" smtClean="0"/>
              <a:t>Identify </a:t>
            </a:r>
            <a:r>
              <a:rPr lang="en-US" sz="2000" dirty="0"/>
              <a:t>data gaps to create exploratory course sequences aligned to meta </a:t>
            </a:r>
            <a:r>
              <a:rPr lang="en-US" sz="2000" dirty="0" smtClean="0"/>
              <a:t>majors</a:t>
            </a:r>
            <a:endParaRPr lang="en-US" sz="2000" dirty="0"/>
          </a:p>
          <a:p>
            <a:pPr marL="164592" indent="-164592">
              <a:spcBef>
                <a:spcPts val="1000"/>
              </a:spcBef>
              <a:buClr>
                <a:schemeClr val="accent3">
                  <a:lumMod val="75000"/>
                </a:schemeClr>
              </a:buClr>
              <a:buSzPct val="130000"/>
              <a:buFont typeface="Wingdings" charset="2"/>
              <a:buChar char="§"/>
            </a:pPr>
            <a:r>
              <a:rPr lang="en-US" sz="2000" dirty="0" smtClean="0"/>
              <a:t>Integrate exploratory </a:t>
            </a:r>
            <a:r>
              <a:rPr lang="en-US" sz="2000" dirty="0"/>
              <a:t>experiences into prof-</a:t>
            </a:r>
            <a:r>
              <a:rPr lang="en-US" sz="2000" dirty="0" smtClean="0"/>
              <a:t>tech</a:t>
            </a:r>
            <a:endParaRPr lang="en-US" sz="2000" dirty="0"/>
          </a:p>
          <a:p>
            <a:pPr marL="164592" indent="-164592">
              <a:spcBef>
                <a:spcPts val="1000"/>
              </a:spcBef>
              <a:buClr>
                <a:schemeClr val="accent3">
                  <a:lumMod val="75000"/>
                </a:schemeClr>
              </a:buClr>
              <a:buSzPct val="130000"/>
              <a:buFont typeface="Wingdings" charset="2"/>
              <a:buChar char="§"/>
            </a:pPr>
            <a:r>
              <a:rPr lang="en-US" sz="2000" dirty="0"/>
              <a:t>Analyze opportunities for </a:t>
            </a:r>
            <a:r>
              <a:rPr lang="en-US" sz="2000" dirty="0" smtClean="0"/>
              <a:t>exploratory </a:t>
            </a:r>
            <a:r>
              <a:rPr lang="en-US" sz="2000" dirty="0"/>
              <a:t>experiences </a:t>
            </a:r>
            <a:r>
              <a:rPr lang="en-US" sz="2000" dirty="0" smtClean="0"/>
              <a:t>in </a:t>
            </a:r>
            <a:r>
              <a:rPr lang="en-US" sz="2000" dirty="0"/>
              <a:t>structured </a:t>
            </a:r>
            <a:r>
              <a:rPr lang="en-US" sz="2000" dirty="0" smtClean="0"/>
              <a:t>programs</a:t>
            </a:r>
            <a:endParaRPr lang="en-US" sz="2000" dirty="0"/>
          </a:p>
          <a:p>
            <a:pPr marL="164592" indent="-164592">
              <a:spcBef>
                <a:spcPts val="1000"/>
              </a:spcBef>
              <a:buClr>
                <a:schemeClr val="accent3">
                  <a:lumMod val="75000"/>
                </a:schemeClr>
              </a:buClr>
              <a:buSzPct val="130000"/>
              <a:buFont typeface="Wingdings" charset="2"/>
              <a:buChar char="§"/>
            </a:pPr>
            <a:r>
              <a:rPr lang="en-US" sz="2000" dirty="0" smtClean="0"/>
              <a:t>Know </a:t>
            </a:r>
            <a:r>
              <a:rPr lang="en-US" sz="2000" dirty="0" smtClean="0"/>
              <a:t>what </a:t>
            </a:r>
            <a:r>
              <a:rPr lang="en-US" sz="2000" dirty="0"/>
              <a:t>data to collect </a:t>
            </a:r>
            <a:r>
              <a:rPr lang="en-US" sz="2000" dirty="0" smtClean="0"/>
              <a:t>and research questions to guide this </a:t>
            </a:r>
            <a:r>
              <a:rPr lang="en-US" sz="2000" dirty="0" smtClean="0"/>
              <a:t>work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88362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Monitoring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457200" y="1676032"/>
            <a:ext cx="8229600" cy="4876800"/>
          </a:xfrm>
        </p:spPr>
        <p:txBody>
          <a:bodyPr>
            <a:noAutofit/>
          </a:bodyPr>
          <a:lstStyle/>
          <a:p>
            <a:pPr marL="164592" indent="-164592">
              <a:spcBef>
                <a:spcPts val="1176"/>
              </a:spcBef>
              <a:buClr>
                <a:schemeClr val="accent6"/>
              </a:buClr>
              <a:buSzPct val="130000"/>
              <a:buFont typeface="Wingdings" charset="2"/>
              <a:buChar char="§"/>
            </a:pPr>
            <a:r>
              <a:rPr lang="en-US" dirty="0" smtClean="0"/>
              <a:t>Focus </a:t>
            </a:r>
            <a:r>
              <a:rPr lang="en-US" dirty="0"/>
              <a:t>on early warning system and continuous </a:t>
            </a:r>
            <a:r>
              <a:rPr lang="en-US" dirty="0" smtClean="0"/>
              <a:t>refinement </a:t>
            </a:r>
          </a:p>
          <a:p>
            <a:pPr marL="164592" indent="-164592">
              <a:spcBef>
                <a:spcPts val="1176"/>
              </a:spcBef>
              <a:buClr>
                <a:schemeClr val="accent6"/>
              </a:buClr>
              <a:buSzPct val="130000"/>
              <a:buFont typeface="Wingdings" charset="2"/>
              <a:buChar char="§"/>
            </a:pPr>
            <a:r>
              <a:rPr lang="en-US" dirty="0" smtClean="0"/>
              <a:t>Increase the use </a:t>
            </a:r>
            <a:r>
              <a:rPr lang="en-US" dirty="0"/>
              <a:t>of early alerts by faculty</a:t>
            </a:r>
          </a:p>
          <a:p>
            <a:pPr marL="164592" indent="-164592">
              <a:spcBef>
                <a:spcPts val="1176"/>
              </a:spcBef>
              <a:buClr>
                <a:schemeClr val="accent6"/>
              </a:buClr>
              <a:buSzPct val="130000"/>
              <a:buFont typeface="Wingdings" charset="2"/>
              <a:buChar char="§"/>
            </a:pPr>
            <a:r>
              <a:rPr lang="en-US" dirty="0" smtClean="0"/>
              <a:t>Utilize early </a:t>
            </a:r>
            <a:r>
              <a:rPr lang="en-US" dirty="0"/>
              <a:t>leavers </a:t>
            </a:r>
            <a:r>
              <a:rPr lang="en-US" dirty="0" smtClean="0"/>
              <a:t>study to </a:t>
            </a:r>
            <a:r>
              <a:rPr lang="en-US" dirty="0"/>
              <a:t>identify early intervention resources and </a:t>
            </a:r>
            <a:r>
              <a:rPr lang="en-US" dirty="0" smtClean="0"/>
              <a:t>practices (conducted </a:t>
            </a:r>
            <a:r>
              <a:rPr lang="en-US" dirty="0"/>
              <a:t>by </a:t>
            </a:r>
            <a:r>
              <a:rPr lang="en-US" dirty="0" smtClean="0"/>
              <a:t>institutional research staff)</a:t>
            </a:r>
          </a:p>
          <a:p>
            <a:pPr marL="164592" indent="-164592">
              <a:spcBef>
                <a:spcPts val="1176"/>
              </a:spcBef>
              <a:buClr>
                <a:schemeClr val="accent6"/>
              </a:buClr>
              <a:buSzPct val="130000"/>
              <a:buFont typeface="Wingdings" charset="2"/>
              <a:buChar char="§"/>
            </a:pPr>
            <a:r>
              <a:rPr lang="en-US" dirty="0" smtClean="0"/>
              <a:t>Align with </a:t>
            </a:r>
            <a:r>
              <a:rPr lang="en-US" dirty="0"/>
              <a:t>other </a:t>
            </a:r>
            <a:r>
              <a:rPr lang="en-US" dirty="0" smtClean="0"/>
              <a:t>strategies in college </a:t>
            </a:r>
            <a:r>
              <a:rPr lang="en-US" dirty="0"/>
              <a:t>w</a:t>
            </a:r>
            <a:r>
              <a:rPr lang="en-US" dirty="0" smtClean="0"/>
              <a:t>ork plan</a:t>
            </a:r>
          </a:p>
          <a:p>
            <a:pPr marL="164592" indent="-164592">
              <a:spcBef>
                <a:spcPts val="1176"/>
              </a:spcBef>
              <a:buClr>
                <a:schemeClr val="accent6"/>
              </a:buClr>
              <a:buSzPct val="130000"/>
              <a:buFont typeface="Wingdings" charset="2"/>
              <a:buChar char="§"/>
            </a:pPr>
            <a:r>
              <a:rPr lang="en-US" dirty="0" smtClean="0"/>
              <a:t>Create and use robust </a:t>
            </a:r>
            <a:r>
              <a:rPr lang="en-US" dirty="0"/>
              <a:t>data </a:t>
            </a:r>
            <a:r>
              <a:rPr lang="en-US" dirty="0" smtClean="0"/>
              <a:t>dashboards</a:t>
            </a:r>
          </a:p>
        </p:txBody>
      </p:sp>
    </p:spTree>
    <p:extLst>
      <p:ext uri="{BB962C8B-B14F-4D97-AF65-F5344CB8AC3E}">
        <p14:creationId xmlns:p14="http://schemas.microsoft.com/office/powerpoint/2010/main" val="2202328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64592" indent="-164592">
              <a:spcBef>
                <a:spcPts val="1128"/>
              </a:spcBef>
              <a:buClr>
                <a:schemeClr val="accent3">
                  <a:lumMod val="75000"/>
                </a:schemeClr>
              </a:buClr>
              <a:buSzPct val="130000"/>
              <a:buFont typeface="Wingdings" charset="2"/>
              <a:buChar char="§"/>
            </a:pPr>
            <a:r>
              <a:rPr lang="en-US" dirty="0" smtClean="0"/>
              <a:t>Use a </a:t>
            </a:r>
            <a:r>
              <a:rPr lang="en-US" dirty="0"/>
              <a:t>cohort-based model and </a:t>
            </a:r>
            <a:r>
              <a:rPr lang="en-US" dirty="0" smtClean="0"/>
              <a:t>schedule around year-long cohort needs</a:t>
            </a:r>
          </a:p>
          <a:p>
            <a:pPr marL="164592" indent="-164592">
              <a:spcBef>
                <a:spcPts val="1128"/>
              </a:spcBef>
              <a:buClr>
                <a:schemeClr val="accent3">
                  <a:lumMod val="75000"/>
                </a:schemeClr>
              </a:buClr>
              <a:buSzPct val="130000"/>
              <a:buFont typeface="Wingdings" charset="2"/>
              <a:buChar char="§"/>
            </a:pPr>
            <a:r>
              <a:rPr lang="en-US" dirty="0" smtClean="0"/>
              <a:t>Test program maps </a:t>
            </a:r>
            <a:r>
              <a:rPr lang="en-US" dirty="0"/>
              <a:t>and </a:t>
            </a:r>
            <a:r>
              <a:rPr lang="en-US" dirty="0" smtClean="0"/>
              <a:t>mock-up student enrollment </a:t>
            </a:r>
            <a:r>
              <a:rPr lang="en-US" dirty="0"/>
              <a:t>against quarterly class </a:t>
            </a:r>
            <a:r>
              <a:rPr lang="en-US" dirty="0" smtClean="0"/>
              <a:t>schedules </a:t>
            </a:r>
            <a:r>
              <a:rPr lang="en-US" dirty="0"/>
              <a:t>to ensure students can complete in two </a:t>
            </a:r>
            <a:r>
              <a:rPr lang="en-US" dirty="0" smtClean="0"/>
              <a:t>years</a:t>
            </a:r>
          </a:p>
          <a:p>
            <a:pPr marL="164592" indent="-164592">
              <a:spcBef>
                <a:spcPts val="1128"/>
              </a:spcBef>
              <a:buClr>
                <a:schemeClr val="accent3">
                  <a:lumMod val="75000"/>
                </a:schemeClr>
              </a:buClr>
              <a:buSzPct val="130000"/>
              <a:buFont typeface="Wingdings" charset="2"/>
              <a:buChar char="§"/>
            </a:pPr>
            <a:r>
              <a:rPr lang="en-US" dirty="0"/>
              <a:t>Implement block scheduling</a:t>
            </a:r>
          </a:p>
          <a:p>
            <a:pPr marL="164592" indent="-164592">
              <a:spcBef>
                <a:spcPts val="1128"/>
              </a:spcBef>
              <a:buClr>
                <a:schemeClr val="accent3">
                  <a:lumMod val="75000"/>
                </a:schemeClr>
              </a:buClr>
              <a:buSzPct val="130000"/>
              <a:buFont typeface="Wingdings" charset="2"/>
              <a:buChar char="§"/>
            </a:pPr>
            <a:r>
              <a:rPr lang="en-US" dirty="0" smtClean="0"/>
              <a:t>Integrate quantitative </a:t>
            </a:r>
            <a:r>
              <a:rPr lang="en-US" dirty="0"/>
              <a:t>and qualitative data </a:t>
            </a:r>
            <a:r>
              <a:rPr lang="en-US" dirty="0" smtClean="0"/>
              <a:t>into the planning process; clarify evaluation methods </a:t>
            </a:r>
          </a:p>
        </p:txBody>
      </p:sp>
    </p:spTree>
    <p:extLst>
      <p:ext uri="{BB962C8B-B14F-4D97-AF65-F5344CB8AC3E}">
        <p14:creationId xmlns:p14="http://schemas.microsoft.com/office/powerpoint/2010/main" val="2151839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Student Centered Design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buSzPct val="130000"/>
              <a:buFont typeface="Wingdings" charset="2"/>
              <a:buChar char="§"/>
            </a:pPr>
            <a:r>
              <a:rPr lang="en-US" dirty="0"/>
              <a:t>Build on previous equity work with new equity- and student- centered</a:t>
            </a:r>
          </a:p>
          <a:p>
            <a:pPr>
              <a:spcBef>
                <a:spcPts val="600"/>
              </a:spcBef>
              <a:buSzPct val="130000"/>
              <a:buFont typeface="Wingdings" charset="2"/>
              <a:buChar char="§"/>
            </a:pPr>
            <a:r>
              <a:rPr lang="en-US" dirty="0"/>
              <a:t>Support student inclusion on committees</a:t>
            </a:r>
          </a:p>
          <a:p>
            <a:pPr>
              <a:spcBef>
                <a:spcPts val="600"/>
              </a:spcBef>
              <a:buSzPct val="130000"/>
              <a:buFont typeface="Wingdings" charset="2"/>
              <a:buChar char="§"/>
            </a:pPr>
            <a:r>
              <a:rPr lang="en-US" dirty="0"/>
              <a:t>Recognize need for greater inclusion of student </a:t>
            </a:r>
            <a:r>
              <a:rPr lang="en-US" dirty="0" smtClean="0"/>
              <a:t>voice</a:t>
            </a:r>
          </a:p>
          <a:p>
            <a:pPr>
              <a:spcBef>
                <a:spcPts val="600"/>
              </a:spcBef>
              <a:buSzPct val="130000"/>
              <a:buFont typeface="Wingdings" charset="2"/>
              <a:buChar char="§"/>
            </a:pPr>
            <a:r>
              <a:rPr lang="en-US" dirty="0" smtClean="0"/>
              <a:t>Use </a:t>
            </a:r>
            <a:r>
              <a:rPr lang="en-US" dirty="0"/>
              <a:t>quantitative and qualitative data to provide a comprehensive picture of the student journey 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130000"/>
              <a:buFont typeface="Wingdings" charset="2"/>
              <a:buChar char="§"/>
            </a:pPr>
            <a:r>
              <a:rPr lang="en-US" dirty="0" smtClean="0"/>
              <a:t>Provide </a:t>
            </a:r>
            <a:r>
              <a:rPr lang="en-US" dirty="0"/>
              <a:t>detail about performance </a:t>
            </a:r>
            <a:r>
              <a:rPr lang="en-US" dirty="0" smtClean="0"/>
              <a:t>evaluation and EDI </a:t>
            </a:r>
            <a:r>
              <a:rPr lang="en-US" dirty="0"/>
              <a:t>officer, search advocates, and other </a:t>
            </a:r>
            <a:r>
              <a:rPr lang="en-US" dirty="0" smtClean="0"/>
              <a:t>workshops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130000"/>
              <a:buFont typeface="Wingdings" charset="2"/>
              <a:buChar char="§"/>
            </a:pPr>
            <a:r>
              <a:rPr lang="en-US" dirty="0" smtClean="0"/>
              <a:t>Commit to a continuous </a:t>
            </a:r>
            <a:r>
              <a:rPr lang="en-US" dirty="0"/>
              <a:t>improvement </a:t>
            </a:r>
            <a:r>
              <a:rPr lang="en-US" dirty="0" smtClean="0"/>
              <a:t>model</a:t>
            </a:r>
            <a:endParaRPr lang="en-US" dirty="0" smtClean="0">
              <a:solidFill>
                <a:srgbClr val="000000"/>
              </a:solidFill>
              <a:ea typeface="Lucida Grande"/>
              <a:cs typeface="Lucida Grande"/>
            </a:endParaRPr>
          </a:p>
        </p:txBody>
      </p:sp>
    </p:spTree>
    <p:extLst>
      <p:ext uri="{BB962C8B-B14F-4D97-AF65-F5344CB8AC3E}">
        <p14:creationId xmlns:p14="http://schemas.microsoft.com/office/powerpoint/2010/main" val="4063174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Take </a:t>
            </a:r>
            <a:r>
              <a:rPr lang="en-US" dirty="0" err="1" smtClean="0"/>
              <a:t>Aways</a:t>
            </a:r>
            <a:r>
              <a:rPr lang="en-US" dirty="0" smtClean="0"/>
              <a:t> &amp; </a:t>
            </a:r>
            <a:br>
              <a:rPr lang="en-US" dirty="0" smtClean="0"/>
            </a:br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56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</a:t>
            </a:r>
            <a:r>
              <a:rPr lang="en-US" dirty="0" err="1" smtClean="0"/>
              <a:t>Aways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P</a:t>
            </a:r>
            <a:r>
              <a:rPr lang="en-US" sz="2800" dirty="0" smtClean="0"/>
              <a:t>riority elements vary widely among colleges</a:t>
            </a:r>
          </a:p>
          <a:p>
            <a:pPr lvl="1"/>
            <a:r>
              <a:rPr lang="en-US" sz="2400" dirty="0"/>
              <a:t>5</a:t>
            </a:r>
            <a:r>
              <a:rPr lang="en-US" sz="2400" dirty="0" smtClean="0"/>
              <a:t> elements identified as priority by numerous colleges: </a:t>
            </a:r>
          </a:p>
          <a:p>
            <a:pPr lvl="2"/>
            <a:r>
              <a:rPr lang="en-US" sz="2200" dirty="0" smtClean="0"/>
              <a:t>Pathway </a:t>
            </a:r>
            <a:r>
              <a:rPr lang="en-US" sz="2200" dirty="0"/>
              <a:t>meta-</a:t>
            </a:r>
            <a:r>
              <a:rPr lang="en-US" sz="2200" dirty="0" smtClean="0"/>
              <a:t>majors (18)</a:t>
            </a:r>
            <a:endParaRPr lang="en-US" sz="2200" dirty="0"/>
          </a:p>
          <a:p>
            <a:pPr lvl="2"/>
            <a:r>
              <a:rPr lang="en-US" sz="2400" dirty="0" smtClean="0"/>
              <a:t>Intake (16)</a:t>
            </a:r>
            <a:endParaRPr lang="en-US" sz="2400" dirty="0"/>
          </a:p>
          <a:p>
            <a:pPr lvl="2"/>
            <a:r>
              <a:rPr lang="en-US" sz="2400" dirty="0"/>
              <a:t>Student exploratory </a:t>
            </a:r>
            <a:r>
              <a:rPr lang="en-US" sz="2400" dirty="0" smtClean="0"/>
              <a:t>experience (11)</a:t>
            </a:r>
            <a:endParaRPr lang="en-US" sz="2400" dirty="0"/>
          </a:p>
          <a:p>
            <a:pPr lvl="2"/>
            <a:r>
              <a:rPr lang="en-US" sz="2400" dirty="0"/>
              <a:t>Progress </a:t>
            </a:r>
            <a:r>
              <a:rPr lang="en-US" sz="2400" dirty="0" smtClean="0"/>
              <a:t>monitoring (11)</a:t>
            </a:r>
          </a:p>
          <a:p>
            <a:pPr lvl="2"/>
            <a:r>
              <a:rPr lang="en-US" sz="2400" dirty="0" smtClean="0"/>
              <a:t>Scheduling (9)</a:t>
            </a:r>
            <a:endParaRPr lang="en-US" sz="2400" dirty="0"/>
          </a:p>
          <a:p>
            <a:r>
              <a:rPr lang="en-US" sz="2800" dirty="0" smtClean="0"/>
              <a:t>Need to finish analysis to find more ways to support adoption of promising practices</a:t>
            </a:r>
          </a:p>
        </p:txBody>
      </p:sp>
    </p:spTree>
    <p:extLst>
      <p:ext uri="{BB962C8B-B14F-4D97-AF65-F5344CB8AC3E}">
        <p14:creationId xmlns:p14="http://schemas.microsoft.com/office/powerpoint/2010/main" val="896637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72"/>
              </a:spcBef>
            </a:pPr>
            <a:r>
              <a:rPr lang="en-US" sz="2800" dirty="0"/>
              <a:t>Compare all college GP work </a:t>
            </a:r>
            <a:r>
              <a:rPr lang="en-US" sz="2800" dirty="0" smtClean="0"/>
              <a:t>plans </a:t>
            </a:r>
            <a:r>
              <a:rPr lang="en-US" sz="2800" dirty="0"/>
              <a:t>to college self-ratings on </a:t>
            </a:r>
            <a:r>
              <a:rPr lang="en-US" sz="2800" i="1" dirty="0"/>
              <a:t>Scale of Adoption Assessment </a:t>
            </a:r>
            <a:r>
              <a:rPr lang="en-US" sz="2800" dirty="0"/>
              <a:t>and college equity plans</a:t>
            </a:r>
          </a:p>
          <a:p>
            <a:pPr>
              <a:spcBef>
                <a:spcPts val="1272"/>
              </a:spcBef>
            </a:pPr>
            <a:r>
              <a:rPr lang="en-US" sz="2800" dirty="0" smtClean="0"/>
              <a:t>Consider additional statewide </a:t>
            </a:r>
            <a:r>
              <a:rPr lang="en-US" sz="2800" dirty="0"/>
              <a:t>support </a:t>
            </a:r>
            <a:r>
              <a:rPr lang="en-US" sz="2800" dirty="0" smtClean="0"/>
              <a:t>strategies</a:t>
            </a:r>
          </a:p>
          <a:p>
            <a:pPr lvl="1">
              <a:spcBef>
                <a:spcPts val="1272"/>
              </a:spcBef>
            </a:pPr>
            <a:r>
              <a:rPr lang="en-US" dirty="0" smtClean="0"/>
              <a:t>Coaching colleges on equity and student success</a:t>
            </a:r>
          </a:p>
          <a:p>
            <a:pPr lvl="1">
              <a:spcBef>
                <a:spcPts val="1272"/>
              </a:spcBef>
            </a:pPr>
            <a:r>
              <a:rPr lang="en-US" dirty="0" smtClean="0"/>
              <a:t>Professional development</a:t>
            </a:r>
          </a:p>
          <a:p>
            <a:pPr lvl="1">
              <a:spcBef>
                <a:spcPts val="1272"/>
              </a:spcBef>
            </a:pPr>
            <a:r>
              <a:rPr lang="en-US" dirty="0" smtClean="0"/>
              <a:t>Research and development</a:t>
            </a:r>
          </a:p>
          <a:p>
            <a:pPr lvl="1">
              <a:spcBef>
                <a:spcPts val="1272"/>
              </a:spcBef>
            </a:pPr>
            <a:r>
              <a:rPr lang="en-US" dirty="0" smtClean="0"/>
              <a:t>Organizational change</a:t>
            </a:r>
          </a:p>
          <a:p>
            <a:pPr lvl="1">
              <a:spcBef>
                <a:spcPts val="1272"/>
              </a:spcBef>
            </a:pPr>
            <a:r>
              <a:rPr lang="en-US" dirty="0" smtClean="0"/>
              <a:t>Policy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98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 smtClean="0"/>
              <a:t>Q&amp;A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What are your questions and observations?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127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Appreciative Approach to Analyzing College GP Work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332" y="1867452"/>
            <a:ext cx="8286468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Review all college </a:t>
            </a:r>
            <a:r>
              <a:rPr lang="en-US" sz="2800" dirty="0"/>
              <a:t>g</a:t>
            </a:r>
            <a:r>
              <a:rPr lang="en-US" sz="2800" dirty="0" smtClean="0"/>
              <a:t>uided </a:t>
            </a:r>
            <a:r>
              <a:rPr lang="en-US" sz="2800" dirty="0"/>
              <a:t>p</a:t>
            </a:r>
            <a:r>
              <a:rPr lang="en-US" sz="2800" dirty="0" smtClean="0"/>
              <a:t>athway (GP) work plans for 2022-23 and compare to 2021-22 </a:t>
            </a:r>
          </a:p>
          <a:p>
            <a:pPr lvl="1"/>
            <a:r>
              <a:rPr lang="en-US" sz="2800" dirty="0" smtClean="0"/>
              <a:t>Document high priority elements</a:t>
            </a:r>
          </a:p>
          <a:p>
            <a:pPr lvl="1"/>
            <a:r>
              <a:rPr lang="en-US" sz="2800" dirty="0" smtClean="0"/>
              <a:t>Assemble reviewer results</a:t>
            </a:r>
          </a:p>
          <a:p>
            <a:pPr lvl="1"/>
            <a:r>
              <a:rPr lang="en-US" sz="2800" dirty="0" smtClean="0"/>
              <a:t>Identify high priority and high reviewer results for all elements</a:t>
            </a:r>
          </a:p>
          <a:p>
            <a:pPr lvl="1"/>
            <a:r>
              <a:rPr lang="en-US" sz="2800" dirty="0" smtClean="0"/>
              <a:t>Document and share promising practices (data use and equitable outcomes in student success)</a:t>
            </a:r>
          </a:p>
        </p:txBody>
      </p:sp>
    </p:spTree>
    <p:extLst>
      <p:ext uri="{BB962C8B-B14F-4D97-AF65-F5344CB8AC3E}">
        <p14:creationId xmlns:p14="http://schemas.microsoft.com/office/powerpoint/2010/main" val="4076785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050" y="2249033"/>
            <a:ext cx="7772400" cy="220027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Debra Bragg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Bragg.Associates.Inc@gmail.com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217-377-3100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51393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370" y="590274"/>
            <a:ext cx="8621396" cy="9906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Washington CTC Guided Pathways Element Priorities in 2022-23 and 2021-</a:t>
            </a:r>
            <a:r>
              <a:rPr lang="en-US" sz="3200" b="1" dirty="0" smtClean="0"/>
              <a:t>22</a:t>
            </a:r>
            <a:br>
              <a:rPr lang="en-US" sz="3200" b="1" dirty="0" smtClean="0"/>
            </a:br>
            <a:r>
              <a:rPr lang="en-US" sz="3200" b="1" dirty="0" smtClean="0"/>
              <a:t>Cohort 1 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9848422"/>
              </p:ext>
            </p:extLst>
          </p:nvPr>
        </p:nvGraphicFramePr>
        <p:xfrm>
          <a:off x="270546" y="1933700"/>
          <a:ext cx="8621396" cy="3488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3" imgW="9296400" imgH="2438400" progId="Word.Document.12">
                  <p:embed/>
                </p:oleObj>
              </mc:Choice>
              <mc:Fallback>
                <p:oleObj name="Document" r:id="rId3" imgW="9296400" imgH="2438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546" y="1933700"/>
                        <a:ext cx="8621396" cy="34882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748" y="5421943"/>
            <a:ext cx="9240311" cy="106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014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47148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Washington CTC Guided Pathways Element Priorities in 2022-23 and 2021-</a:t>
            </a:r>
            <a:r>
              <a:rPr lang="en-US" sz="3200" b="1" dirty="0" smtClean="0"/>
              <a:t>22</a:t>
            </a:r>
            <a:br>
              <a:rPr lang="en-US" sz="3200" b="1" dirty="0" smtClean="0"/>
            </a:br>
            <a:r>
              <a:rPr lang="en-US" sz="3200" b="1" dirty="0" smtClean="0"/>
              <a:t>Cohort 2 </a:t>
            </a:r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0799258"/>
              </p:ext>
            </p:extLst>
          </p:nvPr>
        </p:nvGraphicFramePr>
        <p:xfrm>
          <a:off x="400331" y="2161194"/>
          <a:ext cx="8490129" cy="2871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Document" r:id="rId3" imgW="9296400" imgH="2133600" progId="Word.Document.12">
                  <p:embed/>
                </p:oleObj>
              </mc:Choice>
              <mc:Fallback>
                <p:oleObj name="Document" r:id="rId3" imgW="9296400" imgH="2133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0331" y="2161194"/>
                        <a:ext cx="8490129" cy="28712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2231" y="5029200"/>
            <a:ext cx="589886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271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568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/>
              <a:t>Washington CTC Guided Pathways Element Priorities in 2022-23 and 2021-</a:t>
            </a:r>
            <a:r>
              <a:rPr lang="en-US" sz="3000" b="1" dirty="0" smtClean="0"/>
              <a:t>22</a:t>
            </a:r>
            <a:r>
              <a:rPr lang="en-US" sz="3000" b="1" dirty="0"/>
              <a:t/>
            </a:r>
            <a:br>
              <a:rPr lang="en-US" sz="3000" b="1" dirty="0"/>
            </a:br>
            <a:r>
              <a:rPr lang="en-US" sz="3000" b="1" dirty="0" smtClean="0"/>
              <a:t>Cohort 3 </a:t>
            </a:r>
            <a:endParaRPr lang="en-US" sz="3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201" y="1599832"/>
            <a:ext cx="8568205" cy="4605711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69298"/>
              </p:ext>
            </p:extLst>
          </p:nvPr>
        </p:nvGraphicFramePr>
        <p:xfrm>
          <a:off x="289201" y="6167627"/>
          <a:ext cx="89154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4" imgW="8915400" imgH="698500" progId="Word.Document.12">
                  <p:embed/>
                </p:oleObj>
              </mc:Choice>
              <mc:Fallback>
                <p:oleObj name="Document" r:id="rId4" imgW="8915400" imgH="698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9201" y="6167627"/>
                        <a:ext cx="89154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7408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14810"/>
            <a:ext cx="8374227" cy="990600"/>
          </a:xfrm>
        </p:spPr>
        <p:txBody>
          <a:bodyPr>
            <a:noAutofit/>
          </a:bodyPr>
          <a:lstStyle/>
          <a:p>
            <a:r>
              <a:rPr lang="en-US" sz="2800" dirty="0"/>
              <a:t>Elements ordered from most to least frequently selected </a:t>
            </a:r>
            <a:r>
              <a:rPr lang="en-US" sz="2800" dirty="0" smtClean="0"/>
              <a:t>priority </a:t>
            </a:r>
            <a:r>
              <a:rPr lang="en-US" sz="2800" dirty="0"/>
              <a:t>in </a:t>
            </a:r>
            <a:r>
              <a:rPr lang="en-US" sz="2800" dirty="0" smtClean="0"/>
              <a:t>2022-23 college GP work plans</a:t>
            </a:r>
            <a:endParaRPr lang="en-U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167494"/>
              </p:ext>
            </p:extLst>
          </p:nvPr>
        </p:nvGraphicFramePr>
        <p:xfrm>
          <a:off x="457200" y="1600200"/>
          <a:ext cx="8229600" cy="472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8439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5387" y="1638116"/>
            <a:ext cx="8606117" cy="173638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41559"/>
            <a:ext cx="8414305" cy="990600"/>
          </a:xfrm>
        </p:spPr>
        <p:txBody>
          <a:bodyPr>
            <a:noAutofit/>
          </a:bodyPr>
          <a:lstStyle/>
          <a:p>
            <a:r>
              <a:rPr lang="en-US" sz="2800" dirty="0"/>
              <a:t>E</a:t>
            </a:r>
            <a:r>
              <a:rPr lang="en-US" sz="2800" dirty="0" smtClean="0"/>
              <a:t>lements selected by all but 2 colleges in 2022-23 GP work plans</a:t>
            </a:r>
            <a:endParaRPr lang="en-U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517598"/>
              </p:ext>
            </p:extLst>
          </p:nvPr>
        </p:nvGraphicFramePr>
        <p:xfrm>
          <a:off x="457199" y="1553648"/>
          <a:ext cx="8229600" cy="494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93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52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of Element Priority in 2022-23 &amp; 2021-22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46059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7288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Selected</a:t>
            </a:r>
            <a:br>
              <a:rPr lang="en-US" dirty="0" smtClean="0"/>
            </a:br>
            <a:r>
              <a:rPr lang="en-US" dirty="0" smtClean="0"/>
              <a:t>2021</a:t>
            </a:r>
            <a:r>
              <a:rPr lang="en-US" dirty="0" smtClean="0"/>
              <a:t>-22 Results of college GP Work Plan analysis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29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4 1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629DD1"/>
    </a:accent1>
    <a:accent2>
      <a:srgbClr val="297FD5"/>
    </a:accent2>
    <a:accent3>
      <a:srgbClr val="7F8FA9"/>
    </a:accent3>
    <a:accent4>
      <a:srgbClr val="4A66AC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돋움"/>
      <a:font script="Hans" typeface="华文新魏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Clarity">
    <a:fillStyleLst>
      <a:solidFill>
        <a:schemeClr val="phClr"/>
      </a:solidFill>
      <a:gradFill rotWithShape="1">
        <a:gsLst>
          <a:gs pos="0">
            <a:schemeClr val="phClr">
              <a:tint val="50000"/>
              <a:shade val="86000"/>
              <a:satMod val="140000"/>
            </a:schemeClr>
          </a:gs>
          <a:gs pos="45000">
            <a:schemeClr val="phClr">
              <a:tint val="48000"/>
              <a:satMod val="150000"/>
            </a:schemeClr>
          </a:gs>
          <a:gs pos="100000">
            <a:schemeClr val="phClr">
              <a:tint val="28000"/>
              <a:satMod val="16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70000"/>
              <a:satMod val="150000"/>
            </a:schemeClr>
          </a:gs>
          <a:gs pos="34000">
            <a:schemeClr val="phClr">
              <a:shade val="70000"/>
              <a:satMod val="140000"/>
            </a:schemeClr>
          </a:gs>
          <a:gs pos="70000">
            <a:schemeClr val="phClr">
              <a:tint val="100000"/>
              <a:shade val="90000"/>
              <a:satMod val="140000"/>
            </a:schemeClr>
          </a:gs>
          <a:gs pos="100000">
            <a:schemeClr val="phClr">
              <a:tint val="100000"/>
              <a:shade val="100000"/>
              <a:satMod val="100000"/>
            </a:schemeClr>
          </a:gs>
        </a:gsLst>
        <a:path path="circle">
          <a:fillToRect l="100000" t="100000" r="100000" b="10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6425" cap="flat" cmpd="sng" algn="ctr">
        <a:solidFill>
          <a:schemeClr val="phClr"/>
        </a:solidFill>
        <a:prstDash val="solid"/>
      </a:ln>
      <a:ln w="444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phClr">
              <a:shade val="3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5000"/>
              <a:satMod val="180000"/>
            </a:schemeClr>
          </a:gs>
          <a:gs pos="40000">
            <a:schemeClr val="phClr">
              <a:tint val="95000"/>
              <a:shade val="85000"/>
              <a:satMod val="150000"/>
            </a:schemeClr>
          </a:gs>
          <a:gs pos="100000">
            <a:schemeClr val="phClr">
              <a:shade val="45000"/>
              <a:satMod val="20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shade val="55000"/>
            </a:schemeClr>
            <a:schemeClr val="phClr">
              <a:tint val="97000"/>
              <a:satMod val="95000"/>
            </a:schemeClr>
          </a:duotone>
        </a:blip>
        <a:tile tx="0" ty="0" sx="70000" sy="7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6047</TotalTime>
  <Words>578</Words>
  <Application>Microsoft Macintosh PowerPoint</Application>
  <PresentationFormat>On-screen Show (4:3)</PresentationFormat>
  <Paragraphs>77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Clarity</vt:lpstr>
      <vt:lpstr>Document</vt:lpstr>
      <vt:lpstr>Washington Student Success Center GPAC</vt:lpstr>
      <vt:lpstr>Appreciative Approach to Analyzing College GP Work Plans</vt:lpstr>
      <vt:lpstr>Washington CTC Guided Pathways Element Priorities in 2022-23 and 2021-22 Cohort 1 </vt:lpstr>
      <vt:lpstr>Washington CTC Guided Pathways Element Priorities in 2022-23 and 2021-22 Cohort 2 </vt:lpstr>
      <vt:lpstr>Washington CTC Guided Pathways Element Priorities in 2022-23 and 2021-22 Cohort 3 </vt:lpstr>
      <vt:lpstr>Elements ordered from most to least frequently selected priority in 2022-23 college GP work plans</vt:lpstr>
      <vt:lpstr>Elements selected by all but 2 colleges in 2022-23 GP work plans</vt:lpstr>
      <vt:lpstr>Comparison of Element Priority in 2022-23 &amp; 2021-22</vt:lpstr>
      <vt:lpstr>Selected 2021-22 Results of college GP Work Plan analysis </vt:lpstr>
      <vt:lpstr>2021-22 Elements &amp; Practices</vt:lpstr>
      <vt:lpstr>Intake</vt:lpstr>
      <vt:lpstr>Student Exploratory Experience</vt:lpstr>
      <vt:lpstr>Progress Monitoring</vt:lpstr>
      <vt:lpstr>Scheduling</vt:lpstr>
      <vt:lpstr>Student Centered Design</vt:lpstr>
      <vt:lpstr>Take Aways &amp;  next steps</vt:lpstr>
      <vt:lpstr>Take Aways</vt:lpstr>
      <vt:lpstr>Next Steps</vt:lpstr>
      <vt:lpstr>Q&amp;A</vt:lpstr>
      <vt:lpstr>Debra Bragg  Bragg.Associates.Inc@gmail.com  217-377-3100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 Bragg</dc:creator>
  <cp:lastModifiedBy>Deb Bragg</cp:lastModifiedBy>
  <cp:revision>30</cp:revision>
  <cp:lastPrinted>2022-08-20T13:49:37Z</cp:lastPrinted>
  <dcterms:created xsi:type="dcterms:W3CDTF">2022-08-17T18:31:42Z</dcterms:created>
  <dcterms:modified xsi:type="dcterms:W3CDTF">2022-10-03T14:35:06Z</dcterms:modified>
</cp:coreProperties>
</file>