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94"/>
  </p:notesMasterIdLst>
  <p:handoutMasterIdLst>
    <p:handoutMasterId r:id="rId95"/>
  </p:handoutMasterIdLst>
  <p:sldIdLst>
    <p:sldId id="262" r:id="rId2"/>
    <p:sldId id="294" r:id="rId3"/>
    <p:sldId id="269" r:id="rId4"/>
    <p:sldId id="261" r:id="rId5"/>
    <p:sldId id="287" r:id="rId6"/>
    <p:sldId id="296" r:id="rId7"/>
    <p:sldId id="343" r:id="rId8"/>
    <p:sldId id="297" r:id="rId9"/>
    <p:sldId id="344" r:id="rId10"/>
    <p:sldId id="298" r:id="rId11"/>
    <p:sldId id="257" r:id="rId12"/>
    <p:sldId id="299" r:id="rId13"/>
    <p:sldId id="300" r:id="rId14"/>
    <p:sldId id="258" r:id="rId15"/>
    <p:sldId id="301" r:id="rId16"/>
    <p:sldId id="302" r:id="rId17"/>
    <p:sldId id="259" r:id="rId18"/>
    <p:sldId id="303" r:id="rId19"/>
    <p:sldId id="304" r:id="rId20"/>
    <p:sldId id="345" r:id="rId21"/>
    <p:sldId id="305" r:id="rId22"/>
    <p:sldId id="306" r:id="rId23"/>
    <p:sldId id="346" r:id="rId24"/>
    <p:sldId id="307" r:id="rId25"/>
    <p:sldId id="308" r:id="rId26"/>
    <p:sldId id="347" r:id="rId27"/>
    <p:sldId id="309" r:id="rId28"/>
    <p:sldId id="310" r:id="rId29"/>
    <p:sldId id="263" r:id="rId30"/>
    <p:sldId id="311" r:id="rId31"/>
    <p:sldId id="312" r:id="rId32"/>
    <p:sldId id="264" r:id="rId33"/>
    <p:sldId id="313" r:id="rId34"/>
    <p:sldId id="314" r:id="rId35"/>
    <p:sldId id="348" r:id="rId36"/>
    <p:sldId id="315" r:id="rId37"/>
    <p:sldId id="316" r:id="rId38"/>
    <p:sldId id="266" r:id="rId39"/>
    <p:sldId id="317" r:id="rId40"/>
    <p:sldId id="318" r:id="rId41"/>
    <p:sldId id="267" r:id="rId42"/>
    <p:sldId id="319" r:id="rId43"/>
    <p:sldId id="320" r:id="rId44"/>
    <p:sldId id="324" r:id="rId45"/>
    <p:sldId id="273" r:id="rId46"/>
    <p:sldId id="279" r:id="rId47"/>
    <p:sldId id="278" r:id="rId48"/>
    <p:sldId id="280" r:id="rId49"/>
    <p:sldId id="281" r:id="rId50"/>
    <p:sldId id="282" r:id="rId51"/>
    <p:sldId id="321" r:id="rId52"/>
    <p:sldId id="275" r:id="rId53"/>
    <p:sldId id="276" r:id="rId54"/>
    <p:sldId id="351" r:id="rId55"/>
    <p:sldId id="285" r:id="rId56"/>
    <p:sldId id="353" r:id="rId57"/>
    <p:sldId id="355" r:id="rId58"/>
    <p:sldId id="356" r:id="rId59"/>
    <p:sldId id="352" r:id="rId60"/>
    <p:sldId id="357" r:id="rId61"/>
    <p:sldId id="354" r:id="rId62"/>
    <p:sldId id="358" r:id="rId63"/>
    <p:sldId id="322" r:id="rId64"/>
    <p:sldId id="265" r:id="rId65"/>
    <p:sldId id="295" r:id="rId66"/>
    <p:sldId id="323" r:id="rId67"/>
    <p:sldId id="289" r:id="rId68"/>
    <p:sldId id="260" r:id="rId69"/>
    <p:sldId id="293" r:id="rId70"/>
    <p:sldId id="349" r:id="rId71"/>
    <p:sldId id="350" r:id="rId72"/>
    <p:sldId id="290" r:id="rId73"/>
    <p:sldId id="268" r:id="rId74"/>
    <p:sldId id="325" r:id="rId75"/>
    <p:sldId id="326" r:id="rId76"/>
    <p:sldId id="327" r:id="rId77"/>
    <p:sldId id="328" r:id="rId78"/>
    <p:sldId id="329" r:id="rId79"/>
    <p:sldId id="336" r:id="rId80"/>
    <p:sldId id="337" r:id="rId81"/>
    <p:sldId id="338" r:id="rId82"/>
    <p:sldId id="339" r:id="rId83"/>
    <p:sldId id="340" r:id="rId84"/>
    <p:sldId id="341" r:id="rId85"/>
    <p:sldId id="342" r:id="rId86"/>
    <p:sldId id="291" r:id="rId87"/>
    <p:sldId id="335" r:id="rId88"/>
    <p:sldId id="330" r:id="rId89"/>
    <p:sldId id="331" r:id="rId90"/>
    <p:sldId id="332" r:id="rId91"/>
    <p:sldId id="334" r:id="rId92"/>
    <p:sldId id="333" r:id="rId9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E1E2F7"/>
    <a:srgbClr val="F4CE12"/>
    <a:srgbClr val="3E5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265" autoAdjust="0"/>
  </p:normalViewPr>
  <p:slideViewPr>
    <p:cSldViewPr snapToGrid="0">
      <p:cViewPr varScale="1">
        <p:scale>
          <a:sx n="101" d="100"/>
          <a:sy n="101" d="100"/>
        </p:scale>
        <p:origin x="13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41" d="100"/>
          <a:sy n="141" d="100"/>
        </p:scale>
        <p:origin x="1170" y="1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130165-E282-4CD9-987F-A0F67C43F0E8}"/>
              </a:ext>
            </a:extLst>
          </p:cNvPr>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DFF1A83-B77D-4AFE-9302-AA92BA51D4B2}"/>
              </a:ext>
            </a:extLst>
          </p:cNvPr>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3C651AF3-3E03-4A97-8F24-1D31BE3A32E4}" type="datetimeFigureOut">
              <a:rPr lang="en-US" smtClean="0"/>
              <a:t>10/14/2019</a:t>
            </a:fld>
            <a:endParaRPr lang="en-US"/>
          </a:p>
        </p:txBody>
      </p:sp>
      <p:sp>
        <p:nvSpPr>
          <p:cNvPr id="4" name="Footer Placeholder 3">
            <a:extLst>
              <a:ext uri="{FF2B5EF4-FFF2-40B4-BE49-F238E27FC236}">
                <a16:creationId xmlns:a16="http://schemas.microsoft.com/office/drawing/2014/main" id="{F8A77D66-57CB-4370-884E-6250DFF384FE}"/>
              </a:ext>
            </a:extLst>
          </p:cNvPr>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F2BC89-04D2-4FE7-891A-C3EB620AA64D}"/>
              </a:ext>
            </a:extLst>
          </p:cNvPr>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2D40E975-D0B2-446E-BE7F-E2174F53BD2C}" type="slidenum">
              <a:rPr lang="en-US" smtClean="0"/>
              <a:t>‹#›</a:t>
            </a:fld>
            <a:endParaRPr lang="en-US"/>
          </a:p>
        </p:txBody>
      </p:sp>
    </p:spTree>
    <p:extLst>
      <p:ext uri="{BB962C8B-B14F-4D97-AF65-F5344CB8AC3E}">
        <p14:creationId xmlns:p14="http://schemas.microsoft.com/office/powerpoint/2010/main" val="55689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B6C229A4-73FA-46F8-96EF-0E58ACA37033}" type="datetimeFigureOut">
              <a:rPr lang="en-US" smtClean="0"/>
              <a:t>10/14/2019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B576A1B9-4E40-4E1E-8AB6-365CE8BAC3F0}" type="slidenum">
              <a:rPr lang="en-US" smtClean="0"/>
              <a:t>‹#›</a:t>
            </a:fld>
            <a:endParaRPr lang="en-US"/>
          </a:p>
        </p:txBody>
      </p:sp>
    </p:spTree>
    <p:extLst>
      <p:ext uri="{BB962C8B-B14F-4D97-AF65-F5344CB8AC3E}">
        <p14:creationId xmlns:p14="http://schemas.microsoft.com/office/powerpoint/2010/main" val="279102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6A1B9-4E40-4E1E-8AB6-365CE8BAC3F0}" type="slidenum">
              <a:rPr lang="en-US" smtClean="0"/>
              <a:t>4</a:t>
            </a:fld>
            <a:endParaRPr lang="en-US"/>
          </a:p>
        </p:txBody>
      </p:sp>
    </p:spTree>
    <p:extLst>
      <p:ext uri="{BB962C8B-B14F-4D97-AF65-F5344CB8AC3E}">
        <p14:creationId xmlns:p14="http://schemas.microsoft.com/office/powerpoint/2010/main" val="503567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16</a:t>
            </a:fld>
            <a:endParaRPr lang="en-US"/>
          </a:p>
        </p:txBody>
      </p:sp>
    </p:spTree>
    <p:extLst>
      <p:ext uri="{BB962C8B-B14F-4D97-AF65-F5344CB8AC3E}">
        <p14:creationId xmlns:p14="http://schemas.microsoft.com/office/powerpoint/2010/main" val="253876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 following terms/phrases &lt;strong&gt;are used&lt;/strong&gt; to define Program of Study?
https://www.polleverywhere.com/multiple_choice_polls/QmAetOfQZ83PuPLrLPsZF</a:t>
            </a:r>
          </a:p>
        </p:txBody>
      </p:sp>
      <p:sp>
        <p:nvSpPr>
          <p:cNvPr id="4" name="Slide Number Placeholder 3"/>
          <p:cNvSpPr>
            <a:spLocks noGrp="1"/>
          </p:cNvSpPr>
          <p:nvPr>
            <p:ph type="sldNum" sz="quarter" idx="10"/>
          </p:nvPr>
        </p:nvSpPr>
        <p:spPr/>
        <p:txBody>
          <a:bodyPr/>
          <a:lstStyle/>
          <a:p>
            <a:fld id="{1C4BCB7D-BF4E-1446-AA25-7CBBEE977063}" type="slidenum">
              <a:rPr lang="en-US" smtClean="0"/>
              <a:t>17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Perkins V provides the opportunity to offer CTE in the </a:t>
            </a:r>
            <a:r>
              <a:rPr lang="en-US" sz="1200" u="sng" kern="1200" dirty="0">
                <a:solidFill>
                  <a:schemeClr val="tx1"/>
                </a:solidFill>
                <a:effectLst/>
                <a:latin typeface="+mn-lt"/>
                <a:ea typeface="+mn-ea"/>
                <a:cs typeface="+mn-cs"/>
              </a:rPr>
              <a:t>middle grades</a:t>
            </a:r>
            <a:r>
              <a:rPr lang="en-US" sz="1200" kern="1200" dirty="0">
                <a:solidFill>
                  <a:schemeClr val="tx1"/>
                </a:solidFill>
                <a:effectLst/>
                <a:latin typeface="+mn-lt"/>
                <a:ea typeface="+mn-ea"/>
                <a:cs typeface="+mn-cs"/>
              </a:rPr>
              <a:t>, but does not require it. Likewise, the law does not require Programs of Study to include </a:t>
            </a:r>
            <a:r>
              <a:rPr lang="en-US" sz="1200" u="sng" kern="1200" dirty="0">
                <a:solidFill>
                  <a:schemeClr val="tx1"/>
                </a:solidFill>
                <a:effectLst/>
                <a:latin typeface="+mn-lt"/>
                <a:ea typeface="+mn-ea"/>
                <a:cs typeface="+mn-cs"/>
              </a:rPr>
              <a:t>dual-credit articulations</a:t>
            </a:r>
            <a:r>
              <a:rPr lang="en-US" sz="1200" kern="1200" dirty="0">
                <a:solidFill>
                  <a:schemeClr val="tx1"/>
                </a:solidFill>
                <a:effectLst/>
                <a:latin typeface="+mn-lt"/>
                <a:ea typeface="+mn-ea"/>
                <a:cs typeface="+mn-cs"/>
              </a:rPr>
              <a:t>, although they are the most effective means of meeting other requirements. On that note…</a:t>
            </a:r>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18</a:t>
            </a:fld>
            <a:endParaRPr lang="en-US"/>
          </a:p>
        </p:txBody>
      </p:sp>
    </p:spTree>
    <p:extLst>
      <p:ext uri="{BB962C8B-B14F-4D97-AF65-F5344CB8AC3E}">
        <p14:creationId xmlns:p14="http://schemas.microsoft.com/office/powerpoint/2010/main" val="156676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19</a:t>
            </a:fld>
            <a:endParaRPr lang="en-US"/>
          </a:p>
        </p:txBody>
      </p:sp>
    </p:spTree>
    <p:extLst>
      <p:ext uri="{BB962C8B-B14F-4D97-AF65-F5344CB8AC3E}">
        <p14:creationId xmlns:p14="http://schemas.microsoft.com/office/powerpoint/2010/main" val="247384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 following is &lt;strong&gt;NOT&lt;/strong&gt; a required component of Programs of Study?
https://www.polleverywhere.com/multiple_choice_polls/r8zuGDAz2Eymp3i13YZxr</a:t>
            </a:r>
          </a:p>
        </p:txBody>
      </p:sp>
      <p:sp>
        <p:nvSpPr>
          <p:cNvPr id="4" name="Slide Number Placeholder 3"/>
          <p:cNvSpPr>
            <a:spLocks noGrp="1"/>
          </p:cNvSpPr>
          <p:nvPr>
            <p:ph type="sldNum" sz="quarter" idx="10"/>
          </p:nvPr>
        </p:nvSpPr>
        <p:spPr/>
        <p:txBody>
          <a:bodyPr/>
          <a:lstStyle/>
          <a:p>
            <a:fld id="{1C4BCB7D-BF4E-1446-AA25-7CBBEE977063}" type="slidenum">
              <a:rPr lang="en-US" smtClean="0"/>
              <a:t>20</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no requirement that Programs of Study receive state approval; however, most states have some standards in place and this is likely a practice we will be exploring. With SERS being used less and less since the expiration of Tech Prep funding, we have a lot of work to do in terms of validating our commitment to and implementation of Programs of Study.</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21</a:t>
            </a:fld>
            <a:endParaRPr lang="en-US"/>
          </a:p>
        </p:txBody>
      </p:sp>
    </p:spTree>
    <p:extLst>
      <p:ext uri="{BB962C8B-B14F-4D97-AF65-F5344CB8AC3E}">
        <p14:creationId xmlns:p14="http://schemas.microsoft.com/office/powerpoint/2010/main" val="1849398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22</a:t>
            </a:fld>
            <a:endParaRPr lang="en-US"/>
          </a:p>
        </p:txBody>
      </p:sp>
    </p:spTree>
    <p:extLst>
      <p:ext uri="{BB962C8B-B14F-4D97-AF65-F5344CB8AC3E}">
        <p14:creationId xmlns:p14="http://schemas.microsoft.com/office/powerpoint/2010/main" val="121279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Work-based learning is characterized by:
https://www.polleverywhere.com/multiple_choice_polls/5moIv3UO92WHSrNw0TQ8j</a:t>
            </a:r>
          </a:p>
        </p:txBody>
      </p:sp>
      <p:sp>
        <p:nvSpPr>
          <p:cNvPr id="4" name="Slide Number Placeholder 3"/>
          <p:cNvSpPr>
            <a:spLocks noGrp="1"/>
          </p:cNvSpPr>
          <p:nvPr>
            <p:ph type="sldNum" sz="quarter" idx="10"/>
          </p:nvPr>
        </p:nvSpPr>
        <p:spPr/>
        <p:txBody>
          <a:bodyPr/>
          <a:lstStyle/>
          <a:p>
            <a:fld id="{1C4BCB7D-BF4E-1446-AA25-7CBBEE977063}" type="slidenum">
              <a:rPr lang="en-US" smtClean="0"/>
              <a:t>23</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options presented summarize the formal definition. If you were tripped up by simulated environments, know that they, too, are considered work-based learning provided they offer “in-depth, firsthand engagement with the tasks required in a given career field.” This, of course, is a priority not only in Perkins V, but with the launch of Career Connect Washington, which you will surely hear more about in the days to come. Work-based learning is infused throughout Perkins V as a secondary performance indicator, a component of the needs assessment and application, theme of stakeholder engagement and alignment activities, a permissible use of funds, and a feature of Innovation and Leadership grant funding.</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24</a:t>
            </a:fld>
            <a:endParaRPr lang="en-US"/>
          </a:p>
        </p:txBody>
      </p:sp>
    </p:spTree>
    <p:extLst>
      <p:ext uri="{BB962C8B-B14F-4D97-AF65-F5344CB8AC3E}">
        <p14:creationId xmlns:p14="http://schemas.microsoft.com/office/powerpoint/2010/main" val="179186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25</a:t>
            </a:fld>
            <a:endParaRPr lang="en-US"/>
          </a:p>
        </p:txBody>
      </p:sp>
    </p:spTree>
    <p:extLst>
      <p:ext uri="{BB962C8B-B14F-4D97-AF65-F5344CB8AC3E}">
        <p14:creationId xmlns:p14="http://schemas.microsoft.com/office/powerpoint/2010/main" val="351485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Choose your favorite music genre:
https://www.polleverywhere.com/multiple_choice_polls/SngcNbt03NIzrUCUtXFST</a:t>
            </a:r>
          </a:p>
        </p:txBody>
      </p:sp>
      <p:sp>
        <p:nvSpPr>
          <p:cNvPr id="4" name="Slide Number Placeholder 3"/>
          <p:cNvSpPr>
            <a:spLocks noGrp="1"/>
          </p:cNvSpPr>
          <p:nvPr>
            <p:ph type="sldNum" sz="quarter" idx="5"/>
          </p:nvPr>
        </p:nvSpPr>
        <p:spPr/>
        <p:txBody>
          <a:bodyPr/>
          <a:lstStyle/>
          <a:p>
            <a:fld id="{B576A1B9-4E40-4E1E-8AB6-365CE8BAC3F0}" type="slidenum">
              <a:rPr lang="en-US" smtClean="0"/>
              <a:t>7</a:t>
            </a:fld>
            <a:endParaRPr lang="en-US"/>
          </a:p>
        </p:txBody>
      </p:sp>
      <p:sp>
        <p:nvSpPr>
          <p:cNvPr id="5" name="TextBox 4">
            <a:extLst>
              <a:ext uri="{FF2B5EF4-FFF2-40B4-BE49-F238E27FC236}">
                <a16:creationId xmlns:a16="http://schemas.microsoft.com/office/drawing/2014/main" id="{37D1AD39-5BE2-45FC-9198-EB05DFE6408F}"/>
              </a:ext>
            </a:extLst>
          </p:cNvPr>
          <p:cNvSpPr txBox="1"/>
          <p:nvPr/>
        </p:nvSpPr>
        <p:spPr>
          <a:xfrm>
            <a:off x="0" y="0"/>
            <a:ext cx="3727174"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3651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is a major theme in Perkins V, as evidenced by the frequent inclusion of the term "Special Populations". Which of the following is &lt;strong&gt;NOT&lt;/strong&gt; a revision to the list of Special Populations?
https://www.polleverywhere.com/multiple_choice_polls/CFc3LTTsDFzs6tJpmRwZT</a:t>
            </a:r>
          </a:p>
        </p:txBody>
      </p:sp>
      <p:sp>
        <p:nvSpPr>
          <p:cNvPr id="4" name="Slide Number Placeholder 3"/>
          <p:cNvSpPr>
            <a:spLocks noGrp="1"/>
          </p:cNvSpPr>
          <p:nvPr>
            <p:ph type="sldNum" sz="quarter" idx="10"/>
          </p:nvPr>
        </p:nvSpPr>
        <p:spPr/>
        <p:txBody>
          <a:bodyPr/>
          <a:lstStyle/>
          <a:p>
            <a:fld id="{1C4BCB7D-BF4E-1446-AA25-7CBBEE977063}" type="slidenum">
              <a:rPr lang="en-US" smtClean="0"/>
              <a:t>26</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is correct – it was there in Perkins IV – but this was trickier than it may have seemed. “Out-of-workforce individuals” is an expanded category. It was previously written as “displaced homemakers”, which had a much narrower definition. The “foster youth” was terminology was previously included with “economically disadvantaged families”, but is now its own bullet point. c. and e. are the really, really new categories – both of which we’ll have trouble reporting on. We’ve communicated this to both the Workforce Board and OCTAE and will likely explain in the State Plan that this is data we won’t have readily available in the immediate future. The other Special Population holdovers from Perkins IV are individuals with disabilities, individuals from economically disadvantaged families, single parents and single pregnant women, and English learners, for a total of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term ‘non-traditional fields’ means occupations or fields of work, such as careers in computer science, technology, and other current and emerging high skill occupations, for which individuals from one gender comprise less than 25 percent of the individuals employed in each such occupation or field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27</a:t>
            </a:fld>
            <a:endParaRPr lang="en-US"/>
          </a:p>
        </p:txBody>
      </p:sp>
    </p:spTree>
    <p:extLst>
      <p:ext uri="{BB962C8B-B14F-4D97-AF65-F5344CB8AC3E}">
        <p14:creationId xmlns:p14="http://schemas.microsoft.com/office/powerpoint/2010/main" val="18888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28</a:t>
            </a:fld>
            <a:endParaRPr lang="en-US"/>
          </a:p>
        </p:txBody>
      </p:sp>
    </p:spTree>
    <p:extLst>
      <p:ext uri="{BB962C8B-B14F-4D97-AF65-F5344CB8AC3E}">
        <p14:creationId xmlns:p14="http://schemas.microsoft.com/office/powerpoint/2010/main" val="138622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comprehensive local needs assessment (CLNA) should address which of the following Perkins V priorities?
https://www.polleverywhere.com/multiple_choice_polls/ztXRcvMolqNFV2HlgWRFq</a:t>
            </a:r>
          </a:p>
        </p:txBody>
      </p:sp>
      <p:sp>
        <p:nvSpPr>
          <p:cNvPr id="4" name="Slide Number Placeholder 3"/>
          <p:cNvSpPr>
            <a:spLocks noGrp="1"/>
          </p:cNvSpPr>
          <p:nvPr>
            <p:ph type="sldNum" sz="quarter" idx="10"/>
          </p:nvPr>
        </p:nvSpPr>
        <p:spPr/>
        <p:txBody>
          <a:bodyPr/>
          <a:lstStyle/>
          <a:p>
            <a:fld id="{1C4BCB7D-BF4E-1446-AA25-7CBBEE977063}" type="slidenum">
              <a:rPr lang="en-US" smtClean="0"/>
              <a:t>29</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Easy. These are the major points of emphasis in Perkins V, and the CLNA should address all of them. The CLNA is the most noteworthy change at the college level, and one that we will speak at length about later. In short, however, it was established to accomplish all of the aforementioned goals, but we will be taking an incremental approach to it that will be discussed later. </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30</a:t>
            </a:fld>
            <a:endParaRPr lang="en-US"/>
          </a:p>
        </p:txBody>
      </p:sp>
    </p:spTree>
    <p:extLst>
      <p:ext uri="{BB962C8B-B14F-4D97-AF65-F5344CB8AC3E}">
        <p14:creationId xmlns:p14="http://schemas.microsoft.com/office/powerpoint/2010/main" val="268206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31</a:t>
            </a:fld>
            <a:endParaRPr lang="en-US"/>
          </a:p>
        </p:txBody>
      </p:sp>
    </p:spTree>
    <p:extLst>
      <p:ext uri="{BB962C8B-B14F-4D97-AF65-F5344CB8AC3E}">
        <p14:creationId xmlns:p14="http://schemas.microsoft.com/office/powerpoint/2010/main" val="87020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Comprehensive Local Needs Assessment  will be due:
https://www.polleverywhere.com/multiple_choice_polls/7SjQhAu9etPMw9dxe4Z2X</a:t>
            </a:r>
          </a:p>
        </p:txBody>
      </p:sp>
      <p:sp>
        <p:nvSpPr>
          <p:cNvPr id="4" name="Slide Number Placeholder 3"/>
          <p:cNvSpPr>
            <a:spLocks noGrp="1"/>
          </p:cNvSpPr>
          <p:nvPr>
            <p:ph type="sldNum" sz="quarter" idx="10"/>
          </p:nvPr>
        </p:nvSpPr>
        <p:spPr/>
        <p:txBody>
          <a:bodyPr/>
          <a:lstStyle/>
          <a:p>
            <a:fld id="{1C4BCB7D-BF4E-1446-AA25-7CBBEE977063}" type="slidenum">
              <a:rPr lang="en-US" smtClean="0"/>
              <a:t>32</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a., but DON’T PANIC! Again, in year 1 we’ll be expecting CLNA-light. We want a good-faith effort at stakeholder engagement and program alignment, but you will be primarily concerned with evaluating equity and access, analyzing the new and disaggregated performance data, and incorporating your findings in your Plan application. We will be working on developing labor market tools, stakeholder engagement resources, and regional strategies in the coming months, but anticipate that you will focus your attention on your internal strengths, limitations, and needs this year.  </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33</a:t>
            </a:fld>
            <a:endParaRPr lang="en-US"/>
          </a:p>
        </p:txBody>
      </p:sp>
    </p:spTree>
    <p:extLst>
      <p:ext uri="{BB962C8B-B14F-4D97-AF65-F5344CB8AC3E}">
        <p14:creationId xmlns:p14="http://schemas.microsoft.com/office/powerpoint/2010/main" val="3239301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34</a:t>
            </a:fld>
            <a:endParaRPr lang="en-US"/>
          </a:p>
        </p:txBody>
      </p:sp>
    </p:spTree>
    <p:extLst>
      <p:ext uri="{BB962C8B-B14F-4D97-AF65-F5344CB8AC3E}">
        <p14:creationId xmlns:p14="http://schemas.microsoft.com/office/powerpoint/2010/main" val="4045885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comprehensive local needs assessment is:
https://www.polleverywhere.com/multiple_choice_polls/KfmA0kBQHrUEL9mKlHimA</a:t>
            </a:r>
          </a:p>
        </p:txBody>
      </p:sp>
      <p:sp>
        <p:nvSpPr>
          <p:cNvPr id="4" name="Slide Number Placeholder 3"/>
          <p:cNvSpPr>
            <a:spLocks noGrp="1"/>
          </p:cNvSpPr>
          <p:nvPr>
            <p:ph type="sldNum" sz="quarter" idx="10"/>
          </p:nvPr>
        </p:nvSpPr>
        <p:spPr/>
        <p:txBody>
          <a:bodyPr/>
          <a:lstStyle/>
          <a:p>
            <a:fld id="{1C4BCB7D-BF4E-1446-AA25-7CBBEE977063}" type="slidenum">
              <a:rPr lang="en-US" smtClean="0"/>
              <a:t>35</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Choose your favorite dessert:
https://www.polleverywhere.com/multiple_choice_polls/uDYXqfvOPyieQYaKADMSz</a:t>
            </a:r>
          </a:p>
        </p:txBody>
      </p:sp>
      <p:sp>
        <p:nvSpPr>
          <p:cNvPr id="4" name="Slide Number Placeholder 3"/>
          <p:cNvSpPr>
            <a:spLocks noGrp="1"/>
          </p:cNvSpPr>
          <p:nvPr>
            <p:ph type="sldNum" sz="quarter" idx="5"/>
          </p:nvPr>
        </p:nvSpPr>
        <p:spPr/>
        <p:txBody>
          <a:bodyPr/>
          <a:lstStyle/>
          <a:p>
            <a:fld id="{B576A1B9-4E40-4E1E-8AB6-365CE8BAC3F0}" type="slidenum">
              <a:rPr lang="en-US" smtClean="0"/>
              <a:t>9</a:t>
            </a:fld>
            <a:endParaRPr lang="en-US"/>
          </a:p>
        </p:txBody>
      </p:sp>
      <p:sp>
        <p:nvSpPr>
          <p:cNvPr id="5" name="TextBox 4">
            <a:extLst>
              <a:ext uri="{FF2B5EF4-FFF2-40B4-BE49-F238E27FC236}">
                <a16:creationId xmlns:a16="http://schemas.microsoft.com/office/drawing/2014/main" id="{927B8054-9B3A-4424-BDD1-E9E40914356D}"/>
              </a:ext>
            </a:extLst>
          </p:cNvPr>
          <p:cNvSpPr txBox="1"/>
          <p:nvPr/>
        </p:nvSpPr>
        <p:spPr>
          <a:xfrm>
            <a:off x="0" y="0"/>
            <a:ext cx="3727174"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664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a trial year. Try new things and find out what works for you.</a:t>
            </a:r>
          </a:p>
          <a:p>
            <a:pPr marL="171450" indent="-171450">
              <a:buFontTx/>
              <a:buChar char="-"/>
            </a:pPr>
            <a:r>
              <a:rPr lang="en-US" dirty="0"/>
              <a:t>We want you to see this as an opportunity to build relationships and fine-tune your process for the future.</a:t>
            </a:r>
          </a:p>
          <a:p>
            <a:pPr marL="171450" indent="-171450">
              <a:buFontTx/>
              <a:buChar char="-"/>
            </a:pPr>
            <a:r>
              <a:rPr lang="en-US" dirty="0"/>
              <a:t>Keep the students in the forefront – always consider how you can better serve them and best prepare them for future education and careers.</a:t>
            </a:r>
          </a:p>
        </p:txBody>
      </p:sp>
      <p:sp>
        <p:nvSpPr>
          <p:cNvPr id="4" name="Slide Number Placeholder 3"/>
          <p:cNvSpPr>
            <a:spLocks noGrp="1"/>
          </p:cNvSpPr>
          <p:nvPr>
            <p:ph type="sldNum" sz="quarter" idx="5"/>
          </p:nvPr>
        </p:nvSpPr>
        <p:spPr/>
        <p:txBody>
          <a:bodyPr/>
          <a:lstStyle/>
          <a:p>
            <a:fld id="{B576A1B9-4E40-4E1E-8AB6-365CE8BAC3F0}" type="slidenum">
              <a:rPr lang="en-US" smtClean="0"/>
              <a:t>36</a:t>
            </a:fld>
            <a:endParaRPr lang="en-US"/>
          </a:p>
        </p:txBody>
      </p:sp>
    </p:spTree>
    <p:extLst>
      <p:ext uri="{BB962C8B-B14F-4D97-AF65-F5344CB8AC3E}">
        <p14:creationId xmlns:p14="http://schemas.microsoft.com/office/powerpoint/2010/main" val="1109408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37</a:t>
            </a:fld>
            <a:endParaRPr lang="en-US"/>
          </a:p>
        </p:txBody>
      </p:sp>
    </p:spTree>
    <p:extLst>
      <p:ext uri="{BB962C8B-B14F-4D97-AF65-F5344CB8AC3E}">
        <p14:creationId xmlns:p14="http://schemas.microsoft.com/office/powerpoint/2010/main" val="127041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Expenditures prohibited by Perkins V include:
https://www.polleverywhere.com/multiple_choice_polls/H4DkjYE9UWAzVGxivGqHY</a:t>
            </a:r>
          </a:p>
        </p:txBody>
      </p:sp>
      <p:sp>
        <p:nvSpPr>
          <p:cNvPr id="4" name="Slide Number Placeholder 3"/>
          <p:cNvSpPr>
            <a:spLocks noGrp="1"/>
          </p:cNvSpPr>
          <p:nvPr>
            <p:ph type="sldNum" sz="quarter" idx="10"/>
          </p:nvPr>
        </p:nvSpPr>
        <p:spPr/>
        <p:txBody>
          <a:bodyPr/>
          <a:lstStyle/>
          <a:p>
            <a:fld id="{1C4BCB7D-BF4E-1446-AA25-7CBBEE977063}" type="slidenum">
              <a:rPr lang="en-US" smtClean="0"/>
              <a:t>38</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Perkins V does not explicitly restrict your use of funds. In fact, it is more permissive than Perkins IV. There are six required uses of funds and 37 examples of permissive uses, concluding with the ever-nebulous, “other activities to improve career and technical education programs.” The disclaimer here is the clause, “to meet the needs identified in the comprehensive needs assessment described in section 134(c).”</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39</a:t>
            </a:fld>
            <a:endParaRPr lang="en-US"/>
          </a:p>
        </p:txBody>
      </p:sp>
    </p:spTree>
    <p:extLst>
      <p:ext uri="{BB962C8B-B14F-4D97-AF65-F5344CB8AC3E}">
        <p14:creationId xmlns:p14="http://schemas.microsoft.com/office/powerpoint/2010/main" val="177392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40</a:t>
            </a:fld>
            <a:endParaRPr lang="en-US"/>
          </a:p>
        </p:txBody>
      </p:sp>
    </p:spTree>
    <p:extLst>
      <p:ext uri="{BB962C8B-B14F-4D97-AF65-F5344CB8AC3E}">
        <p14:creationId xmlns:p14="http://schemas.microsoft.com/office/powerpoint/2010/main" val="2055986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Perkins V requires no less than a 25%/75% split of the state's funding between secondary and postsecondary or vice versa?
https://www.polleverywhere.com/multiple_choice_polls/sHzbxLJaj0SwILQVIg6Y1</a:t>
            </a:r>
          </a:p>
        </p:txBody>
      </p:sp>
      <p:sp>
        <p:nvSpPr>
          <p:cNvPr id="4" name="Slide Number Placeholder 3"/>
          <p:cNvSpPr>
            <a:spLocks noGrp="1"/>
          </p:cNvSpPr>
          <p:nvPr>
            <p:ph type="sldNum" sz="quarter" idx="10"/>
          </p:nvPr>
        </p:nvSpPr>
        <p:spPr/>
        <p:txBody>
          <a:bodyPr/>
          <a:lstStyle/>
          <a:p>
            <a:fld id="{1C4BCB7D-BF4E-1446-AA25-7CBBEE977063}" type="slidenum">
              <a:rPr lang="en-US" smtClean="0"/>
              <a:t>41</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does not stipulate how much either system should receive. The current split is 56%/44% in favor of the postsecondary side, but that is up for discussion. No changes are anticipated in year one and OSPI does not appear to be lobbying for more, but there are no guarantees. We will advocate for the system to retain its cut (or more); however, we are in the minority nationwide. Consequently, it is important to note that even a modest change to a 50/50 split could result in thousands lost at each college. Plan accordingly and spend your funds so that we can justify our current split.</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42</a:t>
            </a:fld>
            <a:endParaRPr lang="en-US"/>
          </a:p>
        </p:txBody>
      </p:sp>
    </p:spTree>
    <p:extLst>
      <p:ext uri="{BB962C8B-B14F-4D97-AF65-F5344CB8AC3E}">
        <p14:creationId xmlns:p14="http://schemas.microsoft.com/office/powerpoint/2010/main" val="239873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6A1B9-4E40-4E1E-8AB6-365CE8BAC3F0}" type="slidenum">
              <a:rPr lang="en-US" smtClean="0"/>
              <a:t>58</a:t>
            </a:fld>
            <a:endParaRPr lang="en-US"/>
          </a:p>
        </p:txBody>
      </p:sp>
    </p:spTree>
    <p:extLst>
      <p:ext uri="{BB962C8B-B14F-4D97-AF65-F5344CB8AC3E}">
        <p14:creationId xmlns:p14="http://schemas.microsoft.com/office/powerpoint/2010/main" val="744931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576A1B9-4E40-4E1E-8AB6-365CE8BAC3F0}" type="slidenum">
              <a:rPr lang="en-US" smtClean="0"/>
              <a:t>68</a:t>
            </a:fld>
            <a:endParaRPr lang="en-US"/>
          </a:p>
        </p:txBody>
      </p:sp>
    </p:spTree>
    <p:extLst>
      <p:ext uri="{BB962C8B-B14F-4D97-AF65-F5344CB8AC3E}">
        <p14:creationId xmlns:p14="http://schemas.microsoft.com/office/powerpoint/2010/main" val="1195093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72</a:t>
            </a:fld>
            <a:endParaRPr lang="en-US"/>
          </a:p>
        </p:txBody>
      </p:sp>
    </p:spTree>
    <p:extLst>
      <p:ext uri="{BB962C8B-B14F-4D97-AF65-F5344CB8AC3E}">
        <p14:creationId xmlns:p14="http://schemas.microsoft.com/office/powerpoint/2010/main" val="125437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10</a:t>
            </a:fld>
            <a:endParaRPr lang="en-US"/>
          </a:p>
        </p:txBody>
      </p:sp>
    </p:spTree>
    <p:extLst>
      <p:ext uri="{BB962C8B-B14F-4D97-AF65-F5344CB8AC3E}">
        <p14:creationId xmlns:p14="http://schemas.microsoft.com/office/powerpoint/2010/main" val="1136637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73</a:t>
            </a:fld>
            <a:endParaRPr lang="en-US"/>
          </a:p>
        </p:txBody>
      </p:sp>
    </p:spTree>
    <p:extLst>
      <p:ext uri="{BB962C8B-B14F-4D97-AF65-F5344CB8AC3E}">
        <p14:creationId xmlns:p14="http://schemas.microsoft.com/office/powerpoint/2010/main" val="3643996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74</a:t>
            </a:fld>
            <a:endParaRPr lang="en-US"/>
          </a:p>
        </p:txBody>
      </p:sp>
    </p:spTree>
    <p:extLst>
      <p:ext uri="{BB962C8B-B14F-4D97-AF65-F5344CB8AC3E}">
        <p14:creationId xmlns:p14="http://schemas.microsoft.com/office/powerpoint/2010/main" val="1438850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75</a:t>
            </a:fld>
            <a:endParaRPr lang="en-US"/>
          </a:p>
        </p:txBody>
      </p:sp>
    </p:spTree>
    <p:extLst>
      <p:ext uri="{BB962C8B-B14F-4D97-AF65-F5344CB8AC3E}">
        <p14:creationId xmlns:p14="http://schemas.microsoft.com/office/powerpoint/2010/main" val="2685606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76</a:t>
            </a:fld>
            <a:endParaRPr lang="en-US"/>
          </a:p>
        </p:txBody>
      </p:sp>
    </p:spTree>
    <p:extLst>
      <p:ext uri="{BB962C8B-B14F-4D97-AF65-F5344CB8AC3E}">
        <p14:creationId xmlns:p14="http://schemas.microsoft.com/office/powerpoint/2010/main" val="2870246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77</a:t>
            </a:fld>
            <a:endParaRPr lang="en-US"/>
          </a:p>
        </p:txBody>
      </p:sp>
    </p:spTree>
    <p:extLst>
      <p:ext uri="{BB962C8B-B14F-4D97-AF65-F5344CB8AC3E}">
        <p14:creationId xmlns:p14="http://schemas.microsoft.com/office/powerpoint/2010/main" val="2661508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Most are already doing this work – don’t recreate the wheel, just be intentional and streamline/adjust/supplement current practices.</a:t>
            </a:r>
          </a:p>
          <a:p>
            <a:pPr marL="171450" indent="-171450">
              <a:buFontTx/>
              <a:buChar char="-"/>
            </a:pPr>
            <a:r>
              <a:rPr lang="en-US" dirty="0"/>
              <a:t>Take opportunities – such as this – to provide feedback. This is new to us, too, so we welcome constructive criticism and new ideas.</a:t>
            </a:r>
          </a:p>
          <a:p>
            <a:pPr marL="171450" indent="-171450">
              <a:buFontTx/>
              <a:buChar char="-"/>
            </a:pPr>
            <a:r>
              <a:rPr lang="en-US" dirty="0"/>
              <a:t>Planning to suspend monitoring to provide assistance.</a:t>
            </a:r>
          </a:p>
          <a:p>
            <a:pPr marL="171450" indent="-171450">
              <a:buFontTx/>
              <a:buChar char="-"/>
            </a:pPr>
            <a:r>
              <a:rPr lang="en-US" dirty="0"/>
              <a:t>Don’t try to pack everything into the year the CLNA is due. Track and take advantage of ongoing engagement opportunities and develop a reliable system of recordkeeping.</a:t>
            </a:r>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78</a:t>
            </a:fld>
            <a:endParaRPr lang="en-US"/>
          </a:p>
        </p:txBody>
      </p:sp>
    </p:spTree>
    <p:extLst>
      <p:ext uri="{BB962C8B-B14F-4D97-AF65-F5344CB8AC3E}">
        <p14:creationId xmlns:p14="http://schemas.microsoft.com/office/powerpoint/2010/main" val="1984518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Stakeholders: </a:t>
            </a:r>
          </a:p>
          <a:p>
            <a:pPr marL="171450" indent="-171450">
              <a:buFontTx/>
              <a:buChar char="-"/>
            </a:pPr>
            <a:r>
              <a:rPr lang="en-US" dirty="0"/>
              <a:t>Faculty, Administrators, Counselors/Advisors, etc.</a:t>
            </a:r>
          </a:p>
          <a:p>
            <a:pPr marL="171450" indent="-171450">
              <a:buFontTx/>
              <a:buChar char="-"/>
            </a:pPr>
            <a:r>
              <a:rPr lang="en-US" dirty="0"/>
              <a:t>K-12 Partners</a:t>
            </a:r>
          </a:p>
          <a:p>
            <a:pPr marL="171450" indent="-171450">
              <a:buFontTx/>
              <a:buChar char="-"/>
            </a:pPr>
            <a:r>
              <a:rPr lang="en-US" dirty="0"/>
              <a:t>Employers, Business/Industry Leaders, WDCs, Labor, etc.</a:t>
            </a:r>
          </a:p>
          <a:p>
            <a:pPr marL="171450" indent="-171450">
              <a:buFontTx/>
              <a:buChar char="-"/>
            </a:pPr>
            <a:r>
              <a:rPr lang="en-US" dirty="0"/>
              <a:t>Students (and Parents)</a:t>
            </a:r>
          </a:p>
          <a:p>
            <a:pPr marL="171450" indent="-171450">
              <a:buFontTx/>
              <a:buChar char="-"/>
            </a:pPr>
            <a:r>
              <a:rPr lang="en-US" dirty="0"/>
              <a:t>Representatives of Special Populations</a:t>
            </a:r>
          </a:p>
          <a:p>
            <a:pPr marL="171450" indent="-171450">
              <a:buFontTx/>
              <a:buChar char="-"/>
            </a:pPr>
            <a:r>
              <a:rPr lang="en-US" dirty="0"/>
              <a:t>Agencies Serving Out-of-School or At-Risk Youth</a:t>
            </a:r>
          </a:p>
          <a:p>
            <a:pPr marL="171450" indent="-171450">
              <a:buFontTx/>
              <a:buChar char="-"/>
            </a:pPr>
            <a:r>
              <a:rPr lang="en-US" dirty="0"/>
              <a:t>Representatives of Indian Tribes/Organizations</a:t>
            </a:r>
          </a:p>
          <a:p>
            <a:pPr marL="0" indent="0">
              <a:buFontTx/>
              <a:buNone/>
            </a:pPr>
            <a:endParaRPr lang="en-US" dirty="0"/>
          </a:p>
          <a:p>
            <a:pPr marL="0" indent="0">
              <a:buFontTx/>
              <a:buNone/>
            </a:pPr>
            <a:r>
              <a:rPr lang="en-US" dirty="0"/>
              <a:t>Summary</a:t>
            </a:r>
          </a:p>
          <a:p>
            <a:pPr marL="171450" indent="-171450">
              <a:buFontTx/>
              <a:buChar char="-"/>
            </a:pPr>
            <a:r>
              <a:rPr lang="en-US" dirty="0"/>
              <a:t>Themes, Needs, Priorities</a:t>
            </a:r>
          </a:p>
          <a:p>
            <a:pPr marL="171450" indent="-171450">
              <a:buFontTx/>
              <a:buChar char="-"/>
            </a:pPr>
            <a:r>
              <a:rPr lang="en-US" dirty="0"/>
              <a:t>Funding Estimates</a:t>
            </a:r>
          </a:p>
          <a:p>
            <a:pPr marL="171450" indent="-171450">
              <a:buFontTx/>
              <a:buChar char="-"/>
            </a:pPr>
            <a:r>
              <a:rPr lang="en-US" dirty="0"/>
              <a:t>Foundation for Local Application</a:t>
            </a:r>
          </a:p>
        </p:txBody>
      </p:sp>
      <p:sp>
        <p:nvSpPr>
          <p:cNvPr id="4" name="Slide Number Placeholder 3"/>
          <p:cNvSpPr>
            <a:spLocks noGrp="1"/>
          </p:cNvSpPr>
          <p:nvPr>
            <p:ph type="sldNum" sz="quarter" idx="5"/>
          </p:nvPr>
        </p:nvSpPr>
        <p:spPr/>
        <p:txBody>
          <a:bodyPr/>
          <a:lstStyle/>
          <a:p>
            <a:fld id="{B576A1B9-4E40-4E1E-8AB6-365CE8BAC3F0}" type="slidenum">
              <a:rPr lang="en-US" smtClean="0"/>
              <a:t>79</a:t>
            </a:fld>
            <a:endParaRPr lang="en-US"/>
          </a:p>
        </p:txBody>
      </p:sp>
    </p:spTree>
    <p:extLst>
      <p:ext uri="{BB962C8B-B14F-4D97-AF65-F5344CB8AC3E}">
        <p14:creationId xmlns:p14="http://schemas.microsoft.com/office/powerpoint/2010/main" val="3946099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80</a:t>
            </a:fld>
            <a:endParaRPr lang="en-US"/>
          </a:p>
        </p:txBody>
      </p:sp>
    </p:spTree>
    <p:extLst>
      <p:ext uri="{BB962C8B-B14F-4D97-AF65-F5344CB8AC3E}">
        <p14:creationId xmlns:p14="http://schemas.microsoft.com/office/powerpoint/2010/main" val="3951458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you’re familiar with state priorities, you don’t need a deep-dive into data to identify preliminary themes and objectives.</a:t>
            </a:r>
          </a:p>
          <a:p>
            <a:pPr marL="171450" indent="-171450">
              <a:buFontTx/>
              <a:buChar char="-"/>
            </a:pPr>
            <a:r>
              <a:rPr lang="en-US" dirty="0"/>
              <a:t>Be deliberate about your approach and strategize how and when to invite others to the table.</a:t>
            </a:r>
          </a:p>
          <a:p>
            <a:pPr marL="171450" indent="-171450">
              <a:buFontTx/>
              <a:buChar char="-"/>
            </a:pPr>
            <a:r>
              <a:rPr lang="en-US" dirty="0"/>
              <a:t>Identify and lead with the essentials. Don’t coopt the process, but reverse engineer it so that you can account for and justify those things you need to sustain your programs.</a:t>
            </a:r>
          </a:p>
          <a:p>
            <a:pPr marL="171450" indent="-171450">
              <a:buFontTx/>
              <a:buChar char="-"/>
            </a:pPr>
            <a:r>
              <a:rPr lang="en-US" dirty="0"/>
              <a:t>Look for opportunities to be innovative, but don’t lose sight of what you’re already doing well. </a:t>
            </a:r>
          </a:p>
        </p:txBody>
      </p:sp>
      <p:sp>
        <p:nvSpPr>
          <p:cNvPr id="4" name="Slide Number Placeholder 3"/>
          <p:cNvSpPr>
            <a:spLocks noGrp="1"/>
          </p:cNvSpPr>
          <p:nvPr>
            <p:ph type="sldNum" sz="quarter" idx="5"/>
          </p:nvPr>
        </p:nvSpPr>
        <p:spPr/>
        <p:txBody>
          <a:bodyPr/>
          <a:lstStyle/>
          <a:p>
            <a:fld id="{B576A1B9-4E40-4E1E-8AB6-365CE8BAC3F0}" type="slidenum">
              <a:rPr lang="en-US" smtClean="0"/>
              <a:t>81</a:t>
            </a:fld>
            <a:endParaRPr lang="en-US"/>
          </a:p>
        </p:txBody>
      </p:sp>
    </p:spTree>
    <p:extLst>
      <p:ext uri="{BB962C8B-B14F-4D97-AF65-F5344CB8AC3E}">
        <p14:creationId xmlns:p14="http://schemas.microsoft.com/office/powerpoint/2010/main" val="2768266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Your leadership team should be your “circle of trust” wherein you can be critical and not worry about airing dirty laundry.</a:t>
            </a:r>
          </a:p>
          <a:p>
            <a:pPr marL="171450" indent="-171450">
              <a:buFontTx/>
              <a:buChar char="-"/>
            </a:pPr>
            <a:r>
              <a:rPr lang="en-US" dirty="0"/>
              <a:t>Make sure you have the expertise you need within arm’s reach.</a:t>
            </a:r>
          </a:p>
          <a:p>
            <a:pPr marL="171450" indent="-171450">
              <a:buFontTx/>
              <a:buChar char="-"/>
            </a:pPr>
            <a:r>
              <a:rPr lang="en-US" dirty="0"/>
              <a:t>Delegate when appropriate: scheduling, agendas, minutes, data collection, recordkeeping, writing</a:t>
            </a:r>
          </a:p>
          <a:p>
            <a:pPr marL="171450" indent="-171450">
              <a:buFontTx/>
              <a:buChar char="-"/>
            </a:pPr>
            <a:r>
              <a:rPr lang="en-US" dirty="0"/>
              <a:t>Other methods: surveys, webinars, conference calls, web forms, document-sharing</a:t>
            </a:r>
          </a:p>
          <a:p>
            <a:pPr marL="171450" indent="-171450">
              <a:buFontTx/>
              <a:buChar char="-"/>
            </a:pPr>
            <a:r>
              <a:rPr lang="en-US" dirty="0"/>
              <a:t>Everyone needs to write their own local needs assessment, but that doesn’t mean you can’t share resources or collaborate on the process.</a:t>
            </a:r>
          </a:p>
          <a:p>
            <a:pPr marL="171450" indent="-171450">
              <a:buFontTx/>
              <a:buChar char="-"/>
            </a:pPr>
            <a:r>
              <a:rPr lang="en-US" dirty="0"/>
              <a:t>Examples of stakeholders groups: General Advisory Committees, WRT Advisory Committees, Workforce Education Services Teams, student organizations/governments, chambers, WDCs, EDCs, unions, consortia, DEI Committees, Tribal Organizations, social services agencies, etc. </a:t>
            </a:r>
          </a:p>
        </p:txBody>
      </p:sp>
      <p:sp>
        <p:nvSpPr>
          <p:cNvPr id="4" name="Slide Number Placeholder 3"/>
          <p:cNvSpPr>
            <a:spLocks noGrp="1"/>
          </p:cNvSpPr>
          <p:nvPr>
            <p:ph type="sldNum" sz="quarter" idx="5"/>
          </p:nvPr>
        </p:nvSpPr>
        <p:spPr/>
        <p:txBody>
          <a:bodyPr/>
          <a:lstStyle/>
          <a:p>
            <a:fld id="{B576A1B9-4E40-4E1E-8AB6-365CE8BAC3F0}" type="slidenum">
              <a:rPr lang="en-US" smtClean="0"/>
              <a:t>82</a:t>
            </a:fld>
            <a:endParaRPr lang="en-US"/>
          </a:p>
        </p:txBody>
      </p:sp>
    </p:spTree>
    <p:extLst>
      <p:ext uri="{BB962C8B-B14F-4D97-AF65-F5344CB8AC3E}">
        <p14:creationId xmlns:p14="http://schemas.microsoft.com/office/powerpoint/2010/main" val="111418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&lt;strong&gt;NOT&lt;/strong&gt; an accurate correlation between a &lt;strong&gt;requirement&lt;.strong&gt; and a &lt;strong&gt;major theme&lt;/strong&gt; of Perkins V?&lt;/strong&gt;
https://www.polleverywhere.com/multiple_choice_polls/liMfy4YGu4ai5G3nzVrw1</a:t>
            </a:r>
          </a:p>
        </p:txBody>
      </p:sp>
      <p:sp>
        <p:nvSpPr>
          <p:cNvPr id="4" name="Slide Number Placeholder 3"/>
          <p:cNvSpPr>
            <a:spLocks noGrp="1"/>
          </p:cNvSpPr>
          <p:nvPr>
            <p:ph type="sldNum" sz="quarter" idx="10"/>
          </p:nvPr>
        </p:nvSpPr>
        <p:spPr/>
        <p:txBody>
          <a:bodyPr/>
          <a:lstStyle/>
          <a:p>
            <a:fld id="{1C4BCB7D-BF4E-1446-AA25-7CBBEE977063}" type="slidenum">
              <a:rPr lang="en-US" smtClean="0"/>
              <a:t>11</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Start with observations/themes noted in Step 1 and determine if you have the data available to support them.</a:t>
            </a:r>
          </a:p>
          <a:p>
            <a:pPr marL="171450" indent="-171450">
              <a:buFontTx/>
              <a:buChar char="-"/>
            </a:pPr>
            <a:r>
              <a:rPr lang="en-US" dirty="0"/>
              <a:t>Look for areas where you’re missing information or need more to triangulate findings.</a:t>
            </a:r>
          </a:p>
          <a:p>
            <a:pPr marL="171450" indent="-171450">
              <a:buFontTx/>
              <a:buChar char="-"/>
            </a:pPr>
            <a:r>
              <a:rPr lang="en-US" dirty="0"/>
              <a:t>Determine your priorities and who needs to inform them.</a:t>
            </a:r>
          </a:p>
          <a:p>
            <a:pPr marL="171450" indent="-171450">
              <a:buFontTx/>
              <a:buChar char="-"/>
            </a:pPr>
            <a:r>
              <a:rPr lang="en-US" dirty="0"/>
              <a:t>Organize, organize, organize: Who needs to see and respond to what?</a:t>
            </a:r>
          </a:p>
          <a:p>
            <a:pPr marL="171450" indent="-171450">
              <a:buFontTx/>
              <a:buChar char="-"/>
            </a:pPr>
            <a:r>
              <a:rPr lang="en-US" dirty="0"/>
              <a:t>Determine how you are going to present information and document feedback.</a:t>
            </a:r>
          </a:p>
          <a:p>
            <a:pPr marL="171450" indent="-171450">
              <a:buFontTx/>
              <a:buChar char="-"/>
            </a:pPr>
            <a:r>
              <a:rPr lang="en-US" dirty="0"/>
              <a:t>Examples of materials: disaggregated performance data, advisory committee recommendations, student evaluations, demographic data, labor market information, accreditation reports and findings, focus groups, survey results, demand/decline list, salary/wage reports, program review summaries, budgets, student learning outcomes</a:t>
            </a:r>
          </a:p>
        </p:txBody>
      </p:sp>
      <p:sp>
        <p:nvSpPr>
          <p:cNvPr id="4" name="Slide Number Placeholder 3"/>
          <p:cNvSpPr>
            <a:spLocks noGrp="1"/>
          </p:cNvSpPr>
          <p:nvPr>
            <p:ph type="sldNum" sz="quarter" idx="5"/>
          </p:nvPr>
        </p:nvSpPr>
        <p:spPr/>
        <p:txBody>
          <a:bodyPr/>
          <a:lstStyle/>
          <a:p>
            <a:fld id="{B576A1B9-4E40-4E1E-8AB6-365CE8BAC3F0}" type="slidenum">
              <a:rPr lang="en-US" smtClean="0"/>
              <a:t>83</a:t>
            </a:fld>
            <a:endParaRPr lang="en-US"/>
          </a:p>
        </p:txBody>
      </p:sp>
    </p:spTree>
    <p:extLst>
      <p:ext uri="{BB962C8B-B14F-4D97-AF65-F5344CB8AC3E}">
        <p14:creationId xmlns:p14="http://schemas.microsoft.com/office/powerpoint/2010/main" val="2908674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Consider:</a:t>
            </a:r>
          </a:p>
          <a:p>
            <a:pPr marL="171450" indent="-171450">
              <a:buFontTx/>
              <a:buChar char="-"/>
            </a:pPr>
            <a:r>
              <a:rPr lang="en-US" dirty="0"/>
              <a:t>Who is the most appropriate person to facilitate the conversation?</a:t>
            </a:r>
          </a:p>
          <a:p>
            <a:pPr marL="171450" indent="-171450">
              <a:buFontTx/>
              <a:buChar char="-"/>
            </a:pPr>
            <a:r>
              <a:rPr lang="en-US" dirty="0"/>
              <a:t>How will you convey the overarching purpose, strategy, vision, values, or goals?</a:t>
            </a:r>
          </a:p>
          <a:p>
            <a:pPr marL="171450" indent="-171450">
              <a:buFontTx/>
              <a:buChar char="-"/>
            </a:pPr>
            <a:r>
              <a:rPr lang="en-US" dirty="0"/>
              <a:t>How will you share pertinent information with groups?</a:t>
            </a:r>
          </a:p>
          <a:p>
            <a:pPr marL="171450" indent="-171450">
              <a:buFontTx/>
              <a:buChar char="-"/>
            </a:pPr>
            <a:r>
              <a:rPr lang="en-US" dirty="0"/>
              <a:t>How will you document recommendations and findings?</a:t>
            </a:r>
          </a:p>
          <a:p>
            <a:pPr marL="171450" indent="-171450">
              <a:buFontTx/>
              <a:buChar char="-"/>
            </a:pPr>
            <a:r>
              <a:rPr lang="en-US" dirty="0"/>
              <a:t>How can you acknowledge their contributions and keep them engaged in a continual improvement process?</a:t>
            </a:r>
          </a:p>
          <a:p>
            <a:pPr marL="0" indent="0">
              <a:buFontTx/>
              <a:buNone/>
            </a:pPr>
            <a:endParaRPr lang="en-US" dirty="0"/>
          </a:p>
          <a:p>
            <a:pPr marL="0" indent="0">
              <a:buFontTx/>
              <a:buNone/>
            </a:pPr>
            <a:r>
              <a:rPr lang="en-US" dirty="0"/>
              <a:t>Recommendations:</a:t>
            </a:r>
          </a:p>
          <a:p>
            <a:pPr marL="171450" indent="-171450">
              <a:buFontTx/>
              <a:buChar char="-"/>
            </a:pPr>
            <a:r>
              <a:rPr lang="en-US" dirty="0"/>
              <a:t>Document attendance and participation</a:t>
            </a:r>
          </a:p>
          <a:p>
            <a:pPr marL="171450" indent="-171450">
              <a:buFontTx/>
              <a:buChar char="-"/>
            </a:pPr>
            <a:r>
              <a:rPr lang="en-US" dirty="0"/>
              <a:t>Limit scope by preparing questions/topics in advanced based upon materials/data sources</a:t>
            </a:r>
          </a:p>
          <a:p>
            <a:pPr marL="171450" indent="-171450">
              <a:buFontTx/>
              <a:buChar char="-"/>
            </a:pPr>
            <a:r>
              <a:rPr lang="en-US" dirty="0"/>
              <a:t>Create worksheets modeled after the CLNA template</a:t>
            </a:r>
          </a:p>
          <a:p>
            <a:pPr marL="171450" indent="-171450">
              <a:buFontTx/>
              <a:buChar char="-"/>
            </a:pPr>
            <a:r>
              <a:rPr lang="en-US" dirty="0"/>
              <a:t>Look forward and focus on the “desired state” and what strategies are going to get you there.</a:t>
            </a:r>
          </a:p>
          <a:p>
            <a:pPr marL="171450" indent="-171450">
              <a:buFontTx/>
              <a:buChar char="-"/>
            </a:pPr>
            <a:r>
              <a:rPr lang="en-US" dirty="0"/>
              <a:t>Debrief stakeholder engagement activities with leadership team to prioritize findings.</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84</a:t>
            </a:fld>
            <a:endParaRPr lang="en-US"/>
          </a:p>
        </p:txBody>
      </p:sp>
    </p:spTree>
    <p:extLst>
      <p:ext uri="{BB962C8B-B14F-4D97-AF65-F5344CB8AC3E}">
        <p14:creationId xmlns:p14="http://schemas.microsoft.com/office/powerpoint/2010/main" val="3408848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85</a:t>
            </a:fld>
            <a:endParaRPr lang="en-US"/>
          </a:p>
        </p:txBody>
      </p:sp>
    </p:spTree>
    <p:extLst>
      <p:ext uri="{BB962C8B-B14F-4D97-AF65-F5344CB8AC3E}">
        <p14:creationId xmlns:p14="http://schemas.microsoft.com/office/powerpoint/2010/main" val="109440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Equity: PV includes new special populations, requires disaggregated data, response to performance gaps, DEI-focused professional development, and support for special populations as a required use of funds.</a:t>
            </a:r>
          </a:p>
          <a:p>
            <a:pPr marL="171450" indent="-171450">
              <a:buFontTx/>
              <a:buChar char="-"/>
            </a:pPr>
            <a:r>
              <a:rPr lang="en-US" dirty="0"/>
              <a:t>Improvement: new indicators, identify and address performance gaps, CLNA, assessment and professional development as required uses of funds, catch-all “other activities to improve CTE programs”</a:t>
            </a:r>
          </a:p>
          <a:p>
            <a:pPr marL="171450" indent="-171450">
              <a:buFontTx/>
              <a:buChar char="-"/>
            </a:pPr>
            <a:r>
              <a:rPr lang="en-US" dirty="0"/>
              <a:t>Stakeholder Engagement: CLNA, 8 required stakeholders, State Plan development and public comment period, “continued consultation”</a:t>
            </a:r>
          </a:p>
          <a:p>
            <a:pPr marL="171450" indent="-171450">
              <a:buFontTx/>
              <a:buChar char="-"/>
            </a:pPr>
            <a:r>
              <a:rPr lang="en-US" dirty="0"/>
              <a:t>Alignment: Combined Perkins/WIOA State Plan, ESSA/WIOA alignment in definitions, timelines, student subgroups and populations, CLNA, dual-credit and programs of study</a:t>
            </a:r>
          </a:p>
          <a:p>
            <a:pPr marL="171450" indent="-171450">
              <a:buFontTx/>
              <a:buChar char="-"/>
            </a:pPr>
            <a:r>
              <a:rPr lang="en-US" dirty="0"/>
              <a:t>Innovation: Flexibility and autonomy, CLNA and application, disaggregated performance data, data-informed decision-making, federal Innovation and Modernization grant, reserve increase to 15%, addition of performance gaps to reserve options   </a:t>
            </a:r>
          </a:p>
        </p:txBody>
      </p:sp>
      <p:sp>
        <p:nvSpPr>
          <p:cNvPr id="4" name="Slide Number Placeholder 3"/>
          <p:cNvSpPr>
            <a:spLocks noGrp="1"/>
          </p:cNvSpPr>
          <p:nvPr>
            <p:ph type="sldNum" sz="quarter" idx="5"/>
          </p:nvPr>
        </p:nvSpPr>
        <p:spPr/>
        <p:txBody>
          <a:bodyPr/>
          <a:lstStyle/>
          <a:p>
            <a:fld id="{B576A1B9-4E40-4E1E-8AB6-365CE8BAC3F0}" type="slidenum">
              <a:rPr lang="en-US" smtClean="0"/>
              <a:t>12</a:t>
            </a:fld>
            <a:endParaRPr lang="en-US"/>
          </a:p>
        </p:txBody>
      </p:sp>
    </p:spTree>
    <p:extLst>
      <p:ext uri="{BB962C8B-B14F-4D97-AF65-F5344CB8AC3E}">
        <p14:creationId xmlns:p14="http://schemas.microsoft.com/office/powerpoint/2010/main" val="256650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13</a:t>
            </a:fld>
            <a:endParaRPr lang="en-US"/>
          </a:p>
        </p:txBody>
      </p:sp>
    </p:spTree>
    <p:extLst>
      <p:ext uri="{BB962C8B-B14F-4D97-AF65-F5344CB8AC3E}">
        <p14:creationId xmlns:p14="http://schemas.microsoft.com/office/powerpoint/2010/main" val="266201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 following was &lt;strong&gt;NOT&lt;/strong&gt; redefined in Perkins V?
https://www.polleverywhere.com/multiple_choice_polls/c3gsTZ4rPDyzDlSctl8WX</a:t>
            </a:r>
          </a:p>
        </p:txBody>
      </p:sp>
      <p:sp>
        <p:nvSpPr>
          <p:cNvPr id="4" name="Slide Number Placeholder 3"/>
          <p:cNvSpPr>
            <a:spLocks noGrp="1"/>
          </p:cNvSpPr>
          <p:nvPr>
            <p:ph type="sldNum" sz="quarter" idx="10"/>
          </p:nvPr>
        </p:nvSpPr>
        <p:spPr/>
        <p:txBody>
          <a:bodyPr/>
          <a:lstStyle/>
          <a:p>
            <a:fld id="{1C4BCB7D-BF4E-1446-AA25-7CBBEE977063}" type="slidenum">
              <a:rPr lang="en-US" smtClean="0"/>
              <a:t>14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Size, Scope, and Quality must be defined in the State Plan and addressed in local applications. The Perkins leadership team is drafting a definition, which will be vetted by the college subcommittee and subject to stakeholder feedback.</a:t>
            </a:r>
          </a:p>
          <a:p>
            <a:endParaRPr lang="en-US" dirty="0"/>
          </a:p>
          <a:p>
            <a:r>
              <a:rPr lang="en-US" dirty="0"/>
              <a:t>Professional Development: 9 examples under required use of funds, new definition: “sustained…intensive, collaborative, job-embedded, data-driven, classroom focused…and evidence-based” including 14 conditions</a:t>
            </a:r>
          </a:p>
          <a:p>
            <a:r>
              <a:rPr lang="en-US" dirty="0"/>
              <a:t>CTE Concentrator: student enrolled in an eligible college who has earned 12 credits w/in a CTE program or completed a program if it is less than 12 credits</a:t>
            </a:r>
          </a:p>
          <a:p>
            <a:endParaRPr lang="en-US" dirty="0"/>
          </a:p>
          <a:p>
            <a:endParaRPr lang="en-US" dirty="0"/>
          </a:p>
        </p:txBody>
      </p:sp>
      <p:sp>
        <p:nvSpPr>
          <p:cNvPr id="4" name="Slide Number Placeholder 3"/>
          <p:cNvSpPr>
            <a:spLocks noGrp="1"/>
          </p:cNvSpPr>
          <p:nvPr>
            <p:ph type="sldNum" sz="quarter" idx="5"/>
          </p:nvPr>
        </p:nvSpPr>
        <p:spPr/>
        <p:txBody>
          <a:bodyPr/>
          <a:lstStyle/>
          <a:p>
            <a:fld id="{B576A1B9-4E40-4E1E-8AB6-365CE8BAC3F0}" type="slidenum">
              <a:rPr lang="en-US" smtClean="0"/>
              <a:t>15</a:t>
            </a:fld>
            <a:endParaRPr lang="en-US"/>
          </a:p>
        </p:txBody>
      </p:sp>
    </p:spTree>
    <p:extLst>
      <p:ext uri="{BB962C8B-B14F-4D97-AF65-F5344CB8AC3E}">
        <p14:creationId xmlns:p14="http://schemas.microsoft.com/office/powerpoint/2010/main" val="765064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over Triangle Pattern"/>
          <p:cNvPicPr>
            <a:picLocks noChangeAspect="1"/>
          </p:cNvPicPr>
          <p:nvPr userDrawn="1"/>
        </p:nvPicPr>
        <p:blipFill rotWithShape="1">
          <a:blip r:embed="rId2">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9" name="Title 8"/>
          <p:cNvSpPr>
            <a:spLocks noGrp="1"/>
          </p:cNvSpPr>
          <p:nvPr>
            <p:ph type="title" hasCustomPrompt="1"/>
          </p:nvPr>
        </p:nvSpPr>
        <p:spPr>
          <a:xfrm>
            <a:off x="938797" y="3929983"/>
            <a:ext cx="7289497" cy="754602"/>
          </a:xfrm>
        </p:spPr>
        <p:txBody>
          <a:bodyPr/>
          <a:lstStyle>
            <a:lvl1pPr>
              <a:defRPr sz="4800" b="0">
                <a:solidFill>
                  <a:srgbClr val="003764"/>
                </a:solidFill>
                <a:latin typeface="Franklin Gothic Medium" panose="020B0603020102020204" pitchFamily="34" charset="0"/>
              </a:defRPr>
            </a:lvl1pPr>
          </a:lstStyle>
          <a:p>
            <a:r>
              <a:rPr lang="en-US" dirty="0"/>
              <a:t>TITLE SLIDE</a:t>
            </a:r>
          </a:p>
        </p:txBody>
      </p:sp>
      <p:sp>
        <p:nvSpPr>
          <p:cNvPr id="6" name="Text Placeholder 5"/>
          <p:cNvSpPr>
            <a:spLocks noGrp="1"/>
          </p:cNvSpPr>
          <p:nvPr>
            <p:ph type="body" sz="quarter" idx="10" hasCustomPrompt="1"/>
          </p:nvPr>
        </p:nvSpPr>
        <p:spPr>
          <a:xfrm>
            <a:off x="948019" y="4684586"/>
            <a:ext cx="7280275" cy="432360"/>
          </a:xfrm>
          <a:prstGeom prst="rect">
            <a:avLst/>
          </a:prstGeom>
        </p:spPr>
        <p:txBody>
          <a:bodyPr/>
          <a:lstStyle>
            <a:lvl1pPr>
              <a:defRPr sz="2400" i="1">
                <a:latin typeface="Franklin Gothic Medium" panose="020B0603020102020204" pitchFamily="34" charset="0"/>
              </a:defRPr>
            </a:lvl1pPr>
          </a:lstStyle>
          <a:p>
            <a:pPr lvl="0"/>
            <a:r>
              <a:rPr lang="en-US" dirty="0"/>
              <a:t>Sub-head</a:t>
            </a:r>
          </a:p>
        </p:txBody>
      </p:sp>
      <p:sp>
        <p:nvSpPr>
          <p:cNvPr id="10" name="Text Placeholder 9"/>
          <p:cNvSpPr>
            <a:spLocks noGrp="1"/>
          </p:cNvSpPr>
          <p:nvPr>
            <p:ph type="body" sz="quarter" idx="11" hasCustomPrompt="1"/>
          </p:nvPr>
        </p:nvSpPr>
        <p:spPr>
          <a:xfrm>
            <a:off x="948018" y="5704114"/>
            <a:ext cx="5463667" cy="881847"/>
          </a:xfrm>
          <a:prstGeom prst="rect">
            <a:avLst/>
          </a:prstGeom>
        </p:spPr>
        <p:txBody>
          <a:bodyPr/>
          <a:lstStyle>
            <a:lvl1pPr>
              <a:defRPr sz="1800" b="0" i="0" baseline="0">
                <a:latin typeface="Franklin Gothic Medium" panose="020B0603020102020204" pitchFamily="34" charset="0"/>
              </a:defRPr>
            </a:lvl1pPr>
          </a:lstStyle>
          <a:p>
            <a:pPr lvl="0"/>
            <a:r>
              <a:rPr lang="en-US" dirty="0"/>
              <a:t>Presenter(s)</a:t>
            </a:r>
            <a:br>
              <a:rPr lang="en-US" dirty="0"/>
            </a:br>
            <a:r>
              <a:rPr lang="en-US" dirty="0"/>
              <a:t>Month Date, Year </a:t>
            </a:r>
          </a:p>
        </p:txBody>
      </p:sp>
    </p:spTree>
    <p:extLst>
      <p:ext uri="{BB962C8B-B14F-4D97-AF65-F5344CB8AC3E}">
        <p14:creationId xmlns:p14="http://schemas.microsoft.com/office/powerpoint/2010/main" val="58425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8" y="1481790"/>
            <a:ext cx="8220075" cy="488950"/>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8" y="2098675"/>
            <a:ext cx="8220075" cy="4592638"/>
          </a:xfrm>
          <a:prstGeom prst="rect">
            <a:avLst/>
          </a:prstGeom>
        </p:spPr>
        <p:txBody>
          <a:bodyPr/>
          <a:lstStyle>
            <a:lvl1pPr marL="342900" indent="-342900">
              <a:buFont typeface="Arial" panose="020B0604020202020204" pitchFamily="34" charset="0"/>
              <a:buChar char="•"/>
              <a:defRPr sz="2400" baseline="0">
                <a:solidFill>
                  <a:srgbClr val="003764"/>
                </a:solidFill>
                <a:latin typeface="Franklin Gothic Book" panose="020B0503020102020204" pitchFamily="34" charset="0"/>
              </a:defRPr>
            </a:lvl1pPr>
            <a:lvl2pPr marL="742950" indent="-285750">
              <a:buClr>
                <a:srgbClr val="3E576B"/>
              </a:buClr>
              <a:buFont typeface="Arial" panose="020B0604020202020204" pitchFamily="34" charset="0"/>
              <a:buChar char="•"/>
              <a:defRPr sz="2000" baseline="0">
                <a:solidFill>
                  <a:srgbClr val="003764"/>
                </a:solidFill>
                <a:latin typeface="Franklin Gothic Book" panose="020B0503020102020204" pitchFamily="34" charset="0"/>
              </a:defRPr>
            </a:lvl2pPr>
            <a:lvl3pPr marL="1200150" indent="-285750">
              <a:buFont typeface="Arial" panose="020B0604020202020204" pitchFamily="34" charset="0"/>
              <a:buChar char="•"/>
              <a:defRPr sz="1600" baseline="0">
                <a:solidFill>
                  <a:srgbClr val="003764"/>
                </a:solidFill>
                <a:latin typeface="Franklin Gothic Book" panose="020B0503020102020204" pitchFamily="34" charset="0"/>
              </a:defRPr>
            </a:lvl3pPr>
            <a:lvl4pPr>
              <a:defRPr sz="1200" baseline="0">
                <a:solidFill>
                  <a:srgbClr val="003764"/>
                </a:solidFill>
                <a:latin typeface="Franklin Gothic Book" panose="020B0503020102020204" pitchFamily="34" charset="0"/>
              </a:defRPr>
            </a:lvl4pPr>
            <a:lvl5pPr>
              <a:defRPr sz="12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3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38" y="55093"/>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6EF0E18F-94BC-464A-A0B8-3708355F7CE4}"/>
              </a:ext>
            </a:extLst>
          </p:cNvPr>
          <p:cNvSpPr>
            <a:spLocks noGrp="1"/>
          </p:cNvSpPr>
          <p:nvPr>
            <p:ph type="title" hasCustomPrompt="1"/>
          </p:nvPr>
        </p:nvSpPr>
        <p:spPr>
          <a:xfrm>
            <a:off x="479426" y="1636295"/>
            <a:ext cx="8100160" cy="669102"/>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TWO CONTENT</a:t>
            </a:r>
          </a:p>
        </p:txBody>
      </p:sp>
      <p:sp>
        <p:nvSpPr>
          <p:cNvPr id="3" name="Content Placeholder 2"/>
          <p:cNvSpPr>
            <a:spLocks noGrp="1"/>
          </p:cNvSpPr>
          <p:nvPr>
            <p:ph sz="quarter" idx="12"/>
          </p:nvPr>
        </p:nvSpPr>
        <p:spPr>
          <a:xfrm>
            <a:off x="479426"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p:txBody>
      </p:sp>
      <p:sp>
        <p:nvSpPr>
          <p:cNvPr id="14" name="Content Placeholder 2"/>
          <p:cNvSpPr>
            <a:spLocks noGrp="1"/>
          </p:cNvSpPr>
          <p:nvPr>
            <p:ph sz="quarter" idx="13"/>
          </p:nvPr>
        </p:nvSpPr>
        <p:spPr>
          <a:xfrm>
            <a:off x="4798738"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031" y="123088"/>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7" name="Title 6">
            <a:extLst>
              <a:ext uri="{FF2B5EF4-FFF2-40B4-BE49-F238E27FC236}">
                <a16:creationId xmlns:a16="http://schemas.microsoft.com/office/drawing/2014/main" id="{B82BE4E8-B0E0-4949-9BFD-53963D17927E}"/>
              </a:ext>
            </a:extLst>
          </p:cNvPr>
          <p:cNvSpPr>
            <a:spLocks noGrp="1"/>
          </p:cNvSpPr>
          <p:nvPr>
            <p:ph type="title" hasCustomPrompt="1"/>
          </p:nvPr>
        </p:nvSpPr>
        <p:spPr>
          <a:xfrm>
            <a:off x="934583" y="1645920"/>
            <a:ext cx="7806581" cy="683812"/>
          </a:xfrm>
        </p:spPr>
        <p:txBody>
          <a:bodyPr/>
          <a:lstStyle>
            <a:lvl1pPr>
              <a:defRPr lang="en-US" sz="3600" b="0" kern="1200" baseline="0" dirty="0">
                <a:solidFill>
                  <a:srgbClr val="003764"/>
                </a:solidFill>
                <a:latin typeface="+mj-lt"/>
                <a:ea typeface="+mn-ea"/>
                <a:cs typeface="+mn-cs"/>
              </a:defRPr>
            </a:lvl1pPr>
          </a:lstStyle>
          <a:p>
            <a:r>
              <a:rPr lang="en-US" dirty="0"/>
              <a:t>FINAL SLIDE</a:t>
            </a:r>
          </a:p>
        </p:txBody>
      </p:sp>
      <p:sp>
        <p:nvSpPr>
          <p:cNvPr id="6" name="Text Placeholder 5">
            <a:extLst>
              <a:ext uri="{FF2B5EF4-FFF2-40B4-BE49-F238E27FC236}">
                <a16:creationId xmlns:a16="http://schemas.microsoft.com/office/drawing/2014/main" id="{654E097C-8828-4E2B-A38E-B4495EA7583B}"/>
              </a:ext>
            </a:extLst>
          </p:cNvPr>
          <p:cNvSpPr>
            <a:spLocks noGrp="1"/>
          </p:cNvSpPr>
          <p:nvPr>
            <p:ph type="body" sz="quarter" idx="12" hasCustomPrompt="1"/>
          </p:nvPr>
        </p:nvSpPr>
        <p:spPr>
          <a:xfrm>
            <a:off x="934583" y="2555874"/>
            <a:ext cx="7806581" cy="3664925"/>
          </a:xfrm>
          <a:prstGeom prst="rect">
            <a:avLst/>
          </a:prstGeom>
        </p:spPr>
        <p:txBody>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stStyle>
          <a:p>
            <a:pPr marL="285750" indent="-285750">
              <a:buFont typeface="Arial" panose="020B0604020202020204" pitchFamily="34" charset="0"/>
              <a:buChar char="•"/>
            </a:pPr>
            <a:r>
              <a:rPr lang="en-US" sz="2400" dirty="0">
                <a:solidFill>
                  <a:srgbClr val="003764"/>
                </a:solidFill>
              </a:rPr>
              <a:t>Always include a Final Slide in order to include the Creative Commons footer language in the presentation. </a:t>
            </a:r>
            <a:br>
              <a:rPr lang="en-US" sz="2400" dirty="0">
                <a:solidFill>
                  <a:srgbClr val="003764"/>
                </a:solidFill>
              </a:rPr>
            </a:br>
            <a:br>
              <a:rPr lang="en-US" sz="2400" dirty="0">
                <a:solidFill>
                  <a:srgbClr val="003764"/>
                </a:solidFill>
              </a:rPr>
            </a:br>
            <a:r>
              <a:rPr lang="en-US" sz="2400" dirty="0">
                <a:solidFill>
                  <a:srgbClr val="003764"/>
                </a:solidFill>
              </a:rPr>
              <a:t>Ideas for using the slide:</a:t>
            </a:r>
            <a:br>
              <a:rPr lang="en-US" sz="2400" dirty="0">
                <a:solidFill>
                  <a:srgbClr val="003764"/>
                </a:solidFill>
              </a:rPr>
            </a:br>
            <a:r>
              <a:rPr lang="en-US" sz="2000" dirty="0">
                <a:solidFill>
                  <a:srgbClr val="003764"/>
                </a:solidFill>
              </a:rPr>
              <a:t>Provide contact information for follow-up.</a:t>
            </a:r>
            <a:br>
              <a:rPr lang="en-US" sz="2000" dirty="0">
                <a:solidFill>
                  <a:srgbClr val="003764"/>
                </a:solidFill>
              </a:rPr>
            </a:br>
            <a:r>
              <a:rPr lang="en-US" sz="2000" dirty="0">
                <a:solidFill>
                  <a:srgbClr val="003764"/>
                </a:solidFill>
              </a:rPr>
              <a:t>Pose a concluding question.	</a:t>
            </a:r>
            <a:br>
              <a:rPr lang="en-US" sz="2000" dirty="0">
                <a:solidFill>
                  <a:srgbClr val="003764"/>
                </a:solidFill>
              </a:rPr>
            </a:br>
            <a:r>
              <a:rPr lang="en-US" sz="2000" dirty="0">
                <a:solidFill>
                  <a:srgbClr val="003764"/>
                </a:solidFill>
              </a:rPr>
              <a:t>A simple “Thank you” or “Questions?” provides a non-distracting visual for closing discussion.</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3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9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D607F5-FE32-9745-9440-E836A6753442}"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547FFA-FB94-B749-9438-0D1AF9172022}" type="slidenum">
              <a:rPr lang="en-US" smtClean="0"/>
              <a:t>‹#›</a:t>
            </a:fld>
            <a:endParaRPr lang="en-US" dirty="0"/>
          </a:p>
        </p:txBody>
      </p:sp>
    </p:spTree>
    <p:extLst>
      <p:ext uri="{BB962C8B-B14F-4D97-AF65-F5344CB8AC3E}">
        <p14:creationId xmlns:p14="http://schemas.microsoft.com/office/powerpoint/2010/main" val="3829027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19378237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0" r:id="rId3"/>
    <p:sldLayoutId id="2147483662" r:id="rId4"/>
    <p:sldLayoutId id="2147483663" r:id="rId5"/>
    <p:sldLayoutId id="2147483664" r:id="rId6"/>
  </p:sldLayoutIdLst>
  <p:txStyles>
    <p:titleStyle>
      <a:lvl1pPr algn="l" defTabSz="914400" rtl="0" eaLnBrk="1" latinLnBrk="0" hangingPunct="1">
        <a:lnSpc>
          <a:spcPct val="90000"/>
        </a:lnSpc>
        <a:spcBef>
          <a:spcPct val="0"/>
        </a:spcBef>
        <a:buNone/>
        <a:defRPr sz="5000" b="1" kern="1200">
          <a:solidFill>
            <a:schemeClr val="bg1"/>
          </a:solidFill>
          <a:latin typeface="Source Sans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003764"/>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www.polleverywhere.com/multiple_choice_polls/liMfy4YGu4ai5G3nzVrw1"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s://www.polleverywhere.com/multiple_choice_polls/c3gsTZ4rPDyzDlSctl8WX"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hyperlink" Target="https://www.polleverywhere.com/multiple_choice_polls/QmAetOfQZ83PuPLrLPsZF"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s.hmc.edu/~geoff/countdowntimer.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hyperlink" Target="https://www.polleverywhere.com/multiple_choice_polls/r8zuGDAz2Eymp3i13YZxr"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hyperlink" Target="https://www.polleverywhere.com/multiple_choice_polls/5moIv3UO92WHSrNw0TQ8j"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hyperlink" Target="https://www.polleverywhere.com/multiple_choice_polls/CFc3LTTsDFzs6tJpmRwZT"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hyperlink" Target="https://www.polleverywhere.com/multiple_choice_polls/ztXRcvMolqNFV2HlgWRFq"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hyperlink" Target="https://www.polleverywhere.com/multiple_choice_polls/7SjQhAu9etPMw9dxe4Z2X"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hyperlink" Target="https://www.polleverywhere.com/multiple_choice_polls/KfmA0kBQHrUEL9mKlHimA"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www.polleverywhere.com/multiple_choice_polls/H4DkjYE9UWAzVGxivGqHY"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s://www.polleverywhere.com/multiple_choice_polls/sHzbxLJaj0SwILQVIg6Y1" TargetMode="External"/><Relationship Id="rId5" Type="http://schemas.openxmlformats.org/officeDocument/2006/relationships/hyperlink" Target="https://www.liveslides.com/download" TargetMode="Externa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sbctc.edu/colleges-staff/programs-services/workforce-education/workforce-education-summer-collaboration.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kgoebel@sbctc.edu" TargetMode="External"/><Relationship Id="rId2" Type="http://schemas.openxmlformats.org/officeDocument/2006/relationships/hyperlink" Target="mailto:tmcclain@sbctc.edu"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97" y="3493008"/>
            <a:ext cx="7289497" cy="1567507"/>
          </a:xfrm>
        </p:spPr>
        <p:txBody>
          <a:bodyPr/>
          <a:lstStyle/>
          <a:p>
            <a:br>
              <a:rPr lang="en-US" dirty="0"/>
            </a:br>
            <a:br>
              <a:rPr lang="en-US" dirty="0"/>
            </a:br>
            <a:r>
              <a:rPr lang="en-US" dirty="0"/>
              <a:t>Welcome</a:t>
            </a:r>
            <a:br>
              <a:rPr lang="en-US" dirty="0"/>
            </a:br>
            <a:r>
              <a:rPr lang="en-US" dirty="0"/>
              <a:t>Perkins V Training</a:t>
            </a:r>
            <a:br>
              <a:rPr lang="en-US" dirty="0"/>
            </a:br>
            <a:br>
              <a:rPr lang="en-US" dirty="0"/>
            </a:br>
            <a:endParaRPr lang="en-US" dirty="0"/>
          </a:p>
        </p:txBody>
      </p:sp>
      <p:sp>
        <p:nvSpPr>
          <p:cNvPr id="4" name="Text Placeholder 3"/>
          <p:cNvSpPr>
            <a:spLocks noGrp="1"/>
          </p:cNvSpPr>
          <p:nvPr>
            <p:ph type="body" sz="quarter" idx="11"/>
          </p:nvPr>
        </p:nvSpPr>
        <p:spPr/>
        <p:txBody>
          <a:bodyPr/>
          <a:lstStyle/>
          <a:p>
            <a:r>
              <a:rPr lang="en-US" dirty="0"/>
              <a:t>October 16, 2019</a:t>
            </a:r>
          </a:p>
        </p:txBody>
      </p:sp>
    </p:spTree>
    <p:extLst>
      <p:ext uri="{BB962C8B-B14F-4D97-AF65-F5344CB8AC3E}">
        <p14:creationId xmlns:p14="http://schemas.microsoft.com/office/powerpoint/2010/main" val="165450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61760" y="1481328"/>
            <a:ext cx="8507920" cy="5376672"/>
          </a:xfrm>
        </p:spPr>
        <p:txBody>
          <a:bodyPr/>
          <a:lstStyle/>
          <a:p>
            <a:pPr marL="0" indent="0">
              <a:buNone/>
            </a:pPr>
            <a:r>
              <a:rPr lang="en-US" sz="3200" dirty="0"/>
              <a:t>Which is </a:t>
            </a:r>
            <a:r>
              <a:rPr lang="en-US" sz="3200" b="1" u="sng" dirty="0"/>
              <a:t>NOT</a:t>
            </a:r>
            <a:r>
              <a:rPr lang="en-US" sz="3200" dirty="0"/>
              <a:t> an accurate correlation between a </a:t>
            </a:r>
            <a:r>
              <a:rPr lang="en-US" sz="3200" u="sng" dirty="0"/>
              <a:t>requirement</a:t>
            </a:r>
            <a:r>
              <a:rPr lang="en-US" sz="3200" dirty="0"/>
              <a:t> and a </a:t>
            </a:r>
            <a:r>
              <a:rPr lang="en-US" sz="3200" u="sng" dirty="0"/>
              <a:t>major theme </a:t>
            </a:r>
            <a:r>
              <a:rPr lang="en-US" sz="3200" dirty="0"/>
              <a:t>of Perkins V?</a:t>
            </a:r>
          </a:p>
          <a:p>
            <a:pPr marL="0" indent="0">
              <a:buNone/>
            </a:pPr>
            <a:endParaRPr lang="en-US" sz="1000" dirty="0"/>
          </a:p>
          <a:p>
            <a:pPr marL="862013" lvl="1" indent="-514350">
              <a:buFont typeface="+mj-lt"/>
              <a:buAutoNum type="alphaUcPeriod"/>
            </a:pPr>
            <a:r>
              <a:rPr lang="en-US" sz="2600" dirty="0"/>
              <a:t>Disaggregated performance data = equity</a:t>
            </a:r>
          </a:p>
          <a:p>
            <a:pPr marL="576263" lvl="1" indent="-228600">
              <a:buFont typeface="+mj-lt"/>
              <a:buAutoNum type="alphaUcPeriod"/>
            </a:pPr>
            <a:endParaRPr lang="en-US" sz="900" dirty="0"/>
          </a:p>
          <a:p>
            <a:pPr marL="862013" lvl="1" indent="-514350">
              <a:buFont typeface="+mj-lt"/>
              <a:buAutoNum type="alphaUcPeriod"/>
            </a:pPr>
            <a:r>
              <a:rPr lang="en-US" sz="2600" dirty="0"/>
              <a:t>Accountability indicators = program improvement</a:t>
            </a:r>
          </a:p>
          <a:p>
            <a:pPr marL="576263" lvl="1" indent="-228600">
              <a:buFont typeface="+mj-lt"/>
              <a:buAutoNum type="alphaUcPeriod"/>
            </a:pPr>
            <a:endParaRPr lang="en-US" sz="1000" dirty="0"/>
          </a:p>
          <a:p>
            <a:pPr marL="862013" lvl="1" indent="-514350">
              <a:buFont typeface="+mj-lt"/>
              <a:buAutoNum type="alphaUcPeriod"/>
            </a:pPr>
            <a:r>
              <a:rPr lang="en-US" sz="2600" dirty="0"/>
              <a:t>Programs of study = alignment w/ K-12 and industry sectors</a:t>
            </a:r>
          </a:p>
          <a:p>
            <a:pPr marL="576263" lvl="1" indent="-228600">
              <a:buFont typeface="+mj-lt"/>
              <a:buAutoNum type="alphaUcPeriod"/>
            </a:pPr>
            <a:endParaRPr lang="en-US" sz="1000" dirty="0"/>
          </a:p>
          <a:p>
            <a:pPr marL="862013" lvl="1" indent="-514350">
              <a:buFont typeface="+mj-lt"/>
              <a:buAutoNum type="alphaUcPeriod"/>
            </a:pPr>
            <a:r>
              <a:rPr lang="en-US" sz="2600" dirty="0"/>
              <a:t>Flexibility in use of funds = innovation</a:t>
            </a:r>
          </a:p>
          <a:p>
            <a:pPr marL="576263" lvl="1" indent="-228600">
              <a:buFont typeface="+mj-lt"/>
              <a:buAutoNum type="alphaUcPeriod"/>
            </a:pPr>
            <a:endParaRPr lang="en-US" sz="1000" dirty="0"/>
          </a:p>
          <a:p>
            <a:pPr marL="862013" lvl="1" indent="-514350">
              <a:buFont typeface="+mj-lt"/>
              <a:buAutoNum type="alphaUcPeriod"/>
            </a:pPr>
            <a:r>
              <a:rPr lang="en-US" sz="2600" dirty="0"/>
              <a:t>Defense Against the Dark Arts = preparing students for non-traditional occupations within the Ministry of Magic</a:t>
            </a:r>
          </a:p>
          <a:p>
            <a:pPr marL="0" indent="0">
              <a:buNone/>
            </a:pPr>
            <a:endParaRPr lang="en-US" sz="3200" dirty="0"/>
          </a:p>
        </p:txBody>
      </p:sp>
    </p:spTree>
    <p:extLst>
      <p:ext uri="{BB962C8B-B14F-4D97-AF65-F5344CB8AC3E}">
        <p14:creationId xmlns:p14="http://schemas.microsoft.com/office/powerpoint/2010/main" val="196225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28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481789"/>
            <a:ext cx="8220075" cy="1014667"/>
          </a:xfrm>
        </p:spPr>
        <p:txBody>
          <a:bodyPr/>
          <a:lstStyle/>
          <a:p>
            <a:r>
              <a:rPr lang="en-US" dirty="0"/>
              <a:t>The Answer Is “E” – Defense against the dark arts</a:t>
            </a:r>
            <a:endParaRPr lang="en-US" dirty="0">
              <a:latin typeface="Franklin Gothic Medium Cond" panose="020B0606030402020204" pitchFamily="34" charset="0"/>
            </a:endParaRPr>
          </a:p>
        </p:txBody>
      </p:sp>
      <p:sp>
        <p:nvSpPr>
          <p:cNvPr id="3" name="Content Placeholder 2"/>
          <p:cNvSpPr>
            <a:spLocks noGrp="1"/>
          </p:cNvSpPr>
          <p:nvPr>
            <p:ph sz="quarter" idx="13"/>
          </p:nvPr>
        </p:nvSpPr>
        <p:spPr>
          <a:xfrm>
            <a:off x="471488" y="2685143"/>
            <a:ext cx="8220075" cy="4006169"/>
          </a:xfrm>
        </p:spPr>
        <p:txBody>
          <a:bodyPr/>
          <a:lstStyle/>
          <a:p>
            <a:pPr marL="55563" lvl="0" indent="0">
              <a:buNone/>
            </a:pPr>
            <a:r>
              <a:rPr lang="en-US" sz="3200" dirty="0"/>
              <a:t>Important Perkins V themes – </a:t>
            </a:r>
          </a:p>
          <a:p>
            <a:pPr marL="914400" lvl="0" indent="-512763"/>
            <a:r>
              <a:rPr lang="en-US" sz="3200" dirty="0"/>
              <a:t>Equity and Access</a:t>
            </a:r>
          </a:p>
          <a:p>
            <a:pPr marL="914400" lvl="0" indent="-512763"/>
            <a:r>
              <a:rPr lang="en-US" sz="3200" dirty="0"/>
              <a:t>Program Improvement</a:t>
            </a:r>
          </a:p>
          <a:p>
            <a:pPr marL="914400" lvl="0" indent="-512763"/>
            <a:r>
              <a:rPr lang="en-US" sz="3200" dirty="0"/>
              <a:t>Stakeholder Engagement</a:t>
            </a:r>
          </a:p>
          <a:p>
            <a:pPr marL="914400" lvl="0" indent="-512763"/>
            <a:r>
              <a:rPr lang="en-US" sz="3200" dirty="0"/>
              <a:t>Alignment</a:t>
            </a:r>
          </a:p>
          <a:p>
            <a:pPr marL="914400" lvl="0" indent="-512763"/>
            <a:r>
              <a:rPr lang="en-US" sz="3200" dirty="0"/>
              <a:t>Innovation</a:t>
            </a:r>
          </a:p>
          <a:p>
            <a:endParaRPr lang="en-US" dirty="0"/>
          </a:p>
        </p:txBody>
      </p:sp>
    </p:spTree>
    <p:extLst>
      <p:ext uri="{BB962C8B-B14F-4D97-AF65-F5344CB8AC3E}">
        <p14:creationId xmlns:p14="http://schemas.microsoft.com/office/powerpoint/2010/main" val="54500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773936"/>
            <a:ext cx="8220075" cy="4917377"/>
          </a:xfrm>
        </p:spPr>
        <p:txBody>
          <a:bodyPr/>
          <a:lstStyle/>
          <a:p>
            <a:pPr marL="0" lvl="0" indent="0">
              <a:buNone/>
            </a:pPr>
            <a:r>
              <a:rPr lang="en-US" sz="3200" dirty="0"/>
              <a:t>Which of the following was </a:t>
            </a:r>
            <a:r>
              <a:rPr lang="en-US" sz="3200" b="1" u="sng" dirty="0"/>
              <a:t>NOT</a:t>
            </a:r>
            <a:r>
              <a:rPr lang="en-US" sz="3200" dirty="0"/>
              <a:t> redefined in Perkins V?</a:t>
            </a:r>
          </a:p>
          <a:p>
            <a:pPr marL="457200" lvl="1" indent="0">
              <a:buNone/>
            </a:pPr>
            <a:endParaRPr lang="en-US" sz="1000" dirty="0"/>
          </a:p>
          <a:p>
            <a:pPr marL="971550" lvl="1" indent="-514350">
              <a:buFont typeface="+mj-lt"/>
              <a:buAutoNum type="alphaUcPeriod"/>
            </a:pPr>
            <a:r>
              <a:rPr lang="en-US" sz="2600" dirty="0"/>
              <a:t>Program of Study</a:t>
            </a:r>
            <a:endParaRPr lang="en-US" sz="1000" dirty="0"/>
          </a:p>
          <a:p>
            <a:pPr marL="971550" lvl="1" indent="-514350">
              <a:buFont typeface="+mj-lt"/>
              <a:buAutoNum type="alphaUcPeriod"/>
            </a:pPr>
            <a:r>
              <a:rPr lang="en-US" sz="2600" dirty="0"/>
              <a:t>Work-Based Learning</a:t>
            </a:r>
            <a:endParaRPr lang="en-US" sz="1000" dirty="0"/>
          </a:p>
          <a:p>
            <a:pPr marL="971550" lvl="1" indent="-514350">
              <a:buFont typeface="+mj-lt"/>
              <a:buAutoNum type="alphaUcPeriod"/>
            </a:pPr>
            <a:r>
              <a:rPr lang="en-US" sz="2600" dirty="0"/>
              <a:t>Professional Development</a:t>
            </a:r>
            <a:endParaRPr lang="en-US" sz="1000" dirty="0"/>
          </a:p>
          <a:p>
            <a:pPr marL="971550" lvl="1" indent="-514350">
              <a:buFont typeface="+mj-lt"/>
              <a:buAutoNum type="alphaUcPeriod"/>
            </a:pPr>
            <a:r>
              <a:rPr lang="en-US" sz="2600" dirty="0"/>
              <a:t>Size, Scope, and Quality</a:t>
            </a:r>
            <a:endParaRPr lang="en-US" sz="1000" dirty="0"/>
          </a:p>
          <a:p>
            <a:pPr marL="971550" lvl="1" indent="-514350">
              <a:buFont typeface="+mj-lt"/>
              <a:buAutoNum type="alphaUcPeriod"/>
            </a:pPr>
            <a:r>
              <a:rPr lang="en-US" sz="2600" dirty="0"/>
              <a:t>CTE Concentrator</a:t>
            </a:r>
            <a:endParaRPr lang="en-US" sz="1000" dirty="0"/>
          </a:p>
          <a:p>
            <a:pPr marL="971550" lvl="1" indent="-514350">
              <a:buFont typeface="+mj-lt"/>
              <a:buAutoNum type="alphaUcPeriod"/>
            </a:pPr>
            <a:r>
              <a:rPr lang="en-US" sz="2600" dirty="0"/>
              <a:t>Special Population</a:t>
            </a:r>
          </a:p>
          <a:p>
            <a:pPr marL="0" indent="0">
              <a:buNone/>
            </a:pPr>
            <a:endParaRPr lang="en-US" sz="3200" dirty="0"/>
          </a:p>
        </p:txBody>
      </p:sp>
    </p:spTree>
    <p:extLst>
      <p:ext uri="{BB962C8B-B14F-4D97-AF65-F5344CB8AC3E}">
        <p14:creationId xmlns:p14="http://schemas.microsoft.com/office/powerpoint/2010/main" val="34533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281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654629"/>
            <a:ext cx="8324170" cy="624114"/>
          </a:xfrm>
        </p:spPr>
        <p:txBody>
          <a:bodyPr/>
          <a:lstStyle/>
          <a:p>
            <a:r>
              <a:rPr lang="en-US" dirty="0"/>
              <a:t>The Answer Is “D”- Size, Scope, &amp; Quality</a:t>
            </a:r>
            <a:br>
              <a:rPr lang="en-US" sz="1100" dirty="0"/>
            </a:br>
            <a:r>
              <a:rPr lang="en-US" dirty="0"/>
              <a:t> </a:t>
            </a:r>
          </a:p>
        </p:txBody>
      </p:sp>
      <p:sp>
        <p:nvSpPr>
          <p:cNvPr id="3" name="Content Placeholder 2"/>
          <p:cNvSpPr>
            <a:spLocks noGrp="1"/>
          </p:cNvSpPr>
          <p:nvPr>
            <p:ph sz="quarter" idx="13"/>
          </p:nvPr>
        </p:nvSpPr>
        <p:spPr>
          <a:xfrm>
            <a:off x="471488" y="2133600"/>
            <a:ext cx="8220075" cy="4579256"/>
          </a:xfrm>
        </p:spPr>
        <p:txBody>
          <a:bodyPr/>
          <a:lstStyle/>
          <a:p>
            <a:pPr marL="0" lvl="0" indent="0">
              <a:buNone/>
            </a:pPr>
            <a:r>
              <a:rPr lang="en-US" sz="3200" dirty="0"/>
              <a:t>These definitions have changed – </a:t>
            </a:r>
          </a:p>
          <a:p>
            <a:pPr marL="914400" lvl="0" indent="-401638"/>
            <a:r>
              <a:rPr lang="en-US" sz="3200" dirty="0"/>
              <a:t>Program of Study*</a:t>
            </a:r>
          </a:p>
          <a:p>
            <a:pPr marL="914400" lvl="0" indent="-401638"/>
            <a:r>
              <a:rPr lang="en-US" sz="3200" dirty="0"/>
              <a:t>Work-Based Learning*</a:t>
            </a:r>
          </a:p>
          <a:p>
            <a:pPr marL="914400" lvl="0" indent="-401638"/>
            <a:r>
              <a:rPr lang="en-US" sz="3200" dirty="0"/>
              <a:t>Professional Development</a:t>
            </a:r>
          </a:p>
          <a:p>
            <a:pPr marL="914400" lvl="0" indent="-401638"/>
            <a:r>
              <a:rPr lang="en-US" sz="3200" dirty="0"/>
              <a:t>CTE Concentrator</a:t>
            </a:r>
          </a:p>
          <a:p>
            <a:pPr marL="914400" lvl="0" indent="-401638"/>
            <a:r>
              <a:rPr lang="en-US" sz="3200" dirty="0"/>
              <a:t>Special Population*</a:t>
            </a:r>
          </a:p>
          <a:p>
            <a:pPr marL="0" indent="0">
              <a:buNone/>
            </a:pPr>
            <a:r>
              <a:rPr lang="en-US" sz="3200" dirty="0"/>
              <a:t>*These definitions will be addressed in subsequent questions.</a:t>
            </a:r>
          </a:p>
          <a:p>
            <a:endParaRPr lang="en-US" dirty="0"/>
          </a:p>
        </p:txBody>
      </p:sp>
    </p:spTree>
    <p:extLst>
      <p:ext uri="{BB962C8B-B14F-4D97-AF65-F5344CB8AC3E}">
        <p14:creationId xmlns:p14="http://schemas.microsoft.com/office/powerpoint/2010/main" val="194705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591056"/>
            <a:ext cx="8220075" cy="5100257"/>
          </a:xfrm>
        </p:spPr>
        <p:txBody>
          <a:bodyPr/>
          <a:lstStyle/>
          <a:p>
            <a:pPr marL="0" lvl="0" indent="0">
              <a:buNone/>
            </a:pPr>
            <a:r>
              <a:rPr lang="en-US" sz="3200" dirty="0"/>
              <a:t>Which of the following terms/phrases </a:t>
            </a:r>
            <a:r>
              <a:rPr lang="en-US" sz="3200" u="sng" dirty="0"/>
              <a:t>are used </a:t>
            </a:r>
            <a:r>
              <a:rPr lang="en-US" sz="3200" dirty="0"/>
              <a:t>to define Program of Study?</a:t>
            </a:r>
          </a:p>
          <a:p>
            <a:pPr marL="0" lvl="0" indent="0">
              <a:buNone/>
            </a:pPr>
            <a:endParaRPr lang="en-US" sz="1000" dirty="0"/>
          </a:p>
          <a:p>
            <a:pPr marL="971550" lvl="0" indent="-514350">
              <a:buFont typeface="+mj-lt"/>
              <a:buAutoNum type="alphaUcPeriod"/>
            </a:pPr>
            <a:r>
              <a:rPr lang="en-US" sz="2600" dirty="0"/>
              <a:t>Dual-credit</a:t>
            </a:r>
            <a:endParaRPr lang="en-US" sz="1000" dirty="0"/>
          </a:p>
          <a:p>
            <a:pPr marL="971550" lvl="0" indent="-514350">
              <a:buFont typeface="+mj-lt"/>
              <a:buAutoNum type="alphaUcPeriod"/>
            </a:pPr>
            <a:r>
              <a:rPr lang="en-US" sz="2600" dirty="0" err="1"/>
              <a:t>Nonduplicative</a:t>
            </a:r>
            <a:endParaRPr lang="en-US" sz="1000" dirty="0"/>
          </a:p>
          <a:p>
            <a:pPr marL="971550" lvl="0" indent="-514350">
              <a:buFont typeface="+mj-lt"/>
              <a:buAutoNum type="alphaUcPeriod"/>
            </a:pPr>
            <a:r>
              <a:rPr lang="en-US" sz="2600" dirty="0"/>
              <a:t>Academic and technical content</a:t>
            </a:r>
            <a:endParaRPr lang="en-US" sz="1000" dirty="0"/>
          </a:p>
          <a:p>
            <a:pPr marL="971550" lvl="0" indent="-514350">
              <a:buFont typeface="+mj-lt"/>
              <a:buAutoNum type="alphaUcPeriod"/>
            </a:pPr>
            <a:r>
              <a:rPr lang="en-US" sz="2600" dirty="0"/>
              <a:t>Middle grades</a:t>
            </a:r>
            <a:endParaRPr lang="en-US" sz="1000" dirty="0"/>
          </a:p>
          <a:p>
            <a:pPr marL="971550" lvl="0" indent="-514350">
              <a:buFont typeface="+mj-lt"/>
              <a:buAutoNum type="alphaUcPeriod"/>
            </a:pPr>
            <a:r>
              <a:rPr lang="en-US" sz="2600" dirty="0"/>
              <a:t>Some of the above</a:t>
            </a:r>
            <a:endParaRPr lang="en-US" sz="1000" dirty="0"/>
          </a:p>
          <a:p>
            <a:pPr marL="971550" lvl="0" indent="-514350">
              <a:buFont typeface="+mj-lt"/>
              <a:buAutoNum type="alphaUcPeriod"/>
            </a:pPr>
            <a:r>
              <a:rPr lang="en-US" sz="2600" dirty="0"/>
              <a:t>All of the above</a:t>
            </a:r>
          </a:p>
          <a:p>
            <a:pPr marL="0" indent="0">
              <a:buNone/>
            </a:pPr>
            <a:endParaRPr lang="en-US" dirty="0"/>
          </a:p>
        </p:txBody>
      </p:sp>
    </p:spTree>
    <p:extLst>
      <p:ext uri="{BB962C8B-B14F-4D97-AF65-F5344CB8AC3E}">
        <p14:creationId xmlns:p14="http://schemas.microsoft.com/office/powerpoint/2010/main" val="285517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627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833336"/>
            <a:ext cx="8220075" cy="488950"/>
          </a:xfrm>
        </p:spPr>
        <p:txBody>
          <a:bodyPr/>
          <a:lstStyle/>
          <a:p>
            <a:r>
              <a:rPr lang="en-US" dirty="0"/>
              <a:t>The Answer Is “E” - Some of the above</a:t>
            </a:r>
            <a:br>
              <a:rPr lang="en-US" sz="1100" dirty="0"/>
            </a:br>
            <a:endParaRPr lang="en-US" dirty="0"/>
          </a:p>
        </p:txBody>
      </p:sp>
      <p:sp>
        <p:nvSpPr>
          <p:cNvPr id="3" name="Content Placeholder 2"/>
          <p:cNvSpPr>
            <a:spLocks noGrp="1"/>
          </p:cNvSpPr>
          <p:nvPr>
            <p:ph sz="quarter" idx="13"/>
          </p:nvPr>
        </p:nvSpPr>
        <p:spPr>
          <a:xfrm>
            <a:off x="471488" y="2322286"/>
            <a:ext cx="8220075" cy="4369026"/>
          </a:xfrm>
        </p:spPr>
        <p:txBody>
          <a:bodyPr/>
          <a:lstStyle/>
          <a:p>
            <a:pPr marL="0" indent="0">
              <a:buNone/>
            </a:pPr>
            <a:r>
              <a:rPr lang="en-US" sz="3200" dirty="0"/>
              <a:t>Program of Study – </a:t>
            </a:r>
          </a:p>
          <a:p>
            <a:pPr marL="292100" indent="0">
              <a:buNone/>
            </a:pPr>
            <a:r>
              <a:rPr lang="en-US" sz="3200" dirty="0"/>
              <a:t>“A coordinated, </a:t>
            </a:r>
            <a:r>
              <a:rPr lang="en-US" sz="3200" dirty="0" err="1"/>
              <a:t>nonduplicative</a:t>
            </a:r>
            <a:r>
              <a:rPr lang="en-US" sz="3200" dirty="0"/>
              <a:t> sequence of academic and technical content at the secondary and postsecondary level”. </a:t>
            </a:r>
          </a:p>
          <a:p>
            <a:pPr marL="0" indent="0">
              <a:buNone/>
            </a:pPr>
            <a:endParaRPr lang="en-US" dirty="0"/>
          </a:p>
        </p:txBody>
      </p:sp>
    </p:spTree>
    <p:extLst>
      <p:ext uri="{BB962C8B-B14F-4D97-AF65-F5344CB8AC3E}">
        <p14:creationId xmlns:p14="http://schemas.microsoft.com/office/powerpoint/2010/main" val="3694425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6352" y="1609344"/>
            <a:ext cx="8220075" cy="5045393"/>
          </a:xfrm>
        </p:spPr>
        <p:txBody>
          <a:bodyPr/>
          <a:lstStyle/>
          <a:p>
            <a:pPr marL="0" lvl="0" indent="0">
              <a:buNone/>
            </a:pPr>
            <a:r>
              <a:rPr lang="en-US" sz="3200" dirty="0"/>
              <a:t>Which of the following is </a:t>
            </a:r>
            <a:r>
              <a:rPr lang="en-US" sz="3200" b="1" u="sng" dirty="0"/>
              <a:t>NOT</a:t>
            </a:r>
            <a:r>
              <a:rPr lang="en-US" sz="3200" dirty="0"/>
              <a:t> a required component of Programs of Study?</a:t>
            </a:r>
          </a:p>
          <a:p>
            <a:pPr marL="0" lvl="0" indent="0">
              <a:buNone/>
            </a:pPr>
            <a:endParaRPr lang="en-US" sz="1000" dirty="0"/>
          </a:p>
          <a:p>
            <a:pPr marL="914400" lvl="0" indent="-457200">
              <a:buFont typeface="+mj-lt"/>
              <a:buAutoNum type="alphaUcPeriod"/>
            </a:pPr>
            <a:r>
              <a:rPr lang="en-US" sz="2600" dirty="0"/>
              <a:t>State approval and cataloging</a:t>
            </a:r>
            <a:endParaRPr lang="en-US" sz="1000" dirty="0"/>
          </a:p>
          <a:p>
            <a:pPr marL="914400" lvl="0" indent="-457200">
              <a:buFont typeface="+mj-lt"/>
              <a:buAutoNum type="alphaUcPeriod"/>
            </a:pPr>
            <a:r>
              <a:rPr lang="en-US" sz="2600" dirty="0"/>
              <a:t>Challenging state academic standards</a:t>
            </a:r>
            <a:endParaRPr lang="en-US" sz="1000" dirty="0"/>
          </a:p>
          <a:p>
            <a:pPr marL="914400" lvl="0" indent="-457200">
              <a:buFont typeface="+mj-lt"/>
              <a:buAutoNum type="alphaUcPeriod"/>
            </a:pPr>
            <a:r>
              <a:rPr lang="en-US" sz="2600" dirty="0"/>
              <a:t>Academic and technical knowledge and skills</a:t>
            </a:r>
            <a:endParaRPr lang="en-US" sz="1000" dirty="0"/>
          </a:p>
          <a:p>
            <a:pPr marL="914400" lvl="0" indent="-457200">
              <a:buFont typeface="+mj-lt"/>
              <a:buAutoNum type="alphaUcPeriod"/>
            </a:pPr>
            <a:r>
              <a:rPr lang="en-US" sz="2600" dirty="0"/>
              <a:t>Alignment with employer needs</a:t>
            </a:r>
            <a:endParaRPr lang="en-US" sz="1000" dirty="0"/>
          </a:p>
          <a:p>
            <a:pPr marL="914400" lvl="0" indent="-457200">
              <a:buFont typeface="+mj-lt"/>
              <a:buAutoNum type="alphaUcPeriod"/>
            </a:pPr>
            <a:r>
              <a:rPr lang="en-US" sz="2600" dirty="0"/>
              <a:t>Multiple entry and exit points</a:t>
            </a:r>
            <a:endParaRPr lang="en-US" sz="1000" dirty="0"/>
          </a:p>
          <a:p>
            <a:pPr marL="914400" lvl="0" indent="-457200">
              <a:buFont typeface="+mj-lt"/>
              <a:buAutoNum type="alphaUcPeriod"/>
            </a:pPr>
            <a:r>
              <a:rPr lang="en-US" sz="2600" dirty="0"/>
              <a:t>All of the above</a:t>
            </a:r>
          </a:p>
          <a:p>
            <a:pPr marL="0" indent="0">
              <a:buNone/>
            </a:pPr>
            <a:endParaRPr lang="en-US" dirty="0"/>
          </a:p>
        </p:txBody>
      </p:sp>
    </p:spTree>
    <p:extLst>
      <p:ext uri="{BB962C8B-B14F-4D97-AF65-F5344CB8AC3E}">
        <p14:creationId xmlns:p14="http://schemas.microsoft.com/office/powerpoint/2010/main" val="74982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Count-down</a:t>
            </a:r>
          </a:p>
        </p:txBody>
      </p:sp>
      <p:sp>
        <p:nvSpPr>
          <p:cNvPr id="3" name="Content Placeholder 2"/>
          <p:cNvSpPr>
            <a:spLocks noGrp="1"/>
          </p:cNvSpPr>
          <p:nvPr>
            <p:ph sz="quarter" idx="13"/>
          </p:nvPr>
        </p:nvSpPr>
        <p:spPr/>
        <p:txBody>
          <a:bodyPr/>
          <a:lstStyle/>
          <a:p>
            <a:pPr marL="0" indent="0">
              <a:buNone/>
            </a:pPr>
            <a:endParaRPr lang="en-US" dirty="0"/>
          </a:p>
        </p:txBody>
      </p:sp>
      <p:sp>
        <p:nvSpPr>
          <p:cNvPr id="4" name="Rectangle: Rounded Corners 3">
            <a:hlinkClick r:id="rId2"/>
            <a:extLst>
              <a:ext uri="{FF2B5EF4-FFF2-40B4-BE49-F238E27FC236}">
                <a16:creationId xmlns:a16="http://schemas.microsoft.com/office/drawing/2014/main" id="{498C0383-C181-46DB-8B04-BF316A77636D}"/>
              </a:ext>
            </a:extLst>
          </p:cNvPr>
          <p:cNvSpPr/>
          <p:nvPr/>
        </p:nvSpPr>
        <p:spPr>
          <a:xfrm>
            <a:off x="3595688" y="3609975"/>
            <a:ext cx="1952625" cy="914400"/>
          </a:xfrm>
          <a:prstGeom prst="roundRect">
            <a:avLst/>
          </a:prstGeom>
          <a:solidFill>
            <a:srgbClr val="F4CE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mj-lt"/>
              </a:rPr>
              <a:t>START</a:t>
            </a:r>
            <a:endParaRPr lang="en-US" dirty="0">
              <a:solidFill>
                <a:schemeClr val="bg1"/>
              </a:solidFill>
              <a:latin typeface="+mj-lt"/>
            </a:endParaRPr>
          </a:p>
        </p:txBody>
      </p:sp>
    </p:spTree>
    <p:extLst>
      <p:ext uri="{BB962C8B-B14F-4D97-AF65-F5344CB8AC3E}">
        <p14:creationId xmlns:p14="http://schemas.microsoft.com/office/powerpoint/2010/main" val="3863961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248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152606"/>
            <a:ext cx="8220075" cy="488950"/>
          </a:xfrm>
        </p:spPr>
        <p:txBody>
          <a:bodyPr/>
          <a:lstStyle/>
          <a:p>
            <a:r>
              <a:rPr lang="en-US" dirty="0"/>
              <a:t>The Answer Is “A” – State approval</a:t>
            </a:r>
          </a:p>
        </p:txBody>
      </p:sp>
      <p:sp>
        <p:nvSpPr>
          <p:cNvPr id="3" name="Content Placeholder 2"/>
          <p:cNvSpPr>
            <a:spLocks noGrp="1"/>
          </p:cNvSpPr>
          <p:nvPr>
            <p:ph sz="quarter" idx="13"/>
          </p:nvPr>
        </p:nvSpPr>
        <p:spPr>
          <a:xfrm>
            <a:off x="471488" y="1810512"/>
            <a:ext cx="8220075" cy="4880801"/>
          </a:xfrm>
        </p:spPr>
        <p:txBody>
          <a:bodyPr/>
          <a:lstStyle/>
          <a:p>
            <a:pPr marL="0" lvl="0" indent="0">
              <a:buNone/>
            </a:pPr>
            <a:r>
              <a:rPr lang="en-US" sz="3200" dirty="0"/>
              <a:t>Programs of Study should include – </a:t>
            </a:r>
          </a:p>
          <a:p>
            <a:pPr marL="914400" lvl="0" indent="-401638"/>
            <a:r>
              <a:rPr lang="en-US" sz="3200" dirty="0"/>
              <a:t>Challenging state academic standards</a:t>
            </a:r>
          </a:p>
          <a:p>
            <a:pPr marL="914400" lvl="0" indent="-401638"/>
            <a:r>
              <a:rPr lang="en-US" sz="3200" dirty="0"/>
              <a:t>Academic and technical knowledge and skills (including employability skills)</a:t>
            </a:r>
          </a:p>
          <a:p>
            <a:pPr marL="914400" lvl="0" indent="-401638"/>
            <a:r>
              <a:rPr lang="en-US" sz="3200" dirty="0"/>
              <a:t>Alignment with employer needs</a:t>
            </a:r>
          </a:p>
          <a:p>
            <a:pPr marL="914400" lvl="0" indent="-401638"/>
            <a:r>
              <a:rPr lang="en-US" sz="3200" dirty="0"/>
              <a:t>Progression in specificity</a:t>
            </a:r>
          </a:p>
          <a:p>
            <a:pPr marL="914400" lvl="0" indent="-401638"/>
            <a:r>
              <a:rPr lang="en-US" sz="3200" dirty="0"/>
              <a:t>Multiple entry and exit points</a:t>
            </a:r>
          </a:p>
          <a:p>
            <a:pPr marL="914400" lvl="0" indent="-401638"/>
            <a:r>
              <a:rPr lang="en-US" sz="3200" dirty="0"/>
              <a:t>Opportunity to attain a postsecondary credential</a:t>
            </a:r>
          </a:p>
          <a:p>
            <a:endParaRPr lang="en-US" dirty="0"/>
          </a:p>
        </p:txBody>
      </p:sp>
    </p:spTree>
    <p:extLst>
      <p:ext uri="{BB962C8B-B14F-4D97-AF65-F5344CB8AC3E}">
        <p14:creationId xmlns:p14="http://schemas.microsoft.com/office/powerpoint/2010/main" val="201816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3"/>
          </p:nvPr>
        </p:nvSpPr>
        <p:spPr>
          <a:xfrm>
            <a:off x="471488" y="1755648"/>
            <a:ext cx="8220075" cy="4935665"/>
          </a:xfrm>
        </p:spPr>
        <p:txBody>
          <a:bodyPr/>
          <a:lstStyle/>
          <a:p>
            <a:pPr marL="0" lvl="0" indent="0">
              <a:buNone/>
            </a:pPr>
            <a:r>
              <a:rPr lang="en-US" sz="3200" dirty="0"/>
              <a:t>Work-based learning is characterized by:</a:t>
            </a:r>
          </a:p>
          <a:p>
            <a:pPr marL="0" lvl="0" indent="0">
              <a:buNone/>
            </a:pPr>
            <a:endParaRPr lang="en-US" sz="1000" dirty="0"/>
          </a:p>
          <a:p>
            <a:pPr marL="971550" lvl="0" indent="-514350">
              <a:buFont typeface="+mj-lt"/>
              <a:buAutoNum type="alphaUcPeriod"/>
            </a:pPr>
            <a:r>
              <a:rPr lang="en-US" sz="2600" dirty="0"/>
              <a:t>Real workplace settings</a:t>
            </a:r>
            <a:endParaRPr lang="en-US" sz="1000" dirty="0"/>
          </a:p>
          <a:p>
            <a:pPr marL="971550" lvl="0" indent="-514350">
              <a:buFont typeface="+mj-lt"/>
              <a:buAutoNum type="alphaUcPeriod"/>
            </a:pPr>
            <a:r>
              <a:rPr lang="en-US" sz="2600" dirty="0"/>
              <a:t>Simulated work environments</a:t>
            </a:r>
            <a:endParaRPr lang="en-US" sz="1000" dirty="0"/>
          </a:p>
          <a:p>
            <a:pPr marL="971550" lvl="0" indent="-514350">
              <a:buFont typeface="+mj-lt"/>
              <a:buAutoNum type="alphaUcPeriod"/>
            </a:pPr>
            <a:r>
              <a:rPr lang="en-US" sz="2600" dirty="0"/>
              <a:t>Sustained interactions with professionals</a:t>
            </a:r>
            <a:endParaRPr lang="en-US" sz="1000" dirty="0"/>
          </a:p>
          <a:p>
            <a:pPr marL="971550" lvl="0" indent="-514350">
              <a:buFont typeface="+mj-lt"/>
              <a:buAutoNum type="alphaUcPeriod"/>
            </a:pPr>
            <a:r>
              <a:rPr lang="en-US" sz="2600" dirty="0"/>
              <a:t>Alignment with curriculum and instruction</a:t>
            </a:r>
            <a:endParaRPr lang="en-US" sz="1000" dirty="0"/>
          </a:p>
          <a:p>
            <a:pPr marL="971550" lvl="0" indent="-514350">
              <a:buFont typeface="+mj-lt"/>
              <a:buAutoNum type="alphaUcPeriod"/>
            </a:pPr>
            <a:r>
              <a:rPr lang="en-US" sz="2600" dirty="0"/>
              <a:t>All of the above</a:t>
            </a:r>
          </a:p>
          <a:p>
            <a:endParaRPr lang="en-US" dirty="0"/>
          </a:p>
        </p:txBody>
      </p:sp>
    </p:spTree>
    <p:extLst>
      <p:ext uri="{BB962C8B-B14F-4D97-AF65-F5344CB8AC3E}">
        <p14:creationId xmlns:p14="http://schemas.microsoft.com/office/powerpoint/2010/main" val="320117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10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609806"/>
            <a:ext cx="8220075" cy="488950"/>
          </a:xfrm>
        </p:spPr>
        <p:txBody>
          <a:bodyPr/>
          <a:lstStyle/>
          <a:p>
            <a:r>
              <a:rPr lang="en-US" dirty="0"/>
              <a:t>The Answer Is “E” – All of the above</a:t>
            </a:r>
          </a:p>
        </p:txBody>
      </p:sp>
      <p:sp>
        <p:nvSpPr>
          <p:cNvPr id="3" name="Content Placeholder 2"/>
          <p:cNvSpPr>
            <a:spLocks noGrp="1"/>
          </p:cNvSpPr>
          <p:nvPr>
            <p:ph sz="quarter" idx="13"/>
          </p:nvPr>
        </p:nvSpPr>
        <p:spPr>
          <a:xfrm>
            <a:off x="471488" y="2322576"/>
            <a:ext cx="8220075" cy="4716209"/>
          </a:xfrm>
        </p:spPr>
        <p:txBody>
          <a:bodyPr/>
          <a:lstStyle/>
          <a:p>
            <a:pPr marL="0" indent="0">
              <a:buNone/>
            </a:pPr>
            <a:r>
              <a:rPr lang="en-US" sz="3200" dirty="0"/>
              <a:t>Work-Based Learning – </a:t>
            </a:r>
          </a:p>
          <a:p>
            <a:pPr marL="914400" indent="-457200"/>
            <a:r>
              <a:rPr lang="en-US" sz="3200" dirty="0"/>
              <a:t>Sustained interactions with professionals</a:t>
            </a:r>
          </a:p>
          <a:p>
            <a:pPr marL="914400" indent="-457200"/>
            <a:r>
              <a:rPr lang="en-US" sz="3200" dirty="0"/>
              <a:t>Real workplace setting or simulated environments</a:t>
            </a:r>
            <a:endParaRPr lang="en-US" sz="1000" dirty="0"/>
          </a:p>
          <a:p>
            <a:pPr marL="914400" indent="-457200"/>
            <a:r>
              <a:rPr lang="en-US" sz="3200" dirty="0"/>
              <a:t>In-depth, firsthand experiences with required tasks in the field</a:t>
            </a:r>
            <a:endParaRPr lang="en-US" sz="1000" dirty="0"/>
          </a:p>
          <a:p>
            <a:pPr marL="914400" indent="-457200"/>
            <a:r>
              <a:rPr lang="en-US" sz="3200" dirty="0"/>
              <a:t>Aligned to curriculum &amp; instruction</a:t>
            </a:r>
          </a:p>
        </p:txBody>
      </p:sp>
    </p:spTree>
    <p:extLst>
      <p:ext uri="{BB962C8B-B14F-4D97-AF65-F5344CB8AC3E}">
        <p14:creationId xmlns:p14="http://schemas.microsoft.com/office/powerpoint/2010/main" val="79320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481328"/>
            <a:ext cx="8220075" cy="5209985"/>
          </a:xfrm>
        </p:spPr>
        <p:txBody>
          <a:bodyPr/>
          <a:lstStyle/>
          <a:p>
            <a:pPr marL="0" lvl="0" indent="0">
              <a:buNone/>
            </a:pPr>
            <a:r>
              <a:rPr lang="en-US" sz="3200" dirty="0"/>
              <a:t>Equity in meeting the needs of </a:t>
            </a:r>
            <a:r>
              <a:rPr lang="en-US" sz="3200" u="sng" dirty="0"/>
              <a:t>ALL</a:t>
            </a:r>
            <a:r>
              <a:rPr lang="en-US" sz="3200" dirty="0"/>
              <a:t> students is a major theme in Perkins V, as evidenced by the frequent inclusion of the term “Special Populations”. Which of the following is </a:t>
            </a:r>
            <a:r>
              <a:rPr lang="en-US" sz="3200" b="1" u="sng" dirty="0"/>
              <a:t>NOT</a:t>
            </a:r>
            <a:r>
              <a:rPr lang="en-US" sz="3200" dirty="0"/>
              <a:t> a revision to the list of Special Populations?</a:t>
            </a:r>
          </a:p>
          <a:p>
            <a:pPr marL="971550" lvl="0" indent="-514350">
              <a:buFont typeface="+mj-lt"/>
              <a:buAutoNum type="alphaUcPeriod"/>
            </a:pPr>
            <a:r>
              <a:rPr lang="en-US" sz="2600" dirty="0"/>
              <a:t>Out-of-workforce individuals</a:t>
            </a:r>
          </a:p>
          <a:p>
            <a:pPr marL="971550" lvl="0" indent="-514350">
              <a:buFont typeface="+mj-lt"/>
              <a:buAutoNum type="alphaUcPeriod"/>
            </a:pPr>
            <a:r>
              <a:rPr lang="en-US" sz="2600" dirty="0"/>
              <a:t>Individuals preparing for non-traditional fields</a:t>
            </a:r>
          </a:p>
          <a:p>
            <a:pPr marL="971550" lvl="0" indent="-514350">
              <a:buFont typeface="+mj-lt"/>
              <a:buAutoNum type="alphaUcPeriod"/>
            </a:pPr>
            <a:r>
              <a:rPr lang="en-US" sz="2600" dirty="0"/>
              <a:t>Homeless individuals</a:t>
            </a:r>
          </a:p>
          <a:p>
            <a:pPr marL="971550" lvl="0" indent="-514350">
              <a:buFont typeface="+mj-lt"/>
              <a:buAutoNum type="alphaUcPeriod"/>
            </a:pPr>
            <a:r>
              <a:rPr lang="en-US" sz="2600" dirty="0"/>
              <a:t>Foster youth</a:t>
            </a:r>
          </a:p>
          <a:p>
            <a:pPr marL="971550" lvl="0" indent="-514350">
              <a:buFont typeface="+mj-lt"/>
              <a:buAutoNum type="alphaUcPeriod"/>
            </a:pPr>
            <a:r>
              <a:rPr lang="en-US" sz="2600" dirty="0"/>
              <a:t>Youth with active-duty military parents</a:t>
            </a:r>
          </a:p>
          <a:p>
            <a:pPr marL="0" indent="0">
              <a:buNone/>
            </a:pPr>
            <a:endParaRPr lang="en-US" dirty="0"/>
          </a:p>
        </p:txBody>
      </p:sp>
    </p:spTree>
    <p:extLst>
      <p:ext uri="{BB962C8B-B14F-4D97-AF65-F5344CB8AC3E}">
        <p14:creationId xmlns:p14="http://schemas.microsoft.com/office/powerpoint/2010/main" val="1282374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1519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696" y="951438"/>
            <a:ext cx="6551867" cy="488950"/>
          </a:xfrm>
        </p:spPr>
        <p:txBody>
          <a:bodyPr/>
          <a:lstStyle/>
          <a:p>
            <a:r>
              <a:rPr lang="en-US" dirty="0"/>
              <a:t>The Answer Is “B”</a:t>
            </a:r>
          </a:p>
        </p:txBody>
      </p:sp>
      <p:sp>
        <p:nvSpPr>
          <p:cNvPr id="3" name="Content Placeholder 2"/>
          <p:cNvSpPr>
            <a:spLocks noGrp="1"/>
          </p:cNvSpPr>
          <p:nvPr>
            <p:ph sz="quarter" idx="13"/>
          </p:nvPr>
        </p:nvSpPr>
        <p:spPr>
          <a:xfrm>
            <a:off x="471488" y="1440388"/>
            <a:ext cx="8220075" cy="5250925"/>
          </a:xfrm>
        </p:spPr>
        <p:txBody>
          <a:bodyPr/>
          <a:lstStyle/>
          <a:p>
            <a:pPr marL="914400" indent="-457200"/>
            <a:r>
              <a:rPr lang="en-US" sz="2600" dirty="0"/>
              <a:t>Individuals with disabilities</a:t>
            </a:r>
          </a:p>
          <a:p>
            <a:pPr marL="914400" indent="-457200"/>
            <a:r>
              <a:rPr lang="en-US" sz="2600" dirty="0"/>
              <a:t>Individuals from economically disadvantaged families, including low-income youth and adults</a:t>
            </a:r>
          </a:p>
          <a:p>
            <a:pPr marL="914400" indent="-457200"/>
            <a:r>
              <a:rPr lang="en-US" sz="2600" u="sng" dirty="0"/>
              <a:t>Individuals preparing for non-traditional fields</a:t>
            </a:r>
          </a:p>
          <a:p>
            <a:pPr marL="914400" indent="-457200"/>
            <a:r>
              <a:rPr lang="en-US" sz="2600" dirty="0"/>
              <a:t>Single parents, including single pregnant women</a:t>
            </a:r>
          </a:p>
          <a:p>
            <a:pPr marL="914400" indent="-457200"/>
            <a:r>
              <a:rPr lang="en-US" sz="2600" dirty="0"/>
              <a:t>Out-of-workforce individuals</a:t>
            </a:r>
          </a:p>
          <a:p>
            <a:pPr marL="914400" indent="-457200"/>
            <a:r>
              <a:rPr lang="en-US" sz="2600" dirty="0"/>
              <a:t>English learners</a:t>
            </a:r>
          </a:p>
          <a:p>
            <a:pPr marL="914400" indent="-457200"/>
            <a:r>
              <a:rPr lang="en-US" sz="2600" dirty="0"/>
              <a:t>Homeless individuals</a:t>
            </a:r>
          </a:p>
          <a:p>
            <a:pPr marL="914400" indent="-457200"/>
            <a:r>
              <a:rPr lang="en-US" sz="2600" dirty="0"/>
              <a:t>Youth who are in, or have aged out of, the foster care system</a:t>
            </a:r>
          </a:p>
          <a:p>
            <a:pPr marL="914400" indent="-457200"/>
            <a:r>
              <a:rPr lang="en-US" sz="2600" dirty="0"/>
              <a:t>Youth with a parent who is a member of the armed forces on active duty</a:t>
            </a:r>
          </a:p>
          <a:p>
            <a:endParaRPr lang="en-US" dirty="0"/>
          </a:p>
        </p:txBody>
      </p:sp>
    </p:spTree>
    <p:extLst>
      <p:ext uri="{BB962C8B-B14F-4D97-AF65-F5344CB8AC3E}">
        <p14:creationId xmlns:p14="http://schemas.microsoft.com/office/powerpoint/2010/main" val="390494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572768"/>
            <a:ext cx="8220075" cy="5118545"/>
          </a:xfrm>
        </p:spPr>
        <p:txBody>
          <a:bodyPr/>
          <a:lstStyle/>
          <a:p>
            <a:pPr marL="0" lvl="0" indent="0">
              <a:buNone/>
            </a:pPr>
            <a:r>
              <a:rPr lang="en-US" sz="3200" dirty="0"/>
              <a:t>The comprehensive local needs assessment (CLNA) should address which of the following Perkins V priorities?</a:t>
            </a:r>
          </a:p>
          <a:p>
            <a:pPr marL="0" lvl="0" indent="0">
              <a:buNone/>
            </a:pPr>
            <a:endParaRPr lang="en-US" sz="1000" dirty="0"/>
          </a:p>
          <a:p>
            <a:pPr marL="971550" lvl="0" indent="-514350">
              <a:buFont typeface="+mj-lt"/>
              <a:buAutoNum type="alphaUcPeriod"/>
            </a:pPr>
            <a:r>
              <a:rPr lang="en-US" sz="2600" dirty="0"/>
              <a:t>Equity and access</a:t>
            </a:r>
            <a:endParaRPr lang="en-US" sz="1000" dirty="0"/>
          </a:p>
          <a:p>
            <a:pPr marL="971550" lvl="0" indent="-514350">
              <a:buFont typeface="+mj-lt"/>
              <a:buAutoNum type="alphaUcPeriod"/>
            </a:pPr>
            <a:r>
              <a:rPr lang="en-US" sz="2600" dirty="0"/>
              <a:t>Data-driven program improvement</a:t>
            </a:r>
          </a:p>
          <a:p>
            <a:pPr marL="971550" lvl="0" indent="-514350">
              <a:buFont typeface="+mj-lt"/>
              <a:buAutoNum type="alphaUcPeriod"/>
            </a:pPr>
            <a:r>
              <a:rPr lang="en-US" sz="2600" dirty="0"/>
              <a:t>Accountability for funding</a:t>
            </a:r>
          </a:p>
          <a:p>
            <a:pPr marL="971550" lvl="0" indent="-514350">
              <a:buFont typeface="+mj-lt"/>
              <a:buAutoNum type="alphaUcPeriod"/>
            </a:pPr>
            <a:r>
              <a:rPr lang="en-US" sz="2600" dirty="0"/>
              <a:t>Stakeholder engagement</a:t>
            </a:r>
          </a:p>
          <a:p>
            <a:pPr marL="971550" lvl="0" indent="-514350">
              <a:buFont typeface="+mj-lt"/>
              <a:buAutoNum type="alphaUcPeriod"/>
            </a:pPr>
            <a:r>
              <a:rPr lang="en-US" sz="2600" dirty="0"/>
              <a:t>Program alignment with employer needs</a:t>
            </a:r>
          </a:p>
          <a:p>
            <a:pPr marL="971550" lvl="0" indent="-514350">
              <a:buFont typeface="+mj-lt"/>
              <a:buAutoNum type="alphaUcPeriod"/>
            </a:pPr>
            <a:r>
              <a:rPr lang="en-US" sz="2600" dirty="0"/>
              <a:t>All of the above</a:t>
            </a:r>
          </a:p>
          <a:p>
            <a:pPr marL="0" indent="0">
              <a:buNone/>
            </a:pPr>
            <a:endParaRPr lang="en-US" dirty="0"/>
          </a:p>
        </p:txBody>
      </p:sp>
    </p:spTree>
    <p:extLst>
      <p:ext uri="{BB962C8B-B14F-4D97-AF65-F5344CB8AC3E}">
        <p14:creationId xmlns:p14="http://schemas.microsoft.com/office/powerpoint/2010/main" val="172583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588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33448"/>
            <a:ext cx="8220075" cy="488950"/>
          </a:xfrm>
        </p:spPr>
        <p:txBody>
          <a:bodyPr/>
          <a:lstStyle/>
          <a:p>
            <a:r>
              <a:rPr lang="en-US" dirty="0"/>
              <a:t>Welcome!</a:t>
            </a:r>
          </a:p>
        </p:txBody>
      </p:sp>
      <p:sp>
        <p:nvSpPr>
          <p:cNvPr id="3" name="Content Placeholder 2"/>
          <p:cNvSpPr>
            <a:spLocks noGrp="1"/>
          </p:cNvSpPr>
          <p:nvPr>
            <p:ph sz="quarter" idx="13"/>
          </p:nvPr>
        </p:nvSpPr>
        <p:spPr>
          <a:xfrm>
            <a:off x="471488" y="1622398"/>
            <a:ext cx="8220075" cy="5068915"/>
          </a:xfrm>
        </p:spPr>
        <p:txBody>
          <a:bodyPr/>
          <a:lstStyle/>
          <a:p>
            <a:r>
              <a:rPr lang="en-US" dirty="0"/>
              <a:t>Perkins V Subcommittee Members:</a:t>
            </a:r>
          </a:p>
          <a:p>
            <a:pPr marL="457200" lvl="1" indent="0">
              <a:buNone/>
            </a:pPr>
            <a:r>
              <a:rPr lang="en-US" dirty="0"/>
              <a:t>	</a:t>
            </a:r>
            <a:r>
              <a:rPr lang="en-US" sz="2400" dirty="0"/>
              <a:t>Cathy Alston, Green River</a:t>
            </a:r>
          </a:p>
          <a:p>
            <a:pPr marL="457200" lvl="1" indent="0">
              <a:buNone/>
            </a:pPr>
            <a:r>
              <a:rPr lang="en-US" sz="2400" dirty="0"/>
              <a:t>	Rachel Andre, Seattle Colleges</a:t>
            </a:r>
          </a:p>
          <a:p>
            <a:pPr marL="457200" lvl="1" indent="0">
              <a:buNone/>
            </a:pPr>
            <a:r>
              <a:rPr lang="en-US" sz="2400" dirty="0"/>
              <a:t>	Terry Cox, Edmonds</a:t>
            </a:r>
          </a:p>
          <a:p>
            <a:pPr marL="457200" lvl="1" indent="0">
              <a:buNone/>
            </a:pPr>
            <a:r>
              <a:rPr lang="en-US" sz="2400" dirty="0"/>
              <a:t>	Keeley Gant, Columbia Basin</a:t>
            </a:r>
          </a:p>
          <a:p>
            <a:pPr marL="457200" lvl="1" indent="0">
              <a:buNone/>
            </a:pPr>
            <a:r>
              <a:rPr lang="en-US" sz="2400" dirty="0"/>
              <a:t>	Loren Hadley, Shoreline</a:t>
            </a:r>
          </a:p>
          <a:p>
            <a:pPr marL="457200" lvl="1" indent="0">
              <a:buNone/>
            </a:pPr>
            <a:r>
              <a:rPr lang="en-US" sz="2400" dirty="0"/>
              <a:t>	Brian Kneidl, Peninsula</a:t>
            </a:r>
          </a:p>
          <a:p>
            <a:pPr marL="457200" lvl="1" indent="0">
              <a:buNone/>
            </a:pPr>
            <a:r>
              <a:rPr lang="en-US" sz="2400" dirty="0"/>
              <a:t>	Paulette Lopez, Yakima Valley</a:t>
            </a:r>
          </a:p>
          <a:p>
            <a:pPr marL="457200" lvl="1" indent="0">
              <a:buNone/>
            </a:pPr>
            <a:r>
              <a:rPr lang="en-US" sz="2400" dirty="0"/>
              <a:t>	Trish Newbold, Whatcom</a:t>
            </a:r>
          </a:p>
          <a:p>
            <a:pPr marL="457200" lvl="1" indent="0">
              <a:buNone/>
            </a:pPr>
            <a:r>
              <a:rPr lang="en-US" sz="2400" dirty="0"/>
              <a:t>	Susan Parker, Bellingham Tech.</a:t>
            </a:r>
          </a:p>
          <a:p>
            <a:pPr marL="457200" lvl="1" indent="0">
              <a:buNone/>
            </a:pPr>
            <a:r>
              <a:rPr lang="en-US" sz="2400" dirty="0"/>
              <a:t>	Tim McClain, SBCTC</a:t>
            </a:r>
          </a:p>
          <a:p>
            <a:pPr marL="457200" lvl="1" indent="0">
              <a:buNone/>
            </a:pPr>
            <a:r>
              <a:rPr lang="en-US" sz="2400" dirty="0"/>
              <a:t>	Kathy Goebel, SBCTC</a:t>
            </a:r>
          </a:p>
        </p:txBody>
      </p:sp>
    </p:spTree>
    <p:extLst>
      <p:ext uri="{BB962C8B-B14F-4D97-AF65-F5344CB8AC3E}">
        <p14:creationId xmlns:p14="http://schemas.microsoft.com/office/powerpoint/2010/main" val="398040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390350"/>
            <a:ext cx="8220075" cy="488950"/>
          </a:xfrm>
        </p:spPr>
        <p:txBody>
          <a:bodyPr/>
          <a:lstStyle/>
          <a:p>
            <a:r>
              <a:rPr lang="en-US" dirty="0"/>
              <a:t>The Answer Is “F” – All of the above</a:t>
            </a:r>
          </a:p>
        </p:txBody>
      </p:sp>
      <p:sp>
        <p:nvSpPr>
          <p:cNvPr id="3" name="Content Placeholder 2"/>
          <p:cNvSpPr>
            <a:spLocks noGrp="1"/>
          </p:cNvSpPr>
          <p:nvPr>
            <p:ph sz="quarter" idx="13"/>
          </p:nvPr>
        </p:nvSpPr>
        <p:spPr>
          <a:xfrm>
            <a:off x="471488" y="2123503"/>
            <a:ext cx="8220075" cy="4313873"/>
          </a:xfrm>
        </p:spPr>
        <p:txBody>
          <a:bodyPr/>
          <a:lstStyle/>
          <a:p>
            <a:pPr marL="0" indent="0">
              <a:buNone/>
            </a:pPr>
            <a:r>
              <a:rPr lang="en-US" sz="3200" u="sng" dirty="0"/>
              <a:t>CLNA Requirements</a:t>
            </a:r>
            <a:endParaRPr lang="en-US" sz="3200" dirty="0"/>
          </a:p>
          <a:p>
            <a:pPr marL="914400" lvl="0" indent="-457200"/>
            <a:r>
              <a:rPr lang="en-US" sz="2600" dirty="0"/>
              <a:t>Evaluation of student performance, including special populations</a:t>
            </a:r>
          </a:p>
          <a:p>
            <a:pPr marL="914400" lvl="0" indent="-457200"/>
            <a:r>
              <a:rPr lang="en-US" sz="2600" dirty="0"/>
              <a:t>Description of size, scope, and quality</a:t>
            </a:r>
          </a:p>
          <a:p>
            <a:pPr marL="914400" lvl="0" indent="-457200"/>
            <a:r>
              <a:rPr lang="en-US" sz="2600" dirty="0"/>
              <a:t>Evaluation of program/program of study implementation</a:t>
            </a:r>
          </a:p>
          <a:p>
            <a:pPr marL="914400" lvl="0" indent="-457200"/>
            <a:r>
              <a:rPr lang="en-US" sz="2600" dirty="0"/>
              <a:t>Recruitment, retention, and training of educators</a:t>
            </a:r>
          </a:p>
          <a:p>
            <a:pPr marL="914400" lvl="0" indent="-457200"/>
            <a:r>
              <a:rPr lang="en-US" sz="2600" dirty="0"/>
              <a:t>Progress towards implementation of equal access to high-quality CTE</a:t>
            </a:r>
          </a:p>
          <a:p>
            <a:pPr marL="0" indent="0">
              <a:buNone/>
            </a:pPr>
            <a:endParaRPr lang="en-US" dirty="0"/>
          </a:p>
        </p:txBody>
      </p:sp>
    </p:spTree>
    <p:extLst>
      <p:ext uri="{BB962C8B-B14F-4D97-AF65-F5344CB8AC3E}">
        <p14:creationId xmlns:p14="http://schemas.microsoft.com/office/powerpoint/2010/main" val="2684606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810512"/>
            <a:ext cx="8220075" cy="4880801"/>
          </a:xfrm>
        </p:spPr>
        <p:txBody>
          <a:bodyPr/>
          <a:lstStyle/>
          <a:p>
            <a:pPr marL="0" lvl="0" indent="0">
              <a:buNone/>
            </a:pPr>
            <a:r>
              <a:rPr lang="en-US" sz="3200" dirty="0"/>
              <a:t>Your first Comprehensive Local Needs Assessment  will be due:</a:t>
            </a:r>
          </a:p>
          <a:p>
            <a:pPr marL="971550" lvl="0" indent="-514350">
              <a:buFont typeface="+mj-lt"/>
              <a:buAutoNum type="alphaUcPeriod"/>
            </a:pPr>
            <a:r>
              <a:rPr lang="en-US" sz="2800" dirty="0"/>
              <a:t>Winter 2020</a:t>
            </a:r>
          </a:p>
          <a:p>
            <a:pPr marL="971550" lvl="0" indent="-514350">
              <a:buFont typeface="+mj-lt"/>
              <a:buAutoNum type="alphaUcPeriod"/>
            </a:pPr>
            <a:r>
              <a:rPr lang="en-US" sz="2800" dirty="0"/>
              <a:t>Fall 2020</a:t>
            </a:r>
          </a:p>
          <a:p>
            <a:pPr marL="971550" lvl="0" indent="-514350">
              <a:buFont typeface="+mj-lt"/>
              <a:buAutoNum type="alphaUcPeriod"/>
            </a:pPr>
            <a:r>
              <a:rPr lang="en-US" sz="2800" dirty="0"/>
              <a:t>Winter 2021</a:t>
            </a:r>
          </a:p>
          <a:p>
            <a:pPr marL="971550" lvl="0" indent="-514350">
              <a:buFont typeface="+mj-lt"/>
              <a:buAutoNum type="alphaUcPeriod"/>
            </a:pPr>
            <a:r>
              <a:rPr lang="en-US" sz="2800" dirty="0"/>
              <a:t>Due? I’m not due-</a:t>
            </a:r>
            <a:r>
              <a:rPr lang="en-US" sz="2800" dirty="0" err="1"/>
              <a:t>ing</a:t>
            </a:r>
            <a:r>
              <a:rPr lang="en-US" sz="2800" dirty="0"/>
              <a:t> it!</a:t>
            </a:r>
          </a:p>
          <a:p>
            <a:endParaRPr lang="en-US" dirty="0"/>
          </a:p>
        </p:txBody>
      </p:sp>
    </p:spTree>
    <p:extLst>
      <p:ext uri="{BB962C8B-B14F-4D97-AF65-F5344CB8AC3E}">
        <p14:creationId xmlns:p14="http://schemas.microsoft.com/office/powerpoint/2010/main" val="4005152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436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 Is “A”</a:t>
            </a:r>
          </a:p>
        </p:txBody>
      </p:sp>
      <p:sp>
        <p:nvSpPr>
          <p:cNvPr id="3" name="Content Placeholder 2"/>
          <p:cNvSpPr>
            <a:spLocks noGrp="1"/>
          </p:cNvSpPr>
          <p:nvPr>
            <p:ph sz="quarter" idx="13"/>
          </p:nvPr>
        </p:nvSpPr>
        <p:spPr>
          <a:xfrm>
            <a:off x="471488" y="2265362"/>
            <a:ext cx="8220075" cy="4592638"/>
          </a:xfrm>
        </p:spPr>
        <p:txBody>
          <a:bodyPr/>
          <a:lstStyle/>
          <a:p>
            <a:pPr marL="0" indent="0">
              <a:buNone/>
            </a:pPr>
            <a:r>
              <a:rPr lang="en-US" sz="3200" dirty="0"/>
              <a:t>“CLNA-Light” will be due Winter 2020</a:t>
            </a:r>
          </a:p>
          <a:p>
            <a:pPr marL="914400" lvl="0" indent="-457200"/>
            <a:r>
              <a:rPr lang="en-US" sz="3200" dirty="0"/>
              <a:t>Internally Focused</a:t>
            </a:r>
          </a:p>
          <a:p>
            <a:pPr marL="914400" lvl="0" indent="-457200"/>
            <a:r>
              <a:rPr lang="en-US" sz="3200" dirty="0"/>
              <a:t>Element 1: Improving Equity and Access</a:t>
            </a:r>
          </a:p>
          <a:p>
            <a:pPr marL="914400" lvl="0" indent="-457200"/>
            <a:r>
              <a:rPr lang="en-US" sz="3200" dirty="0"/>
              <a:t>Element 2: Evaluation of Student Performance </a:t>
            </a:r>
          </a:p>
        </p:txBody>
      </p:sp>
    </p:spTree>
    <p:extLst>
      <p:ext uri="{BB962C8B-B14F-4D97-AF65-F5344CB8AC3E}">
        <p14:creationId xmlns:p14="http://schemas.microsoft.com/office/powerpoint/2010/main" val="4166119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371600"/>
            <a:ext cx="8379904" cy="5319713"/>
          </a:xfrm>
        </p:spPr>
        <p:txBody>
          <a:bodyPr/>
          <a:lstStyle/>
          <a:p>
            <a:pPr marL="0" lvl="0" indent="0">
              <a:buNone/>
            </a:pPr>
            <a:r>
              <a:rPr lang="en-US" sz="3200" dirty="0"/>
              <a:t>The comprehensive local needs assessment is:</a:t>
            </a:r>
          </a:p>
          <a:p>
            <a:pPr marL="971550" lvl="0" indent="-514350">
              <a:buFont typeface="+mj-lt"/>
              <a:buAutoNum type="alphaUcPeriod"/>
            </a:pPr>
            <a:r>
              <a:rPr lang="en-US" sz="2600" dirty="0"/>
              <a:t>A disgustingly egregious example of legislative overreach.</a:t>
            </a:r>
          </a:p>
          <a:p>
            <a:pPr marL="685800" lvl="0" indent="-228600">
              <a:buFont typeface="+mj-lt"/>
              <a:buAutoNum type="alphaUcPeriod"/>
            </a:pPr>
            <a:endParaRPr lang="en-US" sz="1000" dirty="0"/>
          </a:p>
          <a:p>
            <a:pPr marL="971550" lvl="0" indent="-514350">
              <a:buFont typeface="+mj-lt"/>
              <a:buAutoNum type="alphaUcPeriod"/>
            </a:pPr>
            <a:r>
              <a:rPr lang="en-US" sz="2600" dirty="0"/>
              <a:t>A ho-hum means of loosening Carl D. Perkins’ purse strings.</a:t>
            </a:r>
          </a:p>
          <a:p>
            <a:pPr marL="685800" lvl="0" indent="-228600">
              <a:buFont typeface="+mj-lt"/>
              <a:buAutoNum type="alphaUcPeriod"/>
            </a:pPr>
            <a:endParaRPr lang="en-US" sz="1000" dirty="0"/>
          </a:p>
          <a:p>
            <a:pPr marL="971550" lvl="0" indent="-514350">
              <a:buFont typeface="+mj-lt"/>
              <a:buAutoNum type="alphaUcPeriod"/>
            </a:pPr>
            <a:r>
              <a:rPr lang="en-US" sz="2600" dirty="0"/>
              <a:t>An invaluable opportunity to work with our partners to evaluate our programs’ efficacy in meeting employer needs and equitably preparing students for living-wage careers in in-demand occupations. </a:t>
            </a:r>
          </a:p>
          <a:p>
            <a:pPr marL="971550" lvl="0" indent="-514350">
              <a:buFont typeface="+mj-lt"/>
              <a:buAutoNum type="alphaUcPeriod"/>
            </a:pPr>
            <a:endParaRPr lang="en-US" sz="1000" dirty="0"/>
          </a:p>
          <a:p>
            <a:pPr marL="971550" lvl="0" indent="-514350">
              <a:buFont typeface="+mj-lt"/>
              <a:buAutoNum type="alphaUcPeriod"/>
            </a:pPr>
            <a:r>
              <a:rPr lang="en-US" sz="2600" dirty="0"/>
              <a:t>The greatest thing since sliced bread because I’m a data and accountability nerd.</a:t>
            </a:r>
          </a:p>
          <a:p>
            <a:endParaRPr lang="en-US" dirty="0"/>
          </a:p>
        </p:txBody>
      </p:sp>
    </p:spTree>
    <p:extLst>
      <p:ext uri="{BB962C8B-B14F-4D97-AF65-F5344CB8AC3E}">
        <p14:creationId xmlns:p14="http://schemas.microsoft.com/office/powerpoint/2010/main" val="1410028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8651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 Is “C”</a:t>
            </a:r>
          </a:p>
        </p:txBody>
      </p:sp>
      <p:sp>
        <p:nvSpPr>
          <p:cNvPr id="3" name="Content Placeholder 2"/>
          <p:cNvSpPr>
            <a:spLocks noGrp="1"/>
          </p:cNvSpPr>
          <p:nvPr>
            <p:ph sz="quarter" idx="13"/>
          </p:nvPr>
        </p:nvSpPr>
        <p:spPr/>
        <p:txBody>
          <a:bodyPr anchor="t" anchorCtr="0"/>
          <a:lstStyle/>
          <a:p>
            <a:pPr marL="0" indent="0">
              <a:buNone/>
            </a:pPr>
            <a:endParaRPr lang="en-US" sz="3200" dirty="0"/>
          </a:p>
          <a:p>
            <a:pPr marL="0" indent="0">
              <a:buNone/>
            </a:pPr>
            <a:r>
              <a:rPr lang="en-US" sz="3200" dirty="0"/>
              <a:t>“An invaluable opportunity to work with our partners to evaluate our programs’ efficacy in meeting employer needs and equitably preparing students for living-wage careers in in-demand occupations.”</a:t>
            </a:r>
          </a:p>
          <a:p>
            <a:endParaRPr lang="en-US" dirty="0"/>
          </a:p>
        </p:txBody>
      </p:sp>
    </p:spTree>
    <p:extLst>
      <p:ext uri="{BB962C8B-B14F-4D97-AF65-F5344CB8AC3E}">
        <p14:creationId xmlns:p14="http://schemas.microsoft.com/office/powerpoint/2010/main" val="3305594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865376"/>
            <a:ext cx="8220075" cy="4825937"/>
          </a:xfrm>
        </p:spPr>
        <p:txBody>
          <a:bodyPr/>
          <a:lstStyle/>
          <a:p>
            <a:pPr marL="0" lvl="0" indent="0">
              <a:buNone/>
            </a:pPr>
            <a:r>
              <a:rPr lang="en-US" sz="3200" dirty="0"/>
              <a:t>Expenditures prohibited by Perkins V include:</a:t>
            </a:r>
          </a:p>
          <a:p>
            <a:pPr marL="971550" lvl="0" indent="-514350">
              <a:buFont typeface="+mj-lt"/>
              <a:buAutoNum type="alphaUcPeriod"/>
            </a:pPr>
            <a:r>
              <a:rPr lang="en-US" sz="2600" dirty="0"/>
              <a:t>Food purchases</a:t>
            </a:r>
          </a:p>
          <a:p>
            <a:pPr marL="971550" lvl="0" indent="-514350">
              <a:buFont typeface="+mj-lt"/>
              <a:buAutoNum type="alphaUcPeriod"/>
            </a:pPr>
            <a:r>
              <a:rPr lang="en-US" sz="2600" dirty="0"/>
              <a:t>Direct assistance to students</a:t>
            </a:r>
          </a:p>
          <a:p>
            <a:pPr marL="971550" lvl="0" indent="-514350">
              <a:buFont typeface="+mj-lt"/>
              <a:buAutoNum type="alphaUcPeriod"/>
            </a:pPr>
            <a:r>
              <a:rPr lang="en-US" sz="2600" dirty="0"/>
              <a:t>Support for students participating in CTE clubs and organizations</a:t>
            </a:r>
          </a:p>
          <a:p>
            <a:pPr marL="971550" lvl="0" indent="-514350">
              <a:buFont typeface="+mj-lt"/>
              <a:buAutoNum type="alphaUcPeriod"/>
            </a:pPr>
            <a:r>
              <a:rPr lang="en-US" sz="2600" dirty="0"/>
              <a:t>Marketing and recruitment materials</a:t>
            </a:r>
          </a:p>
          <a:p>
            <a:pPr marL="971550" lvl="0" indent="-514350">
              <a:buFont typeface="+mj-lt"/>
              <a:buAutoNum type="alphaUcPeriod"/>
            </a:pPr>
            <a:r>
              <a:rPr lang="en-US" sz="2600" dirty="0"/>
              <a:t>All of the above</a:t>
            </a:r>
          </a:p>
          <a:p>
            <a:pPr marL="971550" lvl="0" indent="-514350">
              <a:buFont typeface="+mj-lt"/>
              <a:buAutoNum type="alphaUcPeriod"/>
            </a:pPr>
            <a:r>
              <a:rPr lang="en-US" sz="2600" dirty="0"/>
              <a:t>None of the above</a:t>
            </a:r>
          </a:p>
        </p:txBody>
      </p:sp>
    </p:spTree>
    <p:extLst>
      <p:ext uri="{BB962C8B-B14F-4D97-AF65-F5344CB8AC3E}">
        <p14:creationId xmlns:p14="http://schemas.microsoft.com/office/powerpoint/2010/main" val="2750021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363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280622"/>
            <a:ext cx="8220075" cy="488950"/>
          </a:xfrm>
        </p:spPr>
        <p:txBody>
          <a:bodyPr/>
          <a:lstStyle/>
          <a:p>
            <a:r>
              <a:rPr lang="en-US" dirty="0"/>
              <a:t>The Answer Is “F” – None of the above</a:t>
            </a:r>
          </a:p>
        </p:txBody>
      </p:sp>
      <p:sp>
        <p:nvSpPr>
          <p:cNvPr id="3" name="Content Placeholder 2"/>
          <p:cNvSpPr>
            <a:spLocks noGrp="1"/>
          </p:cNvSpPr>
          <p:nvPr>
            <p:ph sz="quarter" idx="13"/>
          </p:nvPr>
        </p:nvSpPr>
        <p:spPr>
          <a:xfrm>
            <a:off x="471488" y="1901952"/>
            <a:ext cx="8220075" cy="4789361"/>
          </a:xfrm>
        </p:spPr>
        <p:txBody>
          <a:bodyPr/>
          <a:lstStyle/>
          <a:p>
            <a:pPr marL="0" indent="0">
              <a:buNone/>
            </a:pPr>
            <a:r>
              <a:rPr lang="en-US" sz="2600" dirty="0"/>
              <a:t>Required uses of Perkins funds:</a:t>
            </a:r>
          </a:p>
          <a:p>
            <a:pPr marL="914400" lvl="0" indent="-457200"/>
            <a:r>
              <a:rPr lang="en-US" sz="2600" dirty="0"/>
              <a:t>Career exploration &amp; development activities…</a:t>
            </a:r>
          </a:p>
          <a:p>
            <a:pPr marL="914400" lvl="0" indent="-457200"/>
            <a:r>
              <a:rPr lang="en-US" sz="2600" dirty="0"/>
              <a:t>Professional development for teachers, faculty, school leaders, administrators, etc…</a:t>
            </a:r>
          </a:p>
          <a:p>
            <a:pPr marL="914400" lvl="0" indent="-457200"/>
            <a:r>
              <a:rPr lang="en-US" sz="2600" dirty="0"/>
              <a:t>Skills necessary to pursue high-skill, high-wage, or in-demand careers…</a:t>
            </a:r>
          </a:p>
          <a:p>
            <a:pPr marL="914400" lvl="0" indent="-457200"/>
            <a:r>
              <a:rPr lang="en-US" sz="2600" dirty="0"/>
              <a:t>Integration of academic skills into CTE programs…</a:t>
            </a:r>
          </a:p>
          <a:p>
            <a:pPr marL="914400" lvl="0" indent="-457200"/>
            <a:r>
              <a:rPr lang="en-US" sz="2600" dirty="0"/>
              <a:t>Implementation of CTE programs/programs of study…</a:t>
            </a:r>
          </a:p>
          <a:p>
            <a:pPr marL="914400" lvl="0" indent="-457200"/>
            <a:r>
              <a:rPr lang="en-US" sz="2600" dirty="0"/>
              <a:t>Evaluations of the activities carried out with funds…</a:t>
            </a:r>
          </a:p>
          <a:p>
            <a:pPr marL="914400" lvl="0" indent="-457200"/>
            <a:endParaRPr lang="en-US" sz="2600" dirty="0"/>
          </a:p>
          <a:p>
            <a:pPr marL="0" indent="0">
              <a:buNone/>
            </a:pPr>
            <a:endParaRPr lang="en-US" sz="2600" dirty="0"/>
          </a:p>
        </p:txBody>
      </p:sp>
    </p:spTree>
    <p:extLst>
      <p:ext uri="{BB962C8B-B14F-4D97-AF65-F5344CB8AC3E}">
        <p14:creationId xmlns:p14="http://schemas.microsoft.com/office/powerpoint/2010/main" val="359403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646382"/>
            <a:ext cx="8220075" cy="488950"/>
          </a:xfrm>
        </p:spPr>
        <p:txBody>
          <a:bodyPr/>
          <a:lstStyle/>
          <a:p>
            <a:r>
              <a:rPr lang="en-US" dirty="0"/>
              <a:t>What We’ll Cover Today</a:t>
            </a:r>
          </a:p>
        </p:txBody>
      </p:sp>
      <p:sp>
        <p:nvSpPr>
          <p:cNvPr id="3" name="Content Placeholder 2"/>
          <p:cNvSpPr>
            <a:spLocks noGrp="1"/>
          </p:cNvSpPr>
          <p:nvPr>
            <p:ph sz="quarter" idx="13"/>
          </p:nvPr>
        </p:nvSpPr>
        <p:spPr>
          <a:xfrm>
            <a:off x="471488" y="2450592"/>
            <a:ext cx="8220075" cy="3902082"/>
          </a:xfrm>
        </p:spPr>
        <p:txBody>
          <a:bodyPr/>
          <a:lstStyle/>
          <a:p>
            <a:r>
              <a:rPr lang="en-US" sz="2800" dirty="0"/>
              <a:t>Overview of Perkins V</a:t>
            </a:r>
          </a:p>
          <a:p>
            <a:r>
              <a:rPr lang="en-US" sz="2800" dirty="0"/>
              <a:t>The New Performance Indicators</a:t>
            </a:r>
          </a:p>
          <a:p>
            <a:r>
              <a:rPr lang="en-US" sz="2800" dirty="0"/>
              <a:t>Student Performance Data</a:t>
            </a:r>
          </a:p>
          <a:p>
            <a:r>
              <a:rPr lang="en-US" sz="2800" dirty="0"/>
              <a:t>Root Cause Analysis and Developing Strategies</a:t>
            </a:r>
          </a:p>
          <a:p>
            <a:r>
              <a:rPr lang="en-US" sz="2800" dirty="0"/>
              <a:t>The Comprehensive Local Needs Assessment</a:t>
            </a:r>
          </a:p>
          <a:p>
            <a:r>
              <a:rPr lang="en-US" sz="2800" dirty="0"/>
              <a:t>Next Steps</a:t>
            </a:r>
          </a:p>
          <a:p>
            <a:endParaRPr lang="en-US" dirty="0"/>
          </a:p>
          <a:p>
            <a:pPr marL="0" indent="0">
              <a:buNone/>
            </a:pPr>
            <a:r>
              <a:rPr lang="en-US" b="1" dirty="0"/>
              <a:t> </a:t>
            </a:r>
            <a:endParaRPr lang="en-US" dirty="0"/>
          </a:p>
        </p:txBody>
      </p:sp>
    </p:spTree>
    <p:extLst>
      <p:ext uri="{BB962C8B-B14F-4D97-AF65-F5344CB8AC3E}">
        <p14:creationId xmlns:p14="http://schemas.microsoft.com/office/powerpoint/2010/main" val="745621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1517904"/>
            <a:ext cx="8220075" cy="5173409"/>
          </a:xfrm>
        </p:spPr>
        <p:txBody>
          <a:bodyPr/>
          <a:lstStyle/>
          <a:p>
            <a:pPr marL="0" lvl="0" indent="0">
              <a:buNone/>
            </a:pPr>
            <a:r>
              <a:rPr lang="en-US" sz="3200" dirty="0"/>
              <a:t>Perkins V requires no less than a 25%/75% split of the state’s funding between secondary and postsecondary or vice versa?</a:t>
            </a:r>
          </a:p>
          <a:p>
            <a:pPr marL="0" lvl="0" indent="0">
              <a:buNone/>
            </a:pPr>
            <a:endParaRPr lang="en-US" sz="1000" dirty="0"/>
          </a:p>
          <a:p>
            <a:pPr marL="1027112" lvl="0" indent="-514350">
              <a:buFont typeface="+mj-lt"/>
              <a:buAutoNum type="alphaUcPeriod"/>
            </a:pPr>
            <a:r>
              <a:rPr lang="en-US" sz="2600" dirty="0"/>
              <a:t>True</a:t>
            </a:r>
          </a:p>
          <a:p>
            <a:pPr marL="1027112" lvl="0" indent="-514350">
              <a:buFont typeface="+mj-lt"/>
              <a:buAutoNum type="alphaUcPeriod"/>
            </a:pPr>
            <a:r>
              <a:rPr lang="en-US" sz="2600" dirty="0"/>
              <a:t>False</a:t>
            </a:r>
          </a:p>
        </p:txBody>
      </p:sp>
    </p:spTree>
    <p:extLst>
      <p:ext uri="{BB962C8B-B14F-4D97-AF65-F5344CB8AC3E}">
        <p14:creationId xmlns:p14="http://schemas.microsoft.com/office/powerpoint/2010/main" val="2156108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stretch>
            <a:fillRect/>
          </a:stretch>
        </p:blipFill>
        <p:spPr>
          <a:xfrm>
            <a:off x="0" y="0"/>
            <a:ext cx="9144000" cy="6858000"/>
          </a:xfrm>
          <a:prstGeom prst="rect">
            <a:avLst/>
          </a:prstGeom>
        </p:spPr>
      </p:pic>
      <p:sp>
        <p:nvSpPr>
          <p:cNvPr id="3" name="Rectangle 2">
            <a:hlinkClick r:id="rId5"/>
          </p:cNvPr>
          <p:cNvSpPr/>
          <p:nvPr/>
        </p:nvSpPr>
        <p:spPr>
          <a:xfrm>
            <a:off x="3314700" y="4876799"/>
            <a:ext cx="2625367" cy="6256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action="ppaction://hlinkfile"/>
          </p:cNvPr>
          <p:cNvSpPr/>
          <p:nvPr/>
        </p:nvSpPr>
        <p:spPr>
          <a:xfrm>
            <a:off x="1739900" y="622300"/>
            <a:ext cx="5638800" cy="391159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2084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 Is “B” – False</a:t>
            </a:r>
          </a:p>
        </p:txBody>
      </p:sp>
      <p:sp>
        <p:nvSpPr>
          <p:cNvPr id="3" name="Content Placeholder 2"/>
          <p:cNvSpPr>
            <a:spLocks noGrp="1"/>
          </p:cNvSpPr>
          <p:nvPr>
            <p:ph sz="quarter" idx="13"/>
          </p:nvPr>
        </p:nvSpPr>
        <p:spPr/>
        <p:txBody>
          <a:bodyPr/>
          <a:lstStyle/>
          <a:p>
            <a:pPr marL="0" indent="0">
              <a:buNone/>
            </a:pPr>
            <a:r>
              <a:rPr lang="en-US" sz="2800" u="sng" dirty="0"/>
              <a:t>Current Split: 56%/44%</a:t>
            </a:r>
          </a:p>
          <a:p>
            <a:pPr>
              <a:buFontTx/>
              <a:buChar char="-"/>
            </a:pPr>
            <a:r>
              <a:rPr lang="en-US" sz="2800" dirty="0"/>
              <a:t>$12,265,098 Postsecondary</a:t>
            </a:r>
          </a:p>
          <a:p>
            <a:pPr>
              <a:buFontTx/>
              <a:buChar char="-"/>
            </a:pPr>
            <a:r>
              <a:rPr lang="en-US" sz="2800" dirty="0"/>
              <a:t>$10,056,444 Secondary</a:t>
            </a:r>
          </a:p>
          <a:p>
            <a:pPr marL="0" indent="0">
              <a:buNone/>
            </a:pPr>
            <a:endParaRPr lang="en-US" sz="1000" dirty="0"/>
          </a:p>
          <a:p>
            <a:pPr marL="0" indent="0">
              <a:buNone/>
            </a:pPr>
            <a:r>
              <a:rPr lang="en-US" sz="2800" u="sng" dirty="0"/>
              <a:t>50/50 Split</a:t>
            </a:r>
          </a:p>
          <a:p>
            <a:pPr>
              <a:buFontTx/>
              <a:buChar char="-"/>
            </a:pPr>
            <a:r>
              <a:rPr lang="en-US" sz="2800" dirty="0"/>
              <a:t>$11,160,770 to Each</a:t>
            </a:r>
          </a:p>
          <a:p>
            <a:pPr>
              <a:buFontTx/>
              <a:buChar char="-"/>
            </a:pPr>
            <a:r>
              <a:rPr lang="en-US" sz="2800" dirty="0"/>
              <a:t>$1,104,328 Loss to CTC System</a:t>
            </a:r>
          </a:p>
          <a:p>
            <a:pPr>
              <a:buFontTx/>
              <a:buChar char="-"/>
            </a:pPr>
            <a:r>
              <a:rPr lang="en-US" sz="2800" dirty="0"/>
              <a:t>Average Loss of $33,464 per College</a:t>
            </a:r>
          </a:p>
          <a:p>
            <a:pPr marL="0" indent="0" algn="ctr">
              <a:buNone/>
            </a:pPr>
            <a:r>
              <a:rPr lang="en-US" sz="2800" u="sng" dirty="0"/>
              <a:t>The Moral:</a:t>
            </a:r>
            <a:r>
              <a:rPr lang="en-US" sz="2800" dirty="0"/>
              <a:t> </a:t>
            </a:r>
            <a:r>
              <a:rPr lang="en-US" sz="3600" b="1" dirty="0"/>
              <a:t>Spend Your Money!</a:t>
            </a:r>
            <a:endParaRPr lang="en-US" sz="2800" b="1" dirty="0"/>
          </a:p>
        </p:txBody>
      </p:sp>
    </p:spTree>
    <p:extLst>
      <p:ext uri="{BB962C8B-B14F-4D97-AF65-F5344CB8AC3E}">
        <p14:creationId xmlns:p14="http://schemas.microsoft.com/office/powerpoint/2010/main" val="1606569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52" y="3200862"/>
            <a:ext cx="8220075" cy="488950"/>
          </a:xfrm>
        </p:spPr>
        <p:txBody>
          <a:bodyPr/>
          <a:lstStyle/>
          <a:p>
            <a:pPr algn="ctr"/>
            <a:br>
              <a:rPr lang="en-US" sz="4800" dirty="0"/>
            </a:br>
            <a:br>
              <a:rPr lang="en-US" sz="4800" dirty="0"/>
            </a:br>
            <a:br>
              <a:rPr lang="en-US" sz="4800" dirty="0"/>
            </a:br>
            <a:r>
              <a:rPr lang="en-US" sz="6600" dirty="0"/>
              <a:t>Questions?</a:t>
            </a:r>
            <a:br>
              <a:rPr lang="en-US" sz="4800" dirty="0"/>
            </a:br>
            <a:br>
              <a:rPr lang="en-US" sz="4800" dirty="0"/>
            </a:br>
            <a:br>
              <a:rPr lang="en-US" sz="4800" dirty="0"/>
            </a:br>
            <a:r>
              <a:rPr lang="en-US" dirty="0"/>
              <a:t>Perkins V Brief in folders</a:t>
            </a:r>
          </a:p>
        </p:txBody>
      </p:sp>
      <p:pic>
        <p:nvPicPr>
          <p:cNvPr id="4" name="Picture 3" descr="Confetti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 y="1101610"/>
            <a:ext cx="9144000" cy="5756390"/>
          </a:xfrm>
          <a:prstGeom prst="rect">
            <a:avLst/>
          </a:prstGeom>
        </p:spPr>
      </p:pic>
    </p:spTree>
    <p:extLst>
      <p:ext uri="{BB962C8B-B14F-4D97-AF65-F5344CB8AC3E}">
        <p14:creationId xmlns:p14="http://schemas.microsoft.com/office/powerpoint/2010/main" val="705849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3929983"/>
            <a:ext cx="7936991" cy="754602"/>
          </a:xfrm>
        </p:spPr>
        <p:txBody>
          <a:bodyPr/>
          <a:lstStyle/>
          <a:p>
            <a:r>
              <a:rPr lang="en-US" dirty="0"/>
              <a:t>Perkins Indicators &amp; Big Data</a:t>
            </a:r>
          </a:p>
        </p:txBody>
      </p:sp>
      <p:sp>
        <p:nvSpPr>
          <p:cNvPr id="3" name="Text Placeholder 2"/>
          <p:cNvSpPr>
            <a:spLocks noGrp="1"/>
          </p:cNvSpPr>
          <p:nvPr>
            <p:ph type="body" sz="quarter" idx="10"/>
          </p:nvPr>
        </p:nvSpPr>
        <p:spPr/>
        <p:txBody>
          <a:bodyPr/>
          <a:lstStyle/>
          <a:p>
            <a:r>
              <a:rPr lang="en-US" dirty="0"/>
              <a:t>What’s changed</a:t>
            </a:r>
          </a:p>
        </p:txBody>
      </p:sp>
      <p:sp>
        <p:nvSpPr>
          <p:cNvPr id="4" name="Text Placeholder 3"/>
          <p:cNvSpPr>
            <a:spLocks noGrp="1"/>
          </p:cNvSpPr>
          <p:nvPr>
            <p:ph type="body" sz="quarter" idx="11"/>
          </p:nvPr>
        </p:nvSpPr>
        <p:spPr/>
        <p:txBody>
          <a:bodyPr/>
          <a:lstStyle/>
          <a:p>
            <a:r>
              <a:rPr lang="en-US" dirty="0"/>
              <a:t>Carmen McKenzie</a:t>
            </a:r>
          </a:p>
          <a:p>
            <a:r>
              <a:rPr lang="en-US" dirty="0"/>
              <a:t>Tim McClain</a:t>
            </a:r>
          </a:p>
          <a:p>
            <a:endParaRPr lang="en-US" dirty="0"/>
          </a:p>
        </p:txBody>
      </p:sp>
    </p:spTree>
    <p:extLst>
      <p:ext uri="{BB962C8B-B14F-4D97-AF65-F5344CB8AC3E}">
        <p14:creationId xmlns:p14="http://schemas.microsoft.com/office/powerpoint/2010/main" val="3310036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262334"/>
            <a:ext cx="8220075" cy="488950"/>
          </a:xfrm>
        </p:spPr>
        <p:txBody>
          <a:bodyPr/>
          <a:lstStyle/>
          <a:p>
            <a:r>
              <a:rPr lang="en-US" dirty="0"/>
              <a:t>Perkins Indicators</a:t>
            </a:r>
          </a:p>
        </p:txBody>
      </p:sp>
      <p:sp>
        <p:nvSpPr>
          <p:cNvPr id="3" name="Content Placeholder 2"/>
          <p:cNvSpPr>
            <a:spLocks noGrp="1"/>
          </p:cNvSpPr>
          <p:nvPr>
            <p:ph sz="quarter" idx="13"/>
          </p:nvPr>
        </p:nvSpPr>
        <p:spPr>
          <a:xfrm>
            <a:off x="471488" y="2098675"/>
            <a:ext cx="8220075" cy="4356989"/>
          </a:xfrm>
        </p:spPr>
        <p:txBody>
          <a:bodyPr/>
          <a:lstStyle/>
          <a:p>
            <a:pPr marL="0" indent="0">
              <a:buNone/>
            </a:pPr>
            <a:r>
              <a:rPr lang="en-US" sz="3200" dirty="0"/>
              <a:t>Broad measures of performance –  </a:t>
            </a:r>
          </a:p>
          <a:p>
            <a:pPr marL="457200" lvl="1" indent="0">
              <a:buNone/>
            </a:pPr>
            <a:r>
              <a:rPr lang="en-US" sz="2400" dirty="0"/>
              <a:t>	How well are schools and colleges preparing </a:t>
            </a:r>
            <a:r>
              <a:rPr lang="en-US" sz="2400" u="sng" dirty="0"/>
              <a:t>all</a:t>
            </a:r>
            <a:r>
              <a:rPr lang="en-US" sz="2400" dirty="0"/>
              <a:t> 	students for work?</a:t>
            </a:r>
          </a:p>
          <a:p>
            <a:pPr marL="457200" lvl="1" indent="0">
              <a:buNone/>
            </a:pPr>
            <a:endParaRPr lang="en-US" sz="2400" dirty="0"/>
          </a:p>
          <a:p>
            <a:pPr marL="457200" lvl="1" indent="-457200">
              <a:buNone/>
            </a:pPr>
            <a:r>
              <a:rPr lang="en-US" sz="3200" dirty="0"/>
              <a:t>Shows if state policies are improving positive outcomes for – </a:t>
            </a:r>
          </a:p>
          <a:p>
            <a:pPr marL="457200" lvl="1" indent="-457200">
              <a:buNone/>
            </a:pPr>
            <a:r>
              <a:rPr lang="en-US" sz="2400" dirty="0"/>
              <a:t>		Students</a:t>
            </a:r>
          </a:p>
          <a:p>
            <a:pPr marL="457200" lvl="1" indent="-457200">
              <a:buNone/>
            </a:pPr>
            <a:r>
              <a:rPr lang="en-US" sz="2400" dirty="0"/>
              <a:t>		Employers</a:t>
            </a:r>
          </a:p>
          <a:p>
            <a:pPr marL="457200" lvl="1" indent="-457200">
              <a:buNone/>
            </a:pPr>
            <a:endParaRPr lang="en-US" sz="2400" dirty="0"/>
          </a:p>
          <a:p>
            <a:pPr marL="457200" lvl="1" indent="-457200">
              <a:buNone/>
            </a:pPr>
            <a:r>
              <a:rPr lang="en-US" sz="3200" dirty="0"/>
              <a:t>Each state determines its performance targets</a:t>
            </a:r>
          </a:p>
        </p:txBody>
      </p:sp>
    </p:spTree>
    <p:extLst>
      <p:ext uri="{BB962C8B-B14F-4D97-AF65-F5344CB8AC3E}">
        <p14:creationId xmlns:p14="http://schemas.microsoft.com/office/powerpoint/2010/main" val="287141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684990"/>
            <a:ext cx="8220075" cy="488950"/>
          </a:xfrm>
        </p:spPr>
        <p:txBody>
          <a:bodyPr/>
          <a:lstStyle/>
          <a:p>
            <a:r>
              <a:rPr lang="en-US" dirty="0"/>
              <a:t>Indicator Definitions (Blue handout)</a:t>
            </a:r>
          </a:p>
        </p:txBody>
      </p:sp>
      <p:sp>
        <p:nvSpPr>
          <p:cNvPr id="3" name="Content Placeholder 2"/>
          <p:cNvSpPr>
            <a:spLocks noGrp="1"/>
          </p:cNvSpPr>
          <p:nvPr>
            <p:ph sz="quarter" idx="13"/>
          </p:nvPr>
        </p:nvSpPr>
        <p:spPr>
          <a:xfrm>
            <a:off x="471488" y="2423886"/>
            <a:ext cx="8220075" cy="4434114"/>
          </a:xfrm>
        </p:spPr>
        <p:txBody>
          <a:bodyPr/>
          <a:lstStyle/>
          <a:p>
            <a:r>
              <a:rPr lang="en-US" sz="3200" dirty="0"/>
              <a:t>Concentrator</a:t>
            </a:r>
          </a:p>
          <a:p>
            <a:r>
              <a:rPr lang="en-US" sz="3200" dirty="0"/>
              <a:t>Credit Threshold</a:t>
            </a:r>
          </a:p>
          <a:p>
            <a:r>
              <a:rPr lang="en-US" sz="3200" dirty="0" err="1"/>
              <a:t>Exiter</a:t>
            </a:r>
            <a:endParaRPr lang="en-US" sz="3200" dirty="0"/>
          </a:p>
          <a:p>
            <a:r>
              <a:rPr lang="en-US" sz="3200" dirty="0"/>
              <a:t>Program Completion</a:t>
            </a:r>
          </a:p>
          <a:p>
            <a:r>
              <a:rPr lang="en-US" sz="3200" dirty="0"/>
              <a:t>Cohort</a:t>
            </a:r>
          </a:p>
        </p:txBody>
      </p:sp>
    </p:spTree>
    <p:extLst>
      <p:ext uri="{BB962C8B-B14F-4D97-AF65-F5344CB8AC3E}">
        <p14:creationId xmlns:p14="http://schemas.microsoft.com/office/powerpoint/2010/main" val="1610548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 V Indicators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133237377"/>
              </p:ext>
            </p:extLst>
          </p:nvPr>
        </p:nvGraphicFramePr>
        <p:xfrm>
          <a:off x="471487" y="2208403"/>
          <a:ext cx="8220076" cy="4175760"/>
        </p:xfrm>
        <a:graphic>
          <a:graphicData uri="http://schemas.openxmlformats.org/drawingml/2006/table">
            <a:tbl>
              <a:tblPr firstRow="1" bandRow="1">
                <a:tableStyleId>{5C22544A-7EE6-4342-B048-85BDC9FD1C3A}</a:tableStyleId>
              </a:tblPr>
              <a:tblGrid>
                <a:gridCol w="1064704">
                  <a:extLst>
                    <a:ext uri="{9D8B030D-6E8A-4147-A177-3AD203B41FA5}">
                      <a16:colId xmlns:a16="http://schemas.microsoft.com/office/drawing/2014/main" val="4131501911"/>
                    </a:ext>
                  </a:extLst>
                </a:gridCol>
                <a:gridCol w="7155372">
                  <a:extLst>
                    <a:ext uri="{9D8B030D-6E8A-4147-A177-3AD203B41FA5}">
                      <a16:colId xmlns:a16="http://schemas.microsoft.com/office/drawing/2014/main" val="3031335256"/>
                    </a:ext>
                  </a:extLst>
                </a:gridCol>
              </a:tblGrid>
              <a:tr h="1174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lumMod val="50000"/>
                            </a:schemeClr>
                          </a:solidFill>
                        </a:rPr>
                        <a:t> </a:t>
                      </a:r>
                      <a:r>
                        <a:rPr lang="en-US" sz="3200" b="0" baseline="0" dirty="0">
                          <a:solidFill>
                            <a:schemeClr val="accent1">
                              <a:lumMod val="50000"/>
                            </a:schemeClr>
                          </a:solidFill>
                        </a:rPr>
                        <a:t>1P1</a:t>
                      </a:r>
                      <a:endParaRPr lang="en-US" sz="3200" b="0"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chemeClr val="accent1">
                              <a:lumMod val="50000"/>
                            </a:schemeClr>
                          </a:solidFill>
                        </a:rPr>
                        <a:t>Students who complete their program and do something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6108391"/>
                  </a:ext>
                </a:extLst>
              </a:tr>
              <a:tr h="370840">
                <a:tc>
                  <a:txBody>
                    <a:bodyPr/>
                    <a:lstStyle/>
                    <a:p>
                      <a:r>
                        <a:rPr lang="en-US" sz="3200" dirty="0">
                          <a:solidFill>
                            <a:schemeClr val="accent1">
                              <a:lumMod val="50000"/>
                            </a:schemeClr>
                          </a:solidFill>
                        </a:rPr>
                        <a:t> 2P1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dirty="0">
                          <a:solidFill>
                            <a:schemeClr val="accent1">
                              <a:lumMod val="50000"/>
                            </a:schemeClr>
                          </a:solidFill>
                        </a:rPr>
                        <a:t>Students who complete their program.</a:t>
                      </a:r>
                    </a:p>
                    <a:p>
                      <a:endParaRPr lang="en-US" sz="32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785839"/>
                  </a:ext>
                </a:extLst>
              </a:tr>
              <a:tr h="370840">
                <a:tc>
                  <a:txBody>
                    <a:bodyPr/>
                    <a:lstStyle/>
                    <a:p>
                      <a:r>
                        <a:rPr lang="en-US" sz="3200" dirty="0">
                          <a:solidFill>
                            <a:schemeClr val="accent1">
                              <a:lumMod val="50000"/>
                            </a:schemeClr>
                          </a:solidFill>
                        </a:rPr>
                        <a:t> 3P1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accent1">
                              <a:lumMod val="50000"/>
                            </a:schemeClr>
                          </a:solidFill>
                        </a:rPr>
                        <a:t>Students preparing for non-traditional fields.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4575286"/>
                  </a:ext>
                </a:extLst>
              </a:tr>
            </a:tbl>
          </a:graphicData>
        </a:graphic>
      </p:graphicFrame>
    </p:spTree>
    <p:extLst>
      <p:ext uri="{BB962C8B-B14F-4D97-AF65-F5344CB8AC3E}">
        <p14:creationId xmlns:p14="http://schemas.microsoft.com/office/powerpoint/2010/main" val="3707729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2P1</a:t>
            </a:r>
          </a:p>
        </p:txBody>
      </p:sp>
      <p:sp>
        <p:nvSpPr>
          <p:cNvPr id="3" name="Content Placeholder 2"/>
          <p:cNvSpPr>
            <a:spLocks noGrp="1"/>
          </p:cNvSpPr>
          <p:nvPr>
            <p:ph sz="quarter" idx="13"/>
          </p:nvPr>
        </p:nvSpPr>
        <p:spPr/>
        <p:txBody>
          <a:bodyPr/>
          <a:lstStyle/>
          <a:p>
            <a:pPr marL="55563" indent="-55563">
              <a:buNone/>
            </a:pPr>
            <a:r>
              <a:rPr lang="en-US" sz="2800" b="1" dirty="0"/>
              <a:t>Percent of Concentrators who received a postsecondary credential in or within 1 year of program completions</a:t>
            </a:r>
          </a:p>
          <a:p>
            <a:pPr marL="0" indent="0">
              <a:buNone/>
            </a:pPr>
            <a:endParaRPr lang="en-US" sz="2800" dirty="0"/>
          </a:p>
          <a:p>
            <a:pPr marL="0" indent="347663">
              <a:buNone/>
            </a:pPr>
            <a:r>
              <a:rPr lang="en-US" sz="2800" dirty="0"/>
              <a:t>Denominator = CTE Concentrator Cohort</a:t>
            </a:r>
          </a:p>
          <a:p>
            <a:pPr marL="0" indent="401638">
              <a:buNone/>
            </a:pPr>
            <a:r>
              <a:rPr lang="en-US" sz="2800" dirty="0"/>
              <a:t>Numerator = Cohort with Program Completion</a:t>
            </a:r>
          </a:p>
          <a:p>
            <a:pPr marL="0" indent="0">
              <a:buNone/>
            </a:pPr>
            <a:endParaRPr lang="en-US" sz="2800" dirty="0"/>
          </a:p>
          <a:p>
            <a:pPr marL="0" indent="401638">
              <a:buNone/>
            </a:pPr>
            <a:r>
              <a:rPr lang="en-US" sz="2800" dirty="0"/>
              <a:t>Prog. Completion = Exit Codes 1 through Y </a:t>
            </a:r>
          </a:p>
          <a:p>
            <a:pPr marL="0" indent="0">
              <a:buNone/>
            </a:pPr>
            <a:r>
              <a:rPr lang="en-US" sz="2800" dirty="0"/>
              <a:t>			  excluding codes U, 6 and 7.</a:t>
            </a:r>
          </a:p>
        </p:txBody>
      </p:sp>
    </p:spTree>
    <p:extLst>
      <p:ext uri="{BB962C8B-B14F-4D97-AF65-F5344CB8AC3E}">
        <p14:creationId xmlns:p14="http://schemas.microsoft.com/office/powerpoint/2010/main" val="891540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1P1</a:t>
            </a:r>
          </a:p>
        </p:txBody>
      </p:sp>
      <p:sp>
        <p:nvSpPr>
          <p:cNvPr id="3" name="Content Placeholder 2"/>
          <p:cNvSpPr>
            <a:spLocks noGrp="1"/>
          </p:cNvSpPr>
          <p:nvPr>
            <p:ph sz="quarter" idx="13"/>
          </p:nvPr>
        </p:nvSpPr>
        <p:spPr>
          <a:xfrm>
            <a:off x="471488" y="2098675"/>
            <a:ext cx="8498340" cy="4592638"/>
          </a:xfrm>
        </p:spPr>
        <p:txBody>
          <a:bodyPr/>
          <a:lstStyle/>
          <a:p>
            <a:pPr marL="0" indent="0">
              <a:buNone/>
            </a:pPr>
            <a:r>
              <a:rPr lang="en-US" sz="2800" b="1" dirty="0"/>
              <a:t>Percent of Concentrators who, during 2</a:t>
            </a:r>
            <a:r>
              <a:rPr lang="en-US" sz="2800" b="1" baseline="30000" dirty="0"/>
              <a:t>nd</a:t>
            </a:r>
            <a:r>
              <a:rPr lang="en-US" sz="2800" b="1" dirty="0"/>
              <a:t> quarter after program completion do any of the following:</a:t>
            </a:r>
          </a:p>
          <a:p>
            <a:pPr marL="858838" indent="-401638"/>
            <a:r>
              <a:rPr lang="en-US" sz="2800" dirty="0"/>
              <a:t>Remain enrolled in postsecondary education.</a:t>
            </a:r>
          </a:p>
          <a:p>
            <a:pPr marL="858838" indent="-401638"/>
            <a:r>
              <a:rPr lang="en-US" sz="2800" dirty="0"/>
              <a:t>Participate in advanced training</a:t>
            </a:r>
          </a:p>
          <a:p>
            <a:pPr marL="858838" indent="-401638"/>
            <a:r>
              <a:rPr lang="en-US" sz="2800" dirty="0"/>
              <a:t>Enter into military service</a:t>
            </a:r>
          </a:p>
          <a:p>
            <a:pPr marL="858838" indent="-401638"/>
            <a:r>
              <a:rPr lang="en-US" sz="2800" dirty="0"/>
              <a:t>Participate in a national service program (AmeriCorps)</a:t>
            </a:r>
          </a:p>
          <a:p>
            <a:pPr marL="858838" indent="-401638"/>
            <a:r>
              <a:rPr lang="en-US" sz="2800" dirty="0"/>
              <a:t>Serve in the Peace Corp</a:t>
            </a:r>
          </a:p>
          <a:p>
            <a:pPr marL="858838" indent="-401638"/>
            <a:r>
              <a:rPr lang="en-US" sz="2800" dirty="0"/>
              <a:t>Placed or retained in employment</a:t>
            </a:r>
          </a:p>
        </p:txBody>
      </p:sp>
    </p:spTree>
    <p:extLst>
      <p:ext uri="{BB962C8B-B14F-4D97-AF65-F5344CB8AC3E}">
        <p14:creationId xmlns:p14="http://schemas.microsoft.com/office/powerpoint/2010/main" val="409125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 101</a:t>
            </a:r>
          </a:p>
        </p:txBody>
      </p:sp>
      <p:sp>
        <p:nvSpPr>
          <p:cNvPr id="3" name="Text Placeholder 2"/>
          <p:cNvSpPr>
            <a:spLocks noGrp="1"/>
          </p:cNvSpPr>
          <p:nvPr>
            <p:ph type="body" sz="quarter" idx="10"/>
          </p:nvPr>
        </p:nvSpPr>
        <p:spPr/>
        <p:txBody>
          <a:bodyPr/>
          <a:lstStyle/>
          <a:p>
            <a:r>
              <a:rPr lang="en-US" dirty="0"/>
              <a:t>Test your knowledge – Amaze your friends</a:t>
            </a:r>
          </a:p>
        </p:txBody>
      </p:sp>
      <p:sp>
        <p:nvSpPr>
          <p:cNvPr id="4" name="Text Placeholder 3"/>
          <p:cNvSpPr>
            <a:spLocks noGrp="1"/>
          </p:cNvSpPr>
          <p:nvPr>
            <p:ph type="body" sz="quarter" idx="11"/>
          </p:nvPr>
        </p:nvSpPr>
        <p:spPr/>
        <p:txBody>
          <a:bodyPr/>
          <a:lstStyle/>
          <a:p>
            <a:r>
              <a:rPr lang="en-US" dirty="0"/>
              <a:t>Brian Kneidl</a:t>
            </a:r>
          </a:p>
          <a:p>
            <a:r>
              <a:rPr lang="en-US" dirty="0"/>
              <a:t>Tim McClain</a:t>
            </a:r>
          </a:p>
          <a:p>
            <a:endParaRPr lang="en-US" dirty="0"/>
          </a:p>
        </p:txBody>
      </p:sp>
    </p:spTree>
    <p:extLst>
      <p:ext uri="{BB962C8B-B14F-4D97-AF65-F5344CB8AC3E}">
        <p14:creationId xmlns:p14="http://schemas.microsoft.com/office/powerpoint/2010/main" val="2255428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298910"/>
            <a:ext cx="8220075" cy="488950"/>
          </a:xfrm>
        </p:spPr>
        <p:txBody>
          <a:bodyPr/>
          <a:lstStyle/>
          <a:p>
            <a:r>
              <a:rPr lang="en-US" dirty="0"/>
              <a:t>Indicator 3P1</a:t>
            </a:r>
          </a:p>
        </p:txBody>
      </p:sp>
      <p:sp>
        <p:nvSpPr>
          <p:cNvPr id="3" name="Content Placeholder 2"/>
          <p:cNvSpPr>
            <a:spLocks noGrp="1"/>
          </p:cNvSpPr>
          <p:nvPr>
            <p:ph sz="quarter" idx="13"/>
          </p:nvPr>
        </p:nvSpPr>
        <p:spPr>
          <a:xfrm>
            <a:off x="471488" y="1975104"/>
            <a:ext cx="8220075" cy="4716209"/>
          </a:xfrm>
        </p:spPr>
        <p:txBody>
          <a:bodyPr/>
          <a:lstStyle/>
          <a:p>
            <a:pPr marL="0" indent="0">
              <a:buNone/>
            </a:pPr>
            <a:r>
              <a:rPr lang="en-US" sz="2800" b="1" dirty="0"/>
              <a:t>Percentage of Concentrators in CTE programs and programs of study that lead to non-traditional fields. </a:t>
            </a:r>
          </a:p>
          <a:p>
            <a:pPr marL="0" indent="0">
              <a:buNone/>
            </a:pPr>
            <a:endParaRPr lang="en-US" sz="1000" dirty="0"/>
          </a:p>
          <a:p>
            <a:pPr marL="695325" indent="-457200">
              <a:buNone/>
            </a:pPr>
            <a:r>
              <a:rPr lang="en-US" sz="2800" dirty="0"/>
              <a:t>Denominator</a:t>
            </a:r>
            <a:r>
              <a:rPr lang="en-US" sz="2800" b="1" dirty="0"/>
              <a:t> =  </a:t>
            </a:r>
            <a:r>
              <a:rPr lang="en-US" sz="2800" dirty="0"/>
              <a:t># of students in</a:t>
            </a:r>
            <a:r>
              <a:rPr lang="en-US" sz="2800" b="1" dirty="0"/>
              <a:t> </a:t>
            </a:r>
            <a:r>
              <a:rPr lang="en-US" sz="2800" dirty="0"/>
              <a:t>Concentrator cohort and enrolled in CTE programs leading to careers in non-traditional fields.  (both genders)</a:t>
            </a:r>
          </a:p>
          <a:p>
            <a:pPr marL="695325" indent="-457200">
              <a:buNone/>
            </a:pPr>
            <a:endParaRPr lang="en-US" sz="1000" dirty="0"/>
          </a:p>
          <a:p>
            <a:pPr marL="695325" indent="-457200">
              <a:buNone/>
            </a:pPr>
            <a:r>
              <a:rPr lang="en-US" sz="2800" dirty="0"/>
              <a:t>Numerator = # of students in cohort who represent the non-dominant gender enrolled in CTE programs leading to careers in non-traditional fields.   </a:t>
            </a:r>
          </a:p>
          <a:p>
            <a:pPr marL="695325" indent="-457200">
              <a:buNone/>
            </a:pPr>
            <a:endParaRPr lang="en-US" dirty="0"/>
          </a:p>
          <a:p>
            <a:pPr marL="0" indent="0">
              <a:buNone/>
            </a:pPr>
            <a:endParaRPr lang="en-US" dirty="0"/>
          </a:p>
        </p:txBody>
      </p:sp>
    </p:spTree>
    <p:extLst>
      <p:ext uri="{BB962C8B-B14F-4D97-AF65-F5344CB8AC3E}">
        <p14:creationId xmlns:p14="http://schemas.microsoft.com/office/powerpoint/2010/main" val="709586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52" y="2816814"/>
            <a:ext cx="8220075" cy="488950"/>
          </a:xfrm>
        </p:spPr>
        <p:txBody>
          <a:bodyPr/>
          <a:lstStyle/>
          <a:p>
            <a:pPr algn="ctr"/>
            <a:r>
              <a:rPr lang="en-US" sz="4800" dirty="0"/>
              <a:t>Questions?</a:t>
            </a:r>
          </a:p>
        </p:txBody>
      </p:sp>
    </p:spTree>
    <p:extLst>
      <p:ext uri="{BB962C8B-B14F-4D97-AF65-F5344CB8AC3E}">
        <p14:creationId xmlns:p14="http://schemas.microsoft.com/office/powerpoint/2010/main" val="606038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1488" y="2523743"/>
            <a:ext cx="8220075" cy="3493009"/>
          </a:xfrm>
        </p:spPr>
        <p:txBody>
          <a:bodyPr/>
          <a:lstStyle/>
          <a:p>
            <a:pPr marL="0" indent="0">
              <a:buNone/>
            </a:pPr>
            <a:endParaRPr lang="en-US" dirty="0"/>
          </a:p>
          <a:p>
            <a:r>
              <a:rPr lang="en-US" sz="3200" dirty="0"/>
              <a:t>Gender</a:t>
            </a:r>
          </a:p>
          <a:p>
            <a:pPr marL="0" indent="0">
              <a:buNone/>
            </a:pPr>
            <a:endParaRPr lang="en-US" sz="1000" dirty="0"/>
          </a:p>
          <a:p>
            <a:r>
              <a:rPr lang="en-US" sz="3200" dirty="0"/>
              <a:t>Race and Ethnicity</a:t>
            </a:r>
          </a:p>
          <a:p>
            <a:pPr marL="0" indent="0">
              <a:buNone/>
            </a:pPr>
            <a:endParaRPr lang="en-US" sz="1000" dirty="0"/>
          </a:p>
          <a:p>
            <a:r>
              <a:rPr lang="en-US" sz="3200"/>
              <a:t>Migrant Status</a:t>
            </a:r>
            <a:endParaRPr lang="en-US" sz="2800" dirty="0"/>
          </a:p>
        </p:txBody>
      </p:sp>
      <p:sp>
        <p:nvSpPr>
          <p:cNvPr id="6" name="Title 5"/>
          <p:cNvSpPr>
            <a:spLocks noGrp="1"/>
          </p:cNvSpPr>
          <p:nvPr>
            <p:ph type="title"/>
          </p:nvPr>
        </p:nvSpPr>
        <p:spPr>
          <a:xfrm>
            <a:off x="471487" y="1854200"/>
            <a:ext cx="8220075" cy="488950"/>
          </a:xfrm>
        </p:spPr>
        <p:txBody>
          <a:bodyPr/>
          <a:lstStyle/>
          <a:p>
            <a:r>
              <a:rPr lang="en-US" dirty="0"/>
              <a:t>Perkins V Student Sub-Groups</a:t>
            </a:r>
          </a:p>
        </p:txBody>
      </p:sp>
    </p:spTree>
    <p:extLst>
      <p:ext uri="{BB962C8B-B14F-4D97-AF65-F5344CB8AC3E}">
        <p14:creationId xmlns:p14="http://schemas.microsoft.com/office/powerpoint/2010/main" val="507783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262334"/>
            <a:ext cx="8220075" cy="488950"/>
          </a:xfrm>
        </p:spPr>
        <p:txBody>
          <a:bodyPr/>
          <a:lstStyle/>
          <a:p>
            <a:r>
              <a:rPr lang="en-US" dirty="0"/>
              <a:t>Perkins V Special Populations</a:t>
            </a:r>
          </a:p>
        </p:txBody>
      </p:sp>
      <p:sp>
        <p:nvSpPr>
          <p:cNvPr id="3" name="Content Placeholder 2"/>
          <p:cNvSpPr>
            <a:spLocks noGrp="1"/>
          </p:cNvSpPr>
          <p:nvPr>
            <p:ph sz="quarter" idx="13"/>
          </p:nvPr>
        </p:nvSpPr>
        <p:spPr>
          <a:xfrm>
            <a:off x="471488" y="1975104"/>
            <a:ext cx="8220075" cy="4716209"/>
          </a:xfrm>
        </p:spPr>
        <p:txBody>
          <a:bodyPr/>
          <a:lstStyle/>
          <a:p>
            <a:pPr marL="512763" lvl="3" indent="-274638"/>
            <a:r>
              <a:rPr lang="en-US" sz="3200" dirty="0"/>
              <a:t>Individuals with disabilities</a:t>
            </a:r>
          </a:p>
          <a:p>
            <a:pPr marL="512763" lvl="3" indent="-274638"/>
            <a:r>
              <a:rPr lang="en-US" sz="3200" dirty="0"/>
              <a:t>Economically disadvantaged</a:t>
            </a:r>
          </a:p>
          <a:p>
            <a:pPr marL="512763" lvl="3" indent="-274638"/>
            <a:r>
              <a:rPr lang="en-US" sz="3200" dirty="0"/>
              <a:t>Preparing for nontraditional fields</a:t>
            </a:r>
          </a:p>
          <a:p>
            <a:pPr marL="512763" lvl="3" indent="-274638"/>
            <a:r>
              <a:rPr lang="en-US" sz="3200" dirty="0"/>
              <a:t>Single parents and single pregnant women</a:t>
            </a:r>
          </a:p>
          <a:p>
            <a:pPr marL="512763" lvl="3" indent="-274638"/>
            <a:r>
              <a:rPr lang="en-US" sz="3200" dirty="0"/>
              <a:t>Out-of-Work individuals</a:t>
            </a:r>
          </a:p>
          <a:p>
            <a:pPr marL="512763" lvl="3" indent="-274638"/>
            <a:r>
              <a:rPr lang="en-US" sz="3200" dirty="0"/>
              <a:t>English learners</a:t>
            </a:r>
          </a:p>
          <a:p>
            <a:pPr marL="512763" lvl="3" indent="-274638"/>
            <a:r>
              <a:rPr lang="en-US" sz="3200" dirty="0"/>
              <a:t>Homeless individuals </a:t>
            </a:r>
          </a:p>
          <a:p>
            <a:pPr marL="512763" lvl="3" indent="-274638"/>
            <a:r>
              <a:rPr lang="en-US" sz="3200" dirty="0"/>
              <a:t>Youth in or aged-out of foster care</a:t>
            </a:r>
          </a:p>
          <a:p>
            <a:pPr marL="512763" lvl="3" indent="-274638"/>
            <a:r>
              <a:rPr lang="en-US" sz="3200" dirty="0"/>
              <a:t>Youth with a parent in the military</a:t>
            </a:r>
            <a:endParaRPr lang="en-US" dirty="0"/>
          </a:p>
        </p:txBody>
      </p:sp>
    </p:spTree>
    <p:extLst>
      <p:ext uri="{BB962C8B-B14F-4D97-AF65-F5344CB8AC3E}">
        <p14:creationId xmlns:p14="http://schemas.microsoft.com/office/powerpoint/2010/main" val="592587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918704"/>
            <a:ext cx="8220075" cy="488950"/>
          </a:xfrm>
        </p:spPr>
        <p:txBody>
          <a:bodyPr/>
          <a:lstStyle/>
          <a:p>
            <a:pPr algn="ctr"/>
            <a:r>
              <a:rPr lang="en-US" sz="4800" dirty="0"/>
              <a:t>Questions?</a:t>
            </a:r>
          </a:p>
        </p:txBody>
      </p:sp>
    </p:spTree>
    <p:extLst>
      <p:ext uri="{BB962C8B-B14F-4D97-AF65-F5344CB8AC3E}">
        <p14:creationId xmlns:p14="http://schemas.microsoft.com/office/powerpoint/2010/main" val="291801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Text Placeholder 2"/>
          <p:cNvSpPr>
            <a:spLocks noGrp="1"/>
          </p:cNvSpPr>
          <p:nvPr>
            <p:ph type="body" sz="quarter" idx="10"/>
          </p:nvPr>
        </p:nvSpPr>
        <p:spPr>
          <a:xfrm>
            <a:off x="1569811" y="4705730"/>
            <a:ext cx="7280275" cy="432360"/>
          </a:xfrm>
        </p:spPr>
        <p:txBody>
          <a:bodyPr/>
          <a:lstStyle/>
          <a:p>
            <a:r>
              <a:rPr lang="en-US" dirty="0"/>
              <a:t>What does state aggregated data tell us?</a:t>
            </a:r>
          </a:p>
        </p:txBody>
      </p:sp>
      <p:sp>
        <p:nvSpPr>
          <p:cNvPr id="4" name="Text Placeholder 3"/>
          <p:cNvSpPr>
            <a:spLocks noGrp="1"/>
          </p:cNvSpPr>
          <p:nvPr>
            <p:ph type="body" sz="quarter" idx="11"/>
          </p:nvPr>
        </p:nvSpPr>
        <p:spPr/>
        <p:txBody>
          <a:bodyPr/>
          <a:lstStyle/>
          <a:p>
            <a:r>
              <a:rPr lang="en-US" dirty="0"/>
              <a:t>Kathy Goebel</a:t>
            </a:r>
          </a:p>
        </p:txBody>
      </p:sp>
    </p:spTree>
    <p:extLst>
      <p:ext uri="{BB962C8B-B14F-4D97-AF65-F5344CB8AC3E}">
        <p14:creationId xmlns:p14="http://schemas.microsoft.com/office/powerpoint/2010/main" val="1270642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57" y="1013958"/>
            <a:ext cx="8220075" cy="488950"/>
          </a:xfrm>
        </p:spPr>
        <p:txBody>
          <a:bodyPr/>
          <a:lstStyle/>
          <a:p>
            <a:r>
              <a:rPr lang="en-US" dirty="0"/>
              <a:t>2P1 – State Trend</a:t>
            </a:r>
          </a:p>
        </p:txBody>
      </p:sp>
      <p:pic>
        <p:nvPicPr>
          <p:cNvPr id="19" name="Content Placeholder 18"/>
          <p:cNvPicPr>
            <a:picLocks noGrp="1" noChangeAspect="1"/>
          </p:cNvPicPr>
          <p:nvPr>
            <p:ph sz="quarter" idx="13"/>
          </p:nvPr>
        </p:nvPicPr>
        <p:blipFill>
          <a:blip r:embed="rId2"/>
          <a:stretch>
            <a:fillRect/>
          </a:stretch>
        </p:blipFill>
        <p:spPr>
          <a:xfrm>
            <a:off x="722671" y="1653423"/>
            <a:ext cx="7926361" cy="4596190"/>
          </a:xfrm>
          <a:prstGeom prst="rect">
            <a:avLst/>
          </a:prstGeom>
        </p:spPr>
      </p:pic>
    </p:spTree>
    <p:extLst>
      <p:ext uri="{BB962C8B-B14F-4D97-AF65-F5344CB8AC3E}">
        <p14:creationId xmlns:p14="http://schemas.microsoft.com/office/powerpoint/2010/main" val="728843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03" y="1191625"/>
            <a:ext cx="8220075" cy="488950"/>
          </a:xfrm>
        </p:spPr>
        <p:txBody>
          <a:bodyPr/>
          <a:lstStyle/>
          <a:p>
            <a:r>
              <a:rPr lang="en-US" dirty="0"/>
              <a:t>2P1 - State Data by Subgroup</a:t>
            </a:r>
          </a:p>
        </p:txBody>
      </p:sp>
      <p:pic>
        <p:nvPicPr>
          <p:cNvPr id="13" name="Content Placeholder 12"/>
          <p:cNvPicPr>
            <a:picLocks noGrp="1" noChangeAspect="1"/>
          </p:cNvPicPr>
          <p:nvPr>
            <p:ph sz="quarter" idx="13"/>
          </p:nvPr>
        </p:nvPicPr>
        <p:blipFill>
          <a:blip r:embed="rId2"/>
          <a:stretch>
            <a:fillRect/>
          </a:stretch>
        </p:blipFill>
        <p:spPr>
          <a:xfrm>
            <a:off x="405693" y="1813310"/>
            <a:ext cx="8525696" cy="4204032"/>
          </a:xfrm>
          <a:prstGeom prst="rect">
            <a:avLst/>
          </a:prstGeom>
        </p:spPr>
      </p:pic>
    </p:spTree>
    <p:extLst>
      <p:ext uri="{BB962C8B-B14F-4D97-AF65-F5344CB8AC3E}">
        <p14:creationId xmlns:p14="http://schemas.microsoft.com/office/powerpoint/2010/main" val="1537958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85" y="1253470"/>
            <a:ext cx="8220075" cy="488950"/>
          </a:xfrm>
        </p:spPr>
        <p:txBody>
          <a:bodyPr/>
          <a:lstStyle/>
          <a:p>
            <a:r>
              <a:rPr lang="en-US" dirty="0"/>
              <a:t>2P1 by State Student Subgroup</a:t>
            </a:r>
          </a:p>
        </p:txBody>
      </p:sp>
      <p:pic>
        <p:nvPicPr>
          <p:cNvPr id="17" name="Picture 16"/>
          <p:cNvPicPr>
            <a:picLocks noChangeAspect="1"/>
          </p:cNvPicPr>
          <p:nvPr/>
        </p:nvPicPr>
        <p:blipFill>
          <a:blip r:embed="rId3"/>
          <a:stretch>
            <a:fillRect/>
          </a:stretch>
        </p:blipFill>
        <p:spPr>
          <a:xfrm>
            <a:off x="668024" y="1936860"/>
            <a:ext cx="7919871" cy="4493437"/>
          </a:xfrm>
          <a:prstGeom prst="rect">
            <a:avLst/>
          </a:prstGeom>
        </p:spPr>
      </p:pic>
      <p:sp>
        <p:nvSpPr>
          <p:cNvPr id="18" name="TextBox 17"/>
          <p:cNvSpPr txBox="1"/>
          <p:nvPr/>
        </p:nvSpPr>
        <p:spPr>
          <a:xfrm>
            <a:off x="1993723" y="2846707"/>
            <a:ext cx="99946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49%</a:t>
            </a:r>
          </a:p>
        </p:txBody>
      </p:sp>
      <p:sp>
        <p:nvSpPr>
          <p:cNvPr id="19" name="TextBox 18"/>
          <p:cNvSpPr txBox="1"/>
          <p:nvPr/>
        </p:nvSpPr>
        <p:spPr>
          <a:xfrm>
            <a:off x="1993723" y="3137949"/>
            <a:ext cx="925033"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46%</a:t>
            </a:r>
          </a:p>
        </p:txBody>
      </p:sp>
      <p:sp>
        <p:nvSpPr>
          <p:cNvPr id="20" name="TextBox 19"/>
          <p:cNvSpPr txBox="1"/>
          <p:nvPr/>
        </p:nvSpPr>
        <p:spPr>
          <a:xfrm>
            <a:off x="1972458" y="3690801"/>
            <a:ext cx="94629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29%</a:t>
            </a:r>
          </a:p>
        </p:txBody>
      </p:sp>
      <p:sp>
        <p:nvSpPr>
          <p:cNvPr id="21" name="TextBox 20"/>
          <p:cNvSpPr txBox="1"/>
          <p:nvPr/>
        </p:nvSpPr>
        <p:spPr>
          <a:xfrm>
            <a:off x="7349477" y="2508276"/>
            <a:ext cx="967563"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55%</a:t>
            </a:r>
          </a:p>
        </p:txBody>
      </p:sp>
      <p:sp>
        <p:nvSpPr>
          <p:cNvPr id="22" name="TextBox 21"/>
          <p:cNvSpPr txBox="1"/>
          <p:nvPr/>
        </p:nvSpPr>
        <p:spPr>
          <a:xfrm>
            <a:off x="7349477" y="2833730"/>
            <a:ext cx="91440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52%</a:t>
            </a:r>
          </a:p>
        </p:txBody>
      </p:sp>
      <p:sp>
        <p:nvSpPr>
          <p:cNvPr id="23" name="TextBox 22"/>
          <p:cNvSpPr txBox="1"/>
          <p:nvPr/>
        </p:nvSpPr>
        <p:spPr>
          <a:xfrm>
            <a:off x="7295757" y="3370756"/>
            <a:ext cx="1010093"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42%</a:t>
            </a:r>
          </a:p>
        </p:txBody>
      </p:sp>
    </p:spTree>
    <p:extLst>
      <p:ext uri="{BB962C8B-B14F-4D97-AF65-F5344CB8AC3E}">
        <p14:creationId xmlns:p14="http://schemas.microsoft.com/office/powerpoint/2010/main" val="7449787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1150123"/>
            <a:ext cx="8220075" cy="488950"/>
          </a:xfrm>
        </p:spPr>
        <p:txBody>
          <a:bodyPr/>
          <a:lstStyle/>
          <a:p>
            <a:r>
              <a:rPr lang="en-US" dirty="0"/>
              <a:t>1P1 – State trend</a:t>
            </a:r>
          </a:p>
        </p:txBody>
      </p:sp>
      <p:pic>
        <p:nvPicPr>
          <p:cNvPr id="12" name="Content Placeholder 11"/>
          <p:cNvPicPr>
            <a:picLocks noGrp="1" noChangeAspect="1"/>
          </p:cNvPicPr>
          <p:nvPr>
            <p:ph sz="quarter" idx="13"/>
          </p:nvPr>
        </p:nvPicPr>
        <p:blipFill>
          <a:blip r:embed="rId2"/>
          <a:stretch>
            <a:fillRect/>
          </a:stretch>
        </p:blipFill>
        <p:spPr>
          <a:xfrm>
            <a:off x="538655" y="1771808"/>
            <a:ext cx="8118648" cy="4715197"/>
          </a:xfrm>
          <a:prstGeom prst="rect">
            <a:avLst/>
          </a:prstGeom>
        </p:spPr>
      </p:pic>
    </p:spTree>
    <p:extLst>
      <p:ext uri="{BB962C8B-B14F-4D97-AF65-F5344CB8AC3E}">
        <p14:creationId xmlns:p14="http://schemas.microsoft.com/office/powerpoint/2010/main" val="250524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sz="quarter" idx="13"/>
          </p:nvPr>
        </p:nvSpPr>
        <p:spPr/>
        <p:txBody>
          <a:bodyPr/>
          <a:lstStyle/>
          <a:p>
            <a:pPr marL="0" indent="0">
              <a:buNone/>
            </a:pPr>
            <a:r>
              <a:rPr lang="en-US" sz="3200" dirty="0"/>
              <a:t>Choose your favorite music genre:</a:t>
            </a:r>
          </a:p>
          <a:p>
            <a:pPr marL="457200" indent="-457200">
              <a:buAutoNum type="alphaUcPeriod"/>
            </a:pPr>
            <a:r>
              <a:rPr lang="en-US" sz="3200" dirty="0"/>
              <a:t>Rock</a:t>
            </a:r>
          </a:p>
          <a:p>
            <a:pPr marL="457200" indent="-457200">
              <a:buAutoNum type="alphaUcPeriod"/>
            </a:pPr>
            <a:r>
              <a:rPr lang="en-US" sz="3200" dirty="0"/>
              <a:t>Hip-Hop</a:t>
            </a:r>
          </a:p>
          <a:p>
            <a:pPr marL="457200" indent="-457200">
              <a:buAutoNum type="alphaUcPeriod"/>
            </a:pPr>
            <a:r>
              <a:rPr lang="en-US" sz="3200" dirty="0"/>
              <a:t>Pop</a:t>
            </a:r>
          </a:p>
          <a:p>
            <a:pPr marL="457200" indent="-457200">
              <a:buAutoNum type="alphaUcPeriod"/>
            </a:pPr>
            <a:r>
              <a:rPr lang="en-US" sz="3200" dirty="0"/>
              <a:t>Country</a:t>
            </a:r>
          </a:p>
        </p:txBody>
      </p:sp>
    </p:spTree>
    <p:extLst>
      <p:ext uri="{BB962C8B-B14F-4D97-AF65-F5344CB8AC3E}">
        <p14:creationId xmlns:p14="http://schemas.microsoft.com/office/powerpoint/2010/main" val="2415242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4" y="1037857"/>
            <a:ext cx="6067536" cy="488950"/>
          </a:xfrm>
        </p:spPr>
        <p:txBody>
          <a:bodyPr/>
          <a:lstStyle/>
          <a:p>
            <a:r>
              <a:rPr lang="en-US" dirty="0"/>
              <a:t>1P1 by State Spec. Pops</a:t>
            </a:r>
          </a:p>
        </p:txBody>
      </p:sp>
      <p:pic>
        <p:nvPicPr>
          <p:cNvPr id="6" name="Content Placeholder 5"/>
          <p:cNvPicPr>
            <a:picLocks noGrp="1" noChangeAspect="1"/>
          </p:cNvPicPr>
          <p:nvPr>
            <p:ph sz="quarter" idx="13"/>
          </p:nvPr>
        </p:nvPicPr>
        <p:blipFill>
          <a:blip r:embed="rId2"/>
          <a:stretch>
            <a:fillRect/>
          </a:stretch>
        </p:blipFill>
        <p:spPr>
          <a:xfrm>
            <a:off x="268782" y="1837095"/>
            <a:ext cx="8565502" cy="4902416"/>
          </a:xfrm>
          <a:prstGeom prst="rect">
            <a:avLst/>
          </a:prstGeom>
        </p:spPr>
      </p:pic>
      <p:sp>
        <p:nvSpPr>
          <p:cNvPr id="7" name="TextBox 6"/>
          <p:cNvSpPr txBox="1"/>
          <p:nvPr/>
        </p:nvSpPr>
        <p:spPr>
          <a:xfrm>
            <a:off x="1438823" y="3163637"/>
            <a:ext cx="94629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36%</a:t>
            </a:r>
          </a:p>
        </p:txBody>
      </p:sp>
      <p:sp>
        <p:nvSpPr>
          <p:cNvPr id="8" name="TextBox 7"/>
          <p:cNvSpPr txBox="1"/>
          <p:nvPr/>
        </p:nvSpPr>
        <p:spPr>
          <a:xfrm>
            <a:off x="7575133" y="2903308"/>
            <a:ext cx="1041991" cy="147732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43%</a:t>
            </a:r>
          </a:p>
          <a:p>
            <a:r>
              <a:rPr lang="en-US" sz="3000" dirty="0">
                <a:latin typeface="Calibri" panose="020F0502020204030204" pitchFamily="34" charset="0"/>
                <a:cs typeface="Calibri" panose="020F0502020204030204" pitchFamily="34" charset="0"/>
              </a:rPr>
              <a:t>40%</a:t>
            </a:r>
          </a:p>
          <a:p>
            <a:r>
              <a:rPr lang="en-US" sz="3000" dirty="0">
                <a:latin typeface="Calibri" panose="020F0502020204030204" pitchFamily="34" charset="0"/>
                <a:cs typeface="Calibri" panose="020F0502020204030204" pitchFamily="34" charset="0"/>
              </a:rPr>
              <a:t>34%</a:t>
            </a:r>
          </a:p>
        </p:txBody>
      </p:sp>
    </p:spTree>
    <p:extLst>
      <p:ext uri="{BB962C8B-B14F-4D97-AF65-F5344CB8AC3E}">
        <p14:creationId xmlns:p14="http://schemas.microsoft.com/office/powerpoint/2010/main" val="2516403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1177904"/>
            <a:ext cx="8220075" cy="488950"/>
          </a:xfrm>
        </p:spPr>
        <p:txBody>
          <a:bodyPr/>
          <a:lstStyle/>
          <a:p>
            <a:r>
              <a:rPr lang="en-US" dirty="0"/>
              <a:t>3P1 – State Trend</a:t>
            </a:r>
          </a:p>
        </p:txBody>
      </p:sp>
      <p:pic>
        <p:nvPicPr>
          <p:cNvPr id="8" name="Content Placeholder 7"/>
          <p:cNvPicPr>
            <a:picLocks noGrp="1" noChangeAspect="1"/>
          </p:cNvPicPr>
          <p:nvPr>
            <p:ph sz="quarter" idx="13"/>
          </p:nvPr>
        </p:nvPicPr>
        <p:blipFill>
          <a:blip r:embed="rId2"/>
          <a:stretch>
            <a:fillRect/>
          </a:stretch>
        </p:blipFill>
        <p:spPr>
          <a:xfrm>
            <a:off x="396513" y="1666854"/>
            <a:ext cx="8367406" cy="4851933"/>
          </a:xfrm>
          <a:prstGeom prst="rect">
            <a:avLst/>
          </a:prstGeom>
        </p:spPr>
      </p:pic>
    </p:spTree>
    <p:extLst>
      <p:ext uri="{BB962C8B-B14F-4D97-AF65-F5344CB8AC3E}">
        <p14:creationId xmlns:p14="http://schemas.microsoft.com/office/powerpoint/2010/main" val="779984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53" y="1258506"/>
            <a:ext cx="8220075" cy="488950"/>
          </a:xfrm>
        </p:spPr>
        <p:txBody>
          <a:bodyPr/>
          <a:lstStyle/>
          <a:p>
            <a:r>
              <a:rPr lang="en-US" dirty="0"/>
              <a:t>3P1 by State Programs (Non-</a:t>
            </a:r>
            <a:r>
              <a:rPr lang="en-US" dirty="0" err="1"/>
              <a:t>trad</a:t>
            </a:r>
            <a:r>
              <a:rPr lang="en-US" dirty="0"/>
              <a:t> Fields)</a:t>
            </a:r>
          </a:p>
        </p:txBody>
      </p:sp>
      <p:pic>
        <p:nvPicPr>
          <p:cNvPr id="4" name="Content Placeholder 3"/>
          <p:cNvPicPr>
            <a:picLocks noGrp="1" noChangeAspect="1"/>
          </p:cNvPicPr>
          <p:nvPr>
            <p:ph sz="quarter" idx="13"/>
          </p:nvPr>
        </p:nvPicPr>
        <p:blipFill>
          <a:blip r:embed="rId2"/>
          <a:stretch>
            <a:fillRect/>
          </a:stretch>
        </p:blipFill>
        <p:spPr>
          <a:xfrm>
            <a:off x="532339" y="1747456"/>
            <a:ext cx="8611661" cy="4957296"/>
          </a:xfrm>
          <a:prstGeom prst="rect">
            <a:avLst/>
          </a:prstGeom>
        </p:spPr>
      </p:pic>
      <p:sp>
        <p:nvSpPr>
          <p:cNvPr id="5" name="TextBox 4"/>
          <p:cNvSpPr txBox="1"/>
          <p:nvPr/>
        </p:nvSpPr>
        <p:spPr>
          <a:xfrm>
            <a:off x="1909497" y="3498587"/>
            <a:ext cx="112788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23.5%</a:t>
            </a:r>
          </a:p>
        </p:txBody>
      </p:sp>
      <p:sp>
        <p:nvSpPr>
          <p:cNvPr id="6" name="TextBox 5"/>
          <p:cNvSpPr txBox="1"/>
          <p:nvPr/>
        </p:nvSpPr>
        <p:spPr>
          <a:xfrm>
            <a:off x="1909497" y="3865553"/>
            <a:ext cx="124567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16.3%</a:t>
            </a:r>
          </a:p>
        </p:txBody>
      </p:sp>
      <p:sp>
        <p:nvSpPr>
          <p:cNvPr id="7" name="TextBox 6"/>
          <p:cNvSpPr txBox="1"/>
          <p:nvPr/>
        </p:nvSpPr>
        <p:spPr>
          <a:xfrm>
            <a:off x="1909496" y="4171130"/>
            <a:ext cx="10922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15.1%</a:t>
            </a:r>
          </a:p>
        </p:txBody>
      </p:sp>
      <p:sp>
        <p:nvSpPr>
          <p:cNvPr id="8" name="TextBox 7"/>
          <p:cNvSpPr txBox="1"/>
          <p:nvPr/>
        </p:nvSpPr>
        <p:spPr>
          <a:xfrm>
            <a:off x="7734633" y="2977116"/>
            <a:ext cx="1247134"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30.6%</a:t>
            </a:r>
          </a:p>
        </p:txBody>
      </p:sp>
      <p:sp>
        <p:nvSpPr>
          <p:cNvPr id="9" name="TextBox 8"/>
          <p:cNvSpPr txBox="1"/>
          <p:nvPr/>
        </p:nvSpPr>
        <p:spPr>
          <a:xfrm>
            <a:off x="7775792" y="3760197"/>
            <a:ext cx="112705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16.9%</a:t>
            </a:r>
          </a:p>
        </p:txBody>
      </p:sp>
      <p:sp>
        <p:nvSpPr>
          <p:cNvPr id="10" name="TextBox 9"/>
          <p:cNvSpPr txBox="1"/>
          <p:nvPr/>
        </p:nvSpPr>
        <p:spPr>
          <a:xfrm>
            <a:off x="7791587" y="4171130"/>
            <a:ext cx="112705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14.5%</a:t>
            </a:r>
          </a:p>
        </p:txBody>
      </p:sp>
    </p:spTree>
    <p:extLst>
      <p:ext uri="{BB962C8B-B14F-4D97-AF65-F5344CB8AC3E}">
        <p14:creationId xmlns:p14="http://schemas.microsoft.com/office/powerpoint/2010/main" val="2308112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52" y="2816814"/>
            <a:ext cx="8220075" cy="488950"/>
          </a:xfrm>
        </p:spPr>
        <p:txBody>
          <a:bodyPr/>
          <a:lstStyle/>
          <a:p>
            <a:pPr algn="ctr"/>
            <a:r>
              <a:rPr lang="en-US" sz="4800" dirty="0"/>
              <a:t>Questions?</a:t>
            </a:r>
          </a:p>
        </p:txBody>
      </p:sp>
    </p:spTree>
    <p:extLst>
      <p:ext uri="{BB962C8B-B14F-4D97-AF65-F5344CB8AC3E}">
        <p14:creationId xmlns:p14="http://schemas.microsoft.com/office/powerpoint/2010/main" val="3740695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Take a Peek…</a:t>
            </a:r>
          </a:p>
        </p:txBody>
      </p:sp>
      <p:sp>
        <p:nvSpPr>
          <p:cNvPr id="3" name="Text Placeholder 2"/>
          <p:cNvSpPr>
            <a:spLocks noGrp="1"/>
          </p:cNvSpPr>
          <p:nvPr>
            <p:ph type="body" sz="quarter" idx="10"/>
          </p:nvPr>
        </p:nvSpPr>
        <p:spPr>
          <a:xfrm>
            <a:off x="1697827" y="4684585"/>
            <a:ext cx="7280275" cy="432360"/>
          </a:xfrm>
        </p:spPr>
        <p:txBody>
          <a:bodyPr/>
          <a:lstStyle/>
          <a:p>
            <a:r>
              <a:rPr lang="en-US" dirty="0"/>
              <a:t>Looking at College Specific Data</a:t>
            </a:r>
          </a:p>
        </p:txBody>
      </p:sp>
      <p:sp>
        <p:nvSpPr>
          <p:cNvPr id="4" name="Text Placeholder 3"/>
          <p:cNvSpPr>
            <a:spLocks noGrp="1"/>
          </p:cNvSpPr>
          <p:nvPr>
            <p:ph type="body" sz="quarter" idx="11"/>
          </p:nvPr>
        </p:nvSpPr>
        <p:spPr/>
        <p:txBody>
          <a:bodyPr/>
          <a:lstStyle/>
          <a:p>
            <a:r>
              <a:rPr lang="en-US" dirty="0"/>
              <a:t>Trish Newbold</a:t>
            </a:r>
          </a:p>
        </p:txBody>
      </p:sp>
    </p:spTree>
    <p:extLst>
      <p:ext uri="{BB962C8B-B14F-4D97-AF65-F5344CB8AC3E}">
        <p14:creationId xmlns:p14="http://schemas.microsoft.com/office/powerpoint/2010/main" val="3716352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28533"/>
            <a:ext cx="8220075" cy="840496"/>
          </a:xfrm>
        </p:spPr>
        <p:txBody>
          <a:bodyPr/>
          <a:lstStyle/>
          <a:p>
            <a:r>
              <a:rPr lang="en-US" dirty="0"/>
              <a:t>College Worksheet (College-specific data and yellow handout)</a:t>
            </a:r>
          </a:p>
        </p:txBody>
      </p:sp>
      <p:sp>
        <p:nvSpPr>
          <p:cNvPr id="3" name="Content Placeholder 2"/>
          <p:cNvSpPr>
            <a:spLocks noGrp="1"/>
          </p:cNvSpPr>
          <p:nvPr>
            <p:ph sz="quarter" idx="13"/>
          </p:nvPr>
        </p:nvSpPr>
        <p:spPr>
          <a:xfrm>
            <a:off x="471488" y="2740877"/>
            <a:ext cx="8220075" cy="4240721"/>
          </a:xfrm>
        </p:spPr>
        <p:txBody>
          <a:bodyPr/>
          <a:lstStyle/>
          <a:p>
            <a:r>
              <a:rPr lang="en-US" sz="3200" dirty="0"/>
              <a:t>What student groups or special populations are being successful?</a:t>
            </a:r>
            <a:endParaRPr lang="en-US" sz="1000" dirty="0"/>
          </a:p>
          <a:p>
            <a:r>
              <a:rPr lang="en-US" sz="3200" dirty="0"/>
              <a:t>Where are some performance gaps?</a:t>
            </a:r>
          </a:p>
          <a:p>
            <a:r>
              <a:rPr lang="en-US" sz="3200" dirty="0"/>
              <a:t>Which programs are performing well?</a:t>
            </a:r>
          </a:p>
          <a:p>
            <a:r>
              <a:rPr lang="en-US" sz="3200" dirty="0"/>
              <a:t>Which have challenges?</a:t>
            </a:r>
            <a:endParaRPr lang="en-US" sz="1000" dirty="0"/>
          </a:p>
          <a:p>
            <a:r>
              <a:rPr lang="en-US" sz="3200" dirty="0"/>
              <a:t>What are your “Ah-ha” findings?</a:t>
            </a:r>
          </a:p>
        </p:txBody>
      </p:sp>
    </p:spTree>
    <p:extLst>
      <p:ext uri="{BB962C8B-B14F-4D97-AF65-F5344CB8AC3E}">
        <p14:creationId xmlns:p14="http://schemas.microsoft.com/office/powerpoint/2010/main" val="821455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00" y="2597358"/>
            <a:ext cx="8220075" cy="639618"/>
          </a:xfrm>
        </p:spPr>
        <p:txBody>
          <a:bodyPr/>
          <a:lstStyle/>
          <a:p>
            <a:r>
              <a:rPr lang="en-US" sz="4800" dirty="0"/>
              <a:t>               Let’s Eat!</a:t>
            </a:r>
          </a:p>
        </p:txBody>
      </p:sp>
      <p:pic>
        <p:nvPicPr>
          <p:cNvPr id="4" name="Picture 3" descr="Sandwich Bread Food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007" y="2085294"/>
            <a:ext cx="4621613" cy="4260642"/>
          </a:xfrm>
          <a:prstGeom prst="rect">
            <a:avLst/>
          </a:prstGeom>
        </p:spPr>
      </p:pic>
    </p:spTree>
    <p:extLst>
      <p:ext uri="{BB962C8B-B14F-4D97-AF65-F5344CB8AC3E}">
        <p14:creationId xmlns:p14="http://schemas.microsoft.com/office/powerpoint/2010/main" val="1874431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39" y="4007387"/>
            <a:ext cx="8485631" cy="754602"/>
          </a:xfrm>
        </p:spPr>
        <p:txBody>
          <a:bodyPr/>
          <a:lstStyle/>
          <a:p>
            <a:r>
              <a:rPr lang="en-US" dirty="0"/>
              <a:t>Data Tells only Part of the Story</a:t>
            </a:r>
          </a:p>
        </p:txBody>
      </p:sp>
      <p:sp>
        <p:nvSpPr>
          <p:cNvPr id="3" name="Text Placeholder 2"/>
          <p:cNvSpPr>
            <a:spLocks noGrp="1"/>
          </p:cNvSpPr>
          <p:nvPr>
            <p:ph type="body" sz="quarter" idx="10"/>
          </p:nvPr>
        </p:nvSpPr>
        <p:spPr>
          <a:xfrm>
            <a:off x="948018" y="4761989"/>
            <a:ext cx="7280275" cy="432360"/>
          </a:xfrm>
        </p:spPr>
        <p:txBody>
          <a:bodyPr/>
          <a:lstStyle/>
          <a:p>
            <a:r>
              <a:rPr lang="en-US" dirty="0"/>
              <a:t>What Else to We Need to Know?</a:t>
            </a:r>
          </a:p>
        </p:txBody>
      </p:sp>
      <p:sp>
        <p:nvSpPr>
          <p:cNvPr id="4" name="Text Placeholder 3"/>
          <p:cNvSpPr>
            <a:spLocks noGrp="1"/>
          </p:cNvSpPr>
          <p:nvPr>
            <p:ph type="body" sz="quarter" idx="11"/>
          </p:nvPr>
        </p:nvSpPr>
        <p:spPr/>
        <p:txBody>
          <a:bodyPr/>
          <a:lstStyle/>
          <a:p>
            <a:r>
              <a:rPr lang="en-US" dirty="0"/>
              <a:t>Cathy Alston </a:t>
            </a:r>
          </a:p>
          <a:p>
            <a:r>
              <a:rPr lang="en-US" dirty="0"/>
              <a:t>Paulette Lopez</a:t>
            </a:r>
          </a:p>
          <a:p>
            <a:endParaRPr lang="en-US" dirty="0"/>
          </a:p>
        </p:txBody>
      </p:sp>
    </p:spTree>
    <p:extLst>
      <p:ext uri="{BB962C8B-B14F-4D97-AF65-F5344CB8AC3E}">
        <p14:creationId xmlns:p14="http://schemas.microsoft.com/office/powerpoint/2010/main" val="3212314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87056" y="1779523"/>
            <a:ext cx="5665160" cy="5078477"/>
          </a:xfrm>
          <a:prstGeom prst="rect">
            <a:avLst/>
          </a:prstGeom>
        </p:spPr>
      </p:pic>
      <p:sp>
        <p:nvSpPr>
          <p:cNvPr id="28" name="TextBox 27"/>
          <p:cNvSpPr txBox="1"/>
          <p:nvPr/>
        </p:nvSpPr>
        <p:spPr>
          <a:xfrm rot="16200000">
            <a:off x="1919063" y="4423143"/>
            <a:ext cx="1477924" cy="523220"/>
          </a:xfrm>
          <a:prstGeom prst="rect">
            <a:avLst/>
          </a:prstGeom>
          <a:noFill/>
          <a:ln>
            <a:noFill/>
          </a:ln>
        </p:spPr>
        <p:txBody>
          <a:bodyPr wrap="square" rtlCol="0">
            <a:spAutoFit/>
          </a:bodyPr>
          <a:lstStyle/>
          <a:p>
            <a:r>
              <a:rPr lang="en-US" sz="2800" b="1" dirty="0">
                <a:solidFill>
                  <a:schemeClr val="bg1"/>
                </a:solidFill>
              </a:rPr>
              <a:t>Problem</a:t>
            </a:r>
          </a:p>
        </p:txBody>
      </p:sp>
      <p:sp>
        <p:nvSpPr>
          <p:cNvPr id="29" name="TextBox 28"/>
          <p:cNvSpPr txBox="1"/>
          <p:nvPr/>
        </p:nvSpPr>
        <p:spPr>
          <a:xfrm>
            <a:off x="2187220" y="6209414"/>
            <a:ext cx="1310039" cy="523220"/>
          </a:xfrm>
          <a:prstGeom prst="rect">
            <a:avLst/>
          </a:prstGeom>
          <a:noFill/>
        </p:spPr>
        <p:txBody>
          <a:bodyPr wrap="square" rtlCol="0">
            <a:spAutoFit/>
          </a:bodyPr>
          <a:lstStyle/>
          <a:p>
            <a:r>
              <a:rPr lang="en-US" sz="2800" b="1" dirty="0"/>
              <a:t>Causes</a:t>
            </a:r>
          </a:p>
        </p:txBody>
      </p:sp>
      <p:sp>
        <p:nvSpPr>
          <p:cNvPr id="30" name="TextBox 29"/>
          <p:cNvSpPr txBox="1"/>
          <p:nvPr/>
        </p:nvSpPr>
        <p:spPr>
          <a:xfrm>
            <a:off x="1904226" y="2693412"/>
            <a:ext cx="2030818" cy="542260"/>
          </a:xfrm>
          <a:prstGeom prst="rect">
            <a:avLst/>
          </a:prstGeom>
          <a:noFill/>
          <a:ln>
            <a:noFill/>
          </a:ln>
        </p:spPr>
        <p:txBody>
          <a:bodyPr wrap="square" rtlCol="0">
            <a:spAutoFit/>
          </a:bodyPr>
          <a:lstStyle/>
          <a:p>
            <a:r>
              <a:rPr lang="en-US" sz="2800" b="1" dirty="0">
                <a:solidFill>
                  <a:schemeClr val="bg1"/>
                </a:solidFill>
              </a:rPr>
              <a:t>Symptoms</a:t>
            </a:r>
          </a:p>
        </p:txBody>
      </p:sp>
      <p:sp>
        <p:nvSpPr>
          <p:cNvPr id="31" name="Right Brace 30"/>
          <p:cNvSpPr/>
          <p:nvPr/>
        </p:nvSpPr>
        <p:spPr>
          <a:xfrm>
            <a:off x="5353494" y="2307264"/>
            <a:ext cx="324292" cy="1343077"/>
          </a:xfrm>
          <a:prstGeom prst="rightBrace">
            <a:avLst/>
          </a:prstGeom>
          <a:ln w="19050">
            <a:solidFill>
              <a:srgbClr val="0037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p:cNvSpPr/>
          <p:nvPr/>
        </p:nvSpPr>
        <p:spPr>
          <a:xfrm>
            <a:off x="5353494" y="3848986"/>
            <a:ext cx="398722" cy="1692798"/>
          </a:xfrm>
          <a:prstGeom prst="rightBrace">
            <a:avLst/>
          </a:prstGeom>
          <a:ln w="19050">
            <a:solidFill>
              <a:srgbClr val="0037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p:cNvSpPr/>
          <p:nvPr/>
        </p:nvSpPr>
        <p:spPr>
          <a:xfrm>
            <a:off x="5401340" y="5719804"/>
            <a:ext cx="350876" cy="1012830"/>
          </a:xfrm>
          <a:prstGeom prst="rightBrace">
            <a:avLst/>
          </a:prstGeom>
          <a:ln w="19050">
            <a:solidFill>
              <a:srgbClr val="0037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401527" y="1063508"/>
            <a:ext cx="2881424" cy="646331"/>
          </a:xfrm>
          <a:prstGeom prst="rect">
            <a:avLst/>
          </a:prstGeom>
          <a:noFill/>
        </p:spPr>
        <p:txBody>
          <a:bodyPr wrap="square" rtlCol="0">
            <a:spAutoFit/>
          </a:bodyPr>
          <a:lstStyle/>
          <a:p>
            <a:r>
              <a:rPr lang="en-US" sz="3600" dirty="0"/>
              <a:t>Root Causes</a:t>
            </a:r>
          </a:p>
        </p:txBody>
      </p:sp>
      <p:sp>
        <p:nvSpPr>
          <p:cNvPr id="36" name="TextBox 35"/>
          <p:cNvSpPr txBox="1"/>
          <p:nvPr/>
        </p:nvSpPr>
        <p:spPr>
          <a:xfrm>
            <a:off x="5931117" y="1715876"/>
            <a:ext cx="3102856" cy="5016758"/>
          </a:xfrm>
          <a:prstGeom prst="rect">
            <a:avLst/>
          </a:prstGeom>
          <a:noFill/>
        </p:spPr>
        <p:txBody>
          <a:bodyPr wrap="square" rtlCol="0">
            <a:spAutoFit/>
          </a:bodyPr>
          <a:lstStyle/>
          <a:p>
            <a:r>
              <a:rPr lang="en-US" sz="2400" b="1" dirty="0"/>
              <a:t>Symptoms</a:t>
            </a:r>
          </a:p>
          <a:p>
            <a:pPr marL="342900" indent="-342900">
              <a:buFont typeface="Arial" panose="020B0604020202020204" pitchFamily="34" charset="0"/>
              <a:buChar char="•"/>
            </a:pPr>
            <a:r>
              <a:rPr lang="en-US" sz="2000" dirty="0"/>
              <a:t>Result or outcome of the problem</a:t>
            </a:r>
          </a:p>
          <a:p>
            <a:pPr marL="342900" indent="-342900">
              <a:buFont typeface="Arial" panose="020B0604020202020204" pitchFamily="34" charset="0"/>
              <a:buChar char="•"/>
            </a:pPr>
            <a:r>
              <a:rPr lang="en-US" sz="2000" dirty="0"/>
              <a:t>What you see as a problem (obvious)</a:t>
            </a:r>
          </a:p>
          <a:p>
            <a:endParaRPr lang="en-US" sz="2400" dirty="0"/>
          </a:p>
          <a:p>
            <a:r>
              <a:rPr lang="en-US" sz="2400" b="1" dirty="0"/>
              <a:t>The Problem</a:t>
            </a:r>
          </a:p>
          <a:p>
            <a:pPr marL="342900" indent="-342900">
              <a:buFont typeface="Arial" panose="020B0604020202020204" pitchFamily="34" charset="0"/>
              <a:buChar char="•"/>
            </a:pPr>
            <a:r>
              <a:rPr lang="en-US" sz="2000" dirty="0"/>
              <a:t>Gap from goal or standard</a:t>
            </a:r>
          </a:p>
          <a:p>
            <a:pPr marL="342900" indent="-342900">
              <a:buFont typeface="Arial" panose="020B0604020202020204" pitchFamily="34" charset="0"/>
              <a:buChar char="•"/>
            </a:pPr>
            <a:endParaRPr lang="en-US" sz="2400" dirty="0"/>
          </a:p>
          <a:p>
            <a:r>
              <a:rPr lang="en-US" sz="2400" b="1" dirty="0"/>
              <a:t>Causes</a:t>
            </a:r>
          </a:p>
          <a:p>
            <a:pPr marL="342900" indent="-342900">
              <a:buFont typeface="Arial" panose="020B0604020202020204" pitchFamily="34" charset="0"/>
              <a:buChar char="•"/>
            </a:pPr>
            <a:r>
              <a:rPr lang="en-US" sz="2000" dirty="0"/>
              <a:t>“The Roots” – system below the surface, bringing about the problem (Not obvious)</a:t>
            </a:r>
          </a:p>
        </p:txBody>
      </p:sp>
    </p:spTree>
    <p:extLst>
      <p:ext uri="{BB962C8B-B14F-4D97-AF65-F5344CB8AC3E}">
        <p14:creationId xmlns:p14="http://schemas.microsoft.com/office/powerpoint/2010/main" val="944687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134318"/>
            <a:ext cx="8220075" cy="488950"/>
          </a:xfrm>
        </p:spPr>
        <p:txBody>
          <a:bodyPr/>
          <a:lstStyle/>
          <a:p>
            <a:r>
              <a:rPr lang="en-US" dirty="0"/>
              <a:t>Strategy Development</a:t>
            </a:r>
          </a:p>
        </p:txBody>
      </p:sp>
      <p:sp>
        <p:nvSpPr>
          <p:cNvPr id="3" name="Content Placeholder 2"/>
          <p:cNvSpPr>
            <a:spLocks noGrp="1"/>
          </p:cNvSpPr>
          <p:nvPr>
            <p:ph sz="quarter" idx="13"/>
          </p:nvPr>
        </p:nvSpPr>
        <p:spPr>
          <a:xfrm>
            <a:off x="471487" y="1623268"/>
            <a:ext cx="8220075" cy="5230368"/>
          </a:xfrm>
        </p:spPr>
        <p:txBody>
          <a:bodyPr/>
          <a:lstStyle/>
          <a:p>
            <a:r>
              <a:rPr lang="en-US" sz="2800" dirty="0"/>
              <a:t>Clarify the problem and your desired results – what is the gap?</a:t>
            </a:r>
          </a:p>
          <a:p>
            <a:pPr marL="965200" lvl="1" indent="-342900">
              <a:buFont typeface="Wingdings" panose="05000000000000000000" pitchFamily="2" charset="2"/>
              <a:buChar char="ü"/>
            </a:pPr>
            <a:r>
              <a:rPr lang="en-US" sz="2400" dirty="0"/>
              <a:t>Analyze data</a:t>
            </a:r>
          </a:p>
          <a:p>
            <a:pPr marL="965200" lvl="1" indent="-342900">
              <a:buFont typeface="Wingdings" panose="05000000000000000000" pitchFamily="2" charset="2"/>
              <a:buChar char="ü"/>
            </a:pPr>
            <a:r>
              <a:rPr lang="en-US" sz="2400" dirty="0"/>
              <a:t>Analyze root causes</a:t>
            </a:r>
          </a:p>
          <a:p>
            <a:r>
              <a:rPr lang="en-US" sz="2800" dirty="0"/>
              <a:t>Refine your strategy </a:t>
            </a:r>
          </a:p>
          <a:p>
            <a:pPr marL="965200" lvl="1" indent="-342900">
              <a:buFont typeface="Wingdings" panose="05000000000000000000" pitchFamily="2" charset="2"/>
              <a:buChar char="ü"/>
            </a:pPr>
            <a:r>
              <a:rPr lang="en-US" sz="2400" dirty="0"/>
              <a:t>Discuss with college partners </a:t>
            </a:r>
          </a:p>
          <a:p>
            <a:r>
              <a:rPr lang="en-US" sz="2800" dirty="0"/>
              <a:t>Develop your action plan</a:t>
            </a:r>
          </a:p>
          <a:p>
            <a:pPr marL="1038225" lvl="1" indent="-342900">
              <a:buFont typeface="Wingdings" panose="05000000000000000000" pitchFamily="2" charset="2"/>
              <a:buChar char="ü"/>
            </a:pPr>
            <a:r>
              <a:rPr lang="en-US" sz="2400" dirty="0"/>
              <a:t>Major activities</a:t>
            </a:r>
          </a:p>
          <a:p>
            <a:pPr marL="1038225" lvl="1" indent="-342900">
              <a:buFont typeface="Wingdings" panose="05000000000000000000" pitchFamily="2" charset="2"/>
              <a:buChar char="ü"/>
            </a:pPr>
            <a:r>
              <a:rPr lang="en-US" sz="2400" dirty="0"/>
              <a:t>Timelines</a:t>
            </a:r>
          </a:p>
          <a:p>
            <a:r>
              <a:rPr lang="en-US" sz="2800" dirty="0"/>
              <a:t>Define how progress will be measured. </a:t>
            </a:r>
          </a:p>
          <a:p>
            <a:r>
              <a:rPr lang="en-US" sz="2800" dirty="0"/>
              <a:t>Evaluate the outcomes and modify strategy as needed.</a:t>
            </a:r>
          </a:p>
        </p:txBody>
      </p:sp>
    </p:spTree>
    <p:extLst>
      <p:ext uri="{BB962C8B-B14F-4D97-AF65-F5344CB8AC3E}">
        <p14:creationId xmlns:p14="http://schemas.microsoft.com/office/powerpoint/2010/main" val="378678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1F645-AED8-4B11-BFB5-898ABC2A76B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997431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17" y="2831618"/>
            <a:ext cx="8220075" cy="488950"/>
          </a:xfrm>
        </p:spPr>
        <p:txBody>
          <a:bodyPr/>
          <a:lstStyle/>
          <a:p>
            <a:pPr algn="ctr"/>
            <a:r>
              <a:rPr lang="en-US" sz="4400" dirty="0"/>
              <a:t>Questions?</a:t>
            </a:r>
          </a:p>
        </p:txBody>
      </p:sp>
    </p:spTree>
    <p:extLst>
      <p:ext uri="{BB962C8B-B14F-4D97-AF65-F5344CB8AC3E}">
        <p14:creationId xmlns:p14="http://schemas.microsoft.com/office/powerpoint/2010/main" val="39723388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Discussion Time</a:t>
            </a:r>
          </a:p>
        </p:txBody>
      </p:sp>
      <p:sp>
        <p:nvSpPr>
          <p:cNvPr id="3" name="Content Placeholder 2"/>
          <p:cNvSpPr>
            <a:spLocks noGrp="1"/>
          </p:cNvSpPr>
          <p:nvPr>
            <p:ph sz="quarter" idx="13"/>
          </p:nvPr>
        </p:nvSpPr>
        <p:spPr/>
        <p:txBody>
          <a:bodyPr/>
          <a:lstStyle/>
          <a:p>
            <a:r>
              <a:rPr lang="en-US" sz="2800" dirty="0"/>
              <a:t>Using your college-specific data, what student groups or programs merit further investigation?</a:t>
            </a:r>
          </a:p>
          <a:p>
            <a:pPr marL="0" indent="0">
              <a:buNone/>
            </a:pPr>
            <a:endParaRPr lang="en-US" sz="1000" dirty="0"/>
          </a:p>
          <a:p>
            <a:r>
              <a:rPr lang="en-US" sz="2800" dirty="0"/>
              <a:t>Using the back of the yellow handout, identify an issue/problem and develop a list of potential root causes.</a:t>
            </a:r>
          </a:p>
          <a:p>
            <a:pPr marL="0" indent="0">
              <a:buNone/>
            </a:pPr>
            <a:endParaRPr lang="en-US" sz="1000" dirty="0"/>
          </a:p>
          <a:p>
            <a:r>
              <a:rPr lang="en-US" sz="2800" dirty="0"/>
              <a:t>Choose one likely root cause and list potential strategies to mitigate the issue/problem.  Include how you will measure progress.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334045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7" y="4010800"/>
            <a:ext cx="7643078" cy="754602"/>
          </a:xfrm>
        </p:spPr>
        <p:txBody>
          <a:bodyPr/>
          <a:lstStyle/>
          <a:p>
            <a:r>
              <a:rPr lang="en-US" dirty="0"/>
              <a:t>Comprehensive Local Needs Assessment</a:t>
            </a:r>
          </a:p>
        </p:txBody>
      </p:sp>
      <p:sp>
        <p:nvSpPr>
          <p:cNvPr id="3" name="Text Placeholder 2"/>
          <p:cNvSpPr>
            <a:spLocks noGrp="1"/>
          </p:cNvSpPr>
          <p:nvPr>
            <p:ph type="body" sz="quarter" idx="10"/>
          </p:nvPr>
        </p:nvSpPr>
        <p:spPr>
          <a:xfrm>
            <a:off x="1341133" y="5018578"/>
            <a:ext cx="7280275" cy="432360"/>
          </a:xfrm>
        </p:spPr>
        <p:txBody>
          <a:bodyPr/>
          <a:lstStyle/>
          <a:p>
            <a:r>
              <a:rPr lang="en-US" dirty="0"/>
              <a:t>What does that even mean?</a:t>
            </a:r>
          </a:p>
        </p:txBody>
      </p:sp>
      <p:sp>
        <p:nvSpPr>
          <p:cNvPr id="4" name="Text Placeholder 3"/>
          <p:cNvSpPr>
            <a:spLocks noGrp="1"/>
          </p:cNvSpPr>
          <p:nvPr>
            <p:ph type="body" sz="quarter" idx="11"/>
          </p:nvPr>
        </p:nvSpPr>
        <p:spPr/>
        <p:txBody>
          <a:bodyPr/>
          <a:lstStyle/>
          <a:p>
            <a:r>
              <a:rPr lang="en-US" dirty="0"/>
              <a:t>Lauren Hadley</a:t>
            </a:r>
          </a:p>
          <a:p>
            <a:r>
              <a:rPr lang="en-US" dirty="0"/>
              <a:t>Tim McClain</a:t>
            </a:r>
          </a:p>
        </p:txBody>
      </p:sp>
    </p:spTree>
    <p:extLst>
      <p:ext uri="{BB962C8B-B14F-4D97-AF65-F5344CB8AC3E}">
        <p14:creationId xmlns:p14="http://schemas.microsoft.com/office/powerpoint/2010/main" val="78132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CLNA</a:t>
            </a:r>
          </a:p>
        </p:txBody>
      </p:sp>
      <p:sp>
        <p:nvSpPr>
          <p:cNvPr id="3" name="Content Placeholder 2"/>
          <p:cNvSpPr>
            <a:spLocks noGrp="1"/>
          </p:cNvSpPr>
          <p:nvPr>
            <p:ph sz="quarter" idx="13"/>
          </p:nvPr>
        </p:nvSpPr>
        <p:spPr/>
        <p:txBody>
          <a:bodyPr/>
          <a:lstStyle/>
          <a:p>
            <a:pPr marL="914400" indent="-401638"/>
            <a:r>
              <a:rPr lang="en-US" sz="3200" dirty="0"/>
              <a:t>Data-informed evaluation</a:t>
            </a:r>
          </a:p>
          <a:p>
            <a:pPr marL="914400" indent="-401638"/>
            <a:r>
              <a:rPr lang="en-US" sz="3200" dirty="0"/>
              <a:t>Collaboration</a:t>
            </a:r>
          </a:p>
          <a:p>
            <a:pPr marL="914400" indent="-401638"/>
            <a:r>
              <a:rPr lang="en-US" sz="3200" dirty="0"/>
              <a:t>Equity</a:t>
            </a:r>
          </a:p>
          <a:p>
            <a:pPr marL="914400" indent="-401638"/>
            <a:r>
              <a:rPr lang="en-US" sz="3200" dirty="0"/>
              <a:t>Accountability </a:t>
            </a:r>
          </a:p>
          <a:p>
            <a:pPr marL="0" indent="0">
              <a:buNone/>
            </a:pPr>
            <a:r>
              <a:rPr lang="en-US" sz="3200" dirty="0"/>
              <a:t>Leading to continual improvement and innovation</a:t>
            </a:r>
          </a:p>
        </p:txBody>
      </p:sp>
    </p:spTree>
    <p:extLst>
      <p:ext uri="{BB962C8B-B14F-4D97-AF65-F5344CB8AC3E}">
        <p14:creationId xmlns:p14="http://schemas.microsoft.com/office/powerpoint/2010/main" val="3006986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Expectations for Year 1</a:t>
            </a:r>
          </a:p>
        </p:txBody>
      </p:sp>
      <p:sp>
        <p:nvSpPr>
          <p:cNvPr id="3" name="Content Placeholder 2"/>
          <p:cNvSpPr>
            <a:spLocks noGrp="1"/>
          </p:cNvSpPr>
          <p:nvPr>
            <p:ph sz="quarter" idx="13"/>
          </p:nvPr>
        </p:nvSpPr>
        <p:spPr>
          <a:xfrm>
            <a:off x="471488" y="2414015"/>
            <a:ext cx="8220075" cy="4277297"/>
          </a:xfrm>
        </p:spPr>
        <p:txBody>
          <a:bodyPr/>
          <a:lstStyle/>
          <a:p>
            <a:pPr marL="0" indent="0" algn="ctr">
              <a:buNone/>
            </a:pPr>
            <a:r>
              <a:rPr lang="en-US" sz="3200" dirty="0"/>
              <a:t>This year our system will concentrate on </a:t>
            </a:r>
            <a:r>
              <a:rPr lang="en-US" sz="3200" u="sng" dirty="0"/>
              <a:t>2</a:t>
            </a:r>
            <a:r>
              <a:rPr lang="en-US" sz="3200" dirty="0"/>
              <a:t> of the 5 requirements of the CLNA.</a:t>
            </a:r>
          </a:p>
          <a:p>
            <a:pPr marL="0" indent="0" algn="ctr">
              <a:buNone/>
            </a:pPr>
            <a:r>
              <a:rPr lang="en-US" sz="3200" dirty="0"/>
              <a:t>“CLNA Lite”</a:t>
            </a:r>
          </a:p>
          <a:p>
            <a:pPr marL="0" indent="0" algn="ctr">
              <a:buNone/>
            </a:pPr>
            <a:endParaRPr lang="en-US" sz="3200" dirty="0"/>
          </a:p>
          <a:p>
            <a:pPr marL="0" indent="0">
              <a:buNone/>
            </a:pPr>
            <a:r>
              <a:rPr lang="en-US" sz="3200" dirty="0"/>
              <a:t>1. Evaluation of performance data (Element 2)</a:t>
            </a:r>
          </a:p>
          <a:p>
            <a:pPr marL="0" indent="0">
              <a:buNone/>
            </a:pPr>
            <a:r>
              <a:rPr lang="en-US" sz="3200" dirty="0"/>
              <a:t>2. Ensuring equity and access (Element 1)</a:t>
            </a:r>
          </a:p>
        </p:txBody>
      </p:sp>
    </p:spTree>
    <p:extLst>
      <p:ext uri="{BB962C8B-B14F-4D97-AF65-F5344CB8AC3E}">
        <p14:creationId xmlns:p14="http://schemas.microsoft.com/office/powerpoint/2010/main" val="825861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performance data</a:t>
            </a:r>
          </a:p>
        </p:txBody>
      </p:sp>
      <p:sp>
        <p:nvSpPr>
          <p:cNvPr id="3" name="Content Placeholder 2"/>
          <p:cNvSpPr>
            <a:spLocks noGrp="1"/>
          </p:cNvSpPr>
          <p:nvPr>
            <p:ph sz="quarter" idx="13"/>
          </p:nvPr>
        </p:nvSpPr>
        <p:spPr/>
        <p:txBody>
          <a:bodyPr/>
          <a:lstStyle/>
          <a:p>
            <a:r>
              <a:rPr lang="en-US" sz="3200" dirty="0"/>
              <a:t>New indicators</a:t>
            </a:r>
          </a:p>
          <a:p>
            <a:r>
              <a:rPr lang="en-US" sz="3200" dirty="0"/>
              <a:t>Analysis of data trends</a:t>
            </a:r>
          </a:p>
          <a:p>
            <a:r>
              <a:rPr lang="en-US" sz="3200" dirty="0"/>
              <a:t>Program-by-program review</a:t>
            </a:r>
          </a:p>
          <a:p>
            <a:r>
              <a:rPr lang="en-US" sz="3200" dirty="0"/>
              <a:t>Student support services</a:t>
            </a:r>
          </a:p>
          <a:p>
            <a:r>
              <a:rPr lang="en-US" sz="3200" dirty="0"/>
              <a:t>Engagement with existing stakeholders</a:t>
            </a:r>
          </a:p>
        </p:txBody>
      </p:sp>
    </p:spTree>
    <p:extLst>
      <p:ext uri="{BB962C8B-B14F-4D97-AF65-F5344CB8AC3E}">
        <p14:creationId xmlns:p14="http://schemas.microsoft.com/office/powerpoint/2010/main" val="1916579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554942"/>
            <a:ext cx="8220075" cy="488950"/>
          </a:xfrm>
        </p:spPr>
        <p:txBody>
          <a:bodyPr/>
          <a:lstStyle/>
          <a:p>
            <a:r>
              <a:rPr lang="en-US" dirty="0"/>
              <a:t>Ensuring equity and access</a:t>
            </a:r>
          </a:p>
        </p:txBody>
      </p:sp>
      <p:sp>
        <p:nvSpPr>
          <p:cNvPr id="3" name="Content Placeholder 2"/>
          <p:cNvSpPr>
            <a:spLocks noGrp="1"/>
          </p:cNvSpPr>
          <p:nvPr>
            <p:ph sz="quarter" idx="13"/>
          </p:nvPr>
        </p:nvSpPr>
        <p:spPr>
          <a:xfrm>
            <a:off x="471488" y="2194559"/>
            <a:ext cx="8220075" cy="4496753"/>
          </a:xfrm>
        </p:spPr>
        <p:txBody>
          <a:bodyPr/>
          <a:lstStyle/>
          <a:p>
            <a:r>
              <a:rPr lang="en-US" sz="3200" dirty="0"/>
              <a:t>Analysis of disaggregated data</a:t>
            </a:r>
          </a:p>
          <a:p>
            <a:r>
              <a:rPr lang="en-US" sz="3200" dirty="0"/>
              <a:t>Performance gaps</a:t>
            </a:r>
          </a:p>
          <a:p>
            <a:r>
              <a:rPr lang="en-US" sz="3200" dirty="0"/>
              <a:t>Root causes</a:t>
            </a:r>
          </a:p>
          <a:p>
            <a:r>
              <a:rPr lang="en-US" sz="3200" dirty="0"/>
              <a:t>Resources and strategies development</a:t>
            </a:r>
          </a:p>
          <a:p>
            <a:r>
              <a:rPr lang="en-US" sz="3200" dirty="0"/>
              <a:t>Engagement with diverse stakeholders</a:t>
            </a:r>
          </a:p>
          <a:p>
            <a:pPr marL="0" indent="0">
              <a:buNone/>
            </a:pPr>
            <a:endParaRPr lang="en-US" dirty="0"/>
          </a:p>
        </p:txBody>
      </p:sp>
    </p:spTree>
    <p:extLst>
      <p:ext uri="{BB962C8B-B14F-4D97-AF65-F5344CB8AC3E}">
        <p14:creationId xmlns:p14="http://schemas.microsoft.com/office/powerpoint/2010/main" val="3390901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additional CLNA requirements</a:t>
            </a:r>
          </a:p>
        </p:txBody>
      </p:sp>
      <p:sp>
        <p:nvSpPr>
          <p:cNvPr id="3" name="Content Placeholder 2"/>
          <p:cNvSpPr>
            <a:spLocks noGrp="1"/>
          </p:cNvSpPr>
          <p:nvPr>
            <p:ph sz="quarter" idx="13"/>
          </p:nvPr>
        </p:nvSpPr>
        <p:spPr>
          <a:xfrm>
            <a:off x="471488" y="2098675"/>
            <a:ext cx="8489632" cy="4592638"/>
          </a:xfrm>
        </p:spPr>
        <p:txBody>
          <a:bodyPr/>
          <a:lstStyle/>
          <a:p>
            <a:pPr marL="0" indent="0" algn="ctr">
              <a:buNone/>
            </a:pPr>
            <a:r>
              <a:rPr lang="en-US" sz="3200" dirty="0"/>
              <a:t>This year our system will put </a:t>
            </a:r>
            <a:r>
              <a:rPr lang="en-US" sz="3200" u="sng" dirty="0"/>
              <a:t>less emphasis </a:t>
            </a:r>
            <a:r>
              <a:rPr lang="en-US" sz="3200" dirty="0"/>
              <a:t>on the remaining three CLNA requirements.</a:t>
            </a:r>
          </a:p>
          <a:p>
            <a:pPr marL="0" indent="0" algn="ctr">
              <a:buNone/>
            </a:pPr>
            <a:endParaRPr lang="en-US" sz="3200" dirty="0"/>
          </a:p>
          <a:p>
            <a:pPr marL="0" indent="0">
              <a:buNone/>
            </a:pPr>
            <a:r>
              <a:rPr lang="en-US" sz="3200" dirty="0"/>
              <a:t>3. Program alignment and size, scope &amp; quality. </a:t>
            </a:r>
          </a:p>
          <a:p>
            <a:pPr marL="0" indent="0">
              <a:buNone/>
            </a:pPr>
            <a:r>
              <a:rPr lang="en-US" sz="3200" dirty="0"/>
              <a:t>4. Implementing programs &amp; programs of study.</a:t>
            </a:r>
          </a:p>
          <a:p>
            <a:pPr marL="457200" indent="-457200">
              <a:buNone/>
            </a:pPr>
            <a:r>
              <a:rPr lang="en-US" sz="3200" dirty="0"/>
              <a:t>5. Recruitment, retention &amp; training of CTE       educators.</a:t>
            </a:r>
          </a:p>
        </p:txBody>
      </p:sp>
    </p:spTree>
    <p:extLst>
      <p:ext uri="{BB962C8B-B14F-4D97-AF65-F5344CB8AC3E}">
        <p14:creationId xmlns:p14="http://schemas.microsoft.com/office/powerpoint/2010/main" val="3337542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mention…</a:t>
            </a:r>
          </a:p>
        </p:txBody>
      </p:sp>
      <p:sp>
        <p:nvSpPr>
          <p:cNvPr id="3" name="Content Placeholder 2"/>
          <p:cNvSpPr>
            <a:spLocks noGrp="1"/>
          </p:cNvSpPr>
          <p:nvPr>
            <p:ph sz="quarter" idx="13"/>
          </p:nvPr>
        </p:nvSpPr>
        <p:spPr/>
        <p:txBody>
          <a:bodyPr/>
          <a:lstStyle/>
          <a:p>
            <a:pPr marL="0" indent="0" algn="ctr">
              <a:buNone/>
            </a:pPr>
            <a:r>
              <a:rPr lang="en-US" sz="3600" b="1" u="sng" dirty="0"/>
              <a:t>DON’T PANIC!</a:t>
            </a:r>
          </a:p>
          <a:p>
            <a:r>
              <a:rPr lang="en-US" dirty="0"/>
              <a:t>Focus on two elements.</a:t>
            </a:r>
          </a:p>
          <a:p>
            <a:r>
              <a:rPr lang="en-US" dirty="0"/>
              <a:t>Start with existing stakeholder groups and data sources.</a:t>
            </a:r>
          </a:p>
          <a:p>
            <a:r>
              <a:rPr lang="en-US" dirty="0"/>
              <a:t>Know that expectations are tempered.</a:t>
            </a:r>
          </a:p>
          <a:p>
            <a:r>
              <a:rPr lang="en-US" dirty="0"/>
              <a:t>Know that the process and documents are a work in progress.</a:t>
            </a:r>
          </a:p>
          <a:p>
            <a:r>
              <a:rPr lang="en-US" dirty="0"/>
              <a:t>Utilize SBCTC resources and technical assistance.</a:t>
            </a:r>
          </a:p>
          <a:p>
            <a:r>
              <a:rPr lang="en-US" dirty="0"/>
              <a:t>Consider a continuous, cyclical approach.</a:t>
            </a:r>
          </a:p>
          <a:p>
            <a:endParaRPr lang="en-US" dirty="0"/>
          </a:p>
          <a:p>
            <a:endParaRPr lang="en-US" dirty="0"/>
          </a:p>
        </p:txBody>
      </p:sp>
    </p:spTree>
    <p:extLst>
      <p:ext uri="{BB962C8B-B14F-4D97-AF65-F5344CB8AC3E}">
        <p14:creationId xmlns:p14="http://schemas.microsoft.com/office/powerpoint/2010/main" val="1250114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8C5B-EECC-4A12-80D3-2EFF5717A6E5}"/>
              </a:ext>
            </a:extLst>
          </p:cNvPr>
          <p:cNvSpPr>
            <a:spLocks noGrp="1"/>
          </p:cNvSpPr>
          <p:nvPr>
            <p:ph type="title"/>
          </p:nvPr>
        </p:nvSpPr>
        <p:spPr/>
        <p:txBody>
          <a:bodyPr/>
          <a:lstStyle/>
          <a:p>
            <a:r>
              <a:rPr lang="en-US" dirty="0"/>
              <a:t>CLNA Template</a:t>
            </a:r>
          </a:p>
        </p:txBody>
      </p:sp>
      <p:sp>
        <p:nvSpPr>
          <p:cNvPr id="3" name="Content Placeholder 2">
            <a:extLst>
              <a:ext uri="{FF2B5EF4-FFF2-40B4-BE49-F238E27FC236}">
                <a16:creationId xmlns:a16="http://schemas.microsoft.com/office/drawing/2014/main" id="{02C60AC7-B57F-45A4-A727-4F6B7F8BB785}"/>
              </a:ext>
            </a:extLst>
          </p:cNvPr>
          <p:cNvSpPr>
            <a:spLocks noGrp="1"/>
          </p:cNvSpPr>
          <p:nvPr>
            <p:ph sz="quarter" idx="13"/>
          </p:nvPr>
        </p:nvSpPr>
        <p:spPr/>
        <p:txBody>
          <a:bodyPr/>
          <a:lstStyle/>
          <a:p>
            <a:r>
              <a:rPr lang="en-US" dirty="0"/>
              <a:t>Leadership Team</a:t>
            </a:r>
          </a:p>
          <a:p>
            <a:r>
              <a:rPr lang="en-US" dirty="0"/>
              <a:t>Stakeholders List</a:t>
            </a:r>
          </a:p>
          <a:p>
            <a:r>
              <a:rPr lang="en-US" dirty="0"/>
              <a:t>5 Elements</a:t>
            </a:r>
          </a:p>
          <a:p>
            <a:pPr lvl="1"/>
            <a:r>
              <a:rPr lang="en-US" dirty="0"/>
              <a:t>4-6 Questions</a:t>
            </a:r>
          </a:p>
          <a:p>
            <a:pPr lvl="1"/>
            <a:r>
              <a:rPr lang="en-US" dirty="0"/>
              <a:t>Current/Desired States</a:t>
            </a:r>
          </a:p>
          <a:p>
            <a:pPr lvl="1"/>
            <a:r>
              <a:rPr lang="en-US" dirty="0"/>
              <a:t>Evidence/Data</a:t>
            </a:r>
          </a:p>
          <a:p>
            <a:pPr lvl="1"/>
            <a:r>
              <a:rPr lang="en-US" dirty="0"/>
              <a:t>Rating</a:t>
            </a:r>
          </a:p>
          <a:p>
            <a:pPr lvl="1"/>
            <a:r>
              <a:rPr lang="en-US" dirty="0"/>
              <a:t>Strategies/Priorities</a:t>
            </a:r>
          </a:p>
          <a:p>
            <a:r>
              <a:rPr lang="en-US" dirty="0"/>
              <a:t>Summary</a:t>
            </a:r>
          </a:p>
          <a:p>
            <a:r>
              <a:rPr lang="en-US" dirty="0"/>
              <a:t>Stakeholder Verification</a:t>
            </a:r>
          </a:p>
          <a:p>
            <a:endParaRPr lang="en-US" dirty="0"/>
          </a:p>
          <a:p>
            <a:pPr marL="457200" lvl="1" indent="0">
              <a:buNone/>
            </a:pPr>
            <a:endParaRPr lang="en-US" dirty="0"/>
          </a:p>
        </p:txBody>
      </p:sp>
    </p:spTree>
    <p:extLst>
      <p:ext uri="{BB962C8B-B14F-4D97-AF65-F5344CB8AC3E}">
        <p14:creationId xmlns:p14="http://schemas.microsoft.com/office/powerpoint/2010/main" val="413796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sz="quarter" idx="13"/>
          </p:nvPr>
        </p:nvSpPr>
        <p:spPr/>
        <p:txBody>
          <a:bodyPr/>
          <a:lstStyle/>
          <a:p>
            <a:pPr marL="0" indent="0">
              <a:buNone/>
            </a:pPr>
            <a:r>
              <a:rPr lang="en-US" sz="3200" dirty="0"/>
              <a:t>Choose your favorite dessert:</a:t>
            </a:r>
          </a:p>
          <a:p>
            <a:pPr marL="457200" indent="-457200">
              <a:buAutoNum type="alphaUcPeriod"/>
            </a:pPr>
            <a:r>
              <a:rPr lang="en-US" sz="3200" dirty="0"/>
              <a:t>Cake</a:t>
            </a:r>
          </a:p>
          <a:p>
            <a:pPr marL="457200" indent="-457200">
              <a:buAutoNum type="alphaUcPeriod"/>
            </a:pPr>
            <a:r>
              <a:rPr lang="en-US" sz="3200" dirty="0"/>
              <a:t>Pie</a:t>
            </a:r>
          </a:p>
          <a:p>
            <a:pPr marL="457200" indent="-457200">
              <a:buAutoNum type="alphaUcPeriod"/>
            </a:pPr>
            <a:r>
              <a:rPr lang="en-US" sz="3200" dirty="0"/>
              <a:t>Ice Cream</a:t>
            </a:r>
          </a:p>
          <a:p>
            <a:pPr marL="0" indent="0">
              <a:buNone/>
            </a:pPr>
            <a:endParaRPr lang="en-US" sz="3200" dirty="0"/>
          </a:p>
        </p:txBody>
      </p:sp>
    </p:spTree>
    <p:extLst>
      <p:ext uri="{BB962C8B-B14F-4D97-AF65-F5344CB8AC3E}">
        <p14:creationId xmlns:p14="http://schemas.microsoft.com/office/powerpoint/2010/main" val="14825892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037C-8C21-4131-A653-34B1B42D1883}"/>
              </a:ext>
            </a:extLst>
          </p:cNvPr>
          <p:cNvSpPr>
            <a:spLocks noGrp="1"/>
          </p:cNvSpPr>
          <p:nvPr>
            <p:ph type="title"/>
          </p:nvPr>
        </p:nvSpPr>
        <p:spPr/>
        <p:txBody>
          <a:bodyPr/>
          <a:lstStyle/>
          <a:p>
            <a:r>
              <a:rPr lang="en-US" dirty="0"/>
              <a:t>Strategies</a:t>
            </a:r>
          </a:p>
        </p:txBody>
      </p:sp>
      <p:sp>
        <p:nvSpPr>
          <p:cNvPr id="3" name="Content Placeholder 2">
            <a:extLst>
              <a:ext uri="{FF2B5EF4-FFF2-40B4-BE49-F238E27FC236}">
                <a16:creationId xmlns:a16="http://schemas.microsoft.com/office/drawing/2014/main" id="{1BD631BE-14BB-473A-B594-4D8C0962D1C7}"/>
              </a:ext>
            </a:extLst>
          </p:cNvPr>
          <p:cNvSpPr>
            <a:spLocks noGrp="1"/>
          </p:cNvSpPr>
          <p:nvPr>
            <p:ph sz="quarter" idx="13"/>
          </p:nvPr>
        </p:nvSpPr>
        <p:spPr/>
        <p:txBody>
          <a:bodyPr/>
          <a:lstStyle/>
          <a:p>
            <a:r>
              <a:rPr lang="en-US" dirty="0"/>
              <a:t>Step 1: Determine Emphasis and Objectives</a:t>
            </a:r>
          </a:p>
          <a:p>
            <a:pPr lvl="1"/>
            <a:r>
              <a:rPr lang="en-US" dirty="0"/>
              <a:t>Guide Pages 4-5</a:t>
            </a:r>
          </a:p>
          <a:p>
            <a:r>
              <a:rPr lang="en-US" dirty="0"/>
              <a:t>Step 2: Identify Leadership Team and Stakeholders</a:t>
            </a:r>
          </a:p>
          <a:p>
            <a:pPr lvl="1"/>
            <a:r>
              <a:rPr lang="en-US" dirty="0"/>
              <a:t>Guide Page 5</a:t>
            </a:r>
          </a:p>
          <a:p>
            <a:r>
              <a:rPr lang="en-US" dirty="0"/>
              <a:t>Step 3: Gather and Develop Materials</a:t>
            </a:r>
          </a:p>
          <a:p>
            <a:pPr lvl="1"/>
            <a:r>
              <a:rPr lang="en-US" dirty="0"/>
              <a:t>Guide Pages 5-6</a:t>
            </a:r>
          </a:p>
          <a:p>
            <a:r>
              <a:rPr lang="en-US" dirty="0"/>
              <a:t>Step 4: Solicit Feedback and Provide Analysis</a:t>
            </a:r>
          </a:p>
          <a:p>
            <a:pPr lvl="1"/>
            <a:r>
              <a:rPr lang="en-US" dirty="0"/>
              <a:t>Guide Pages 6-7 </a:t>
            </a:r>
          </a:p>
        </p:txBody>
      </p:sp>
    </p:spTree>
    <p:extLst>
      <p:ext uri="{BB962C8B-B14F-4D97-AF65-F5344CB8AC3E}">
        <p14:creationId xmlns:p14="http://schemas.microsoft.com/office/powerpoint/2010/main" val="10222725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FAEA-E146-44E3-BAC0-87A7B2ED287F}"/>
              </a:ext>
            </a:extLst>
          </p:cNvPr>
          <p:cNvSpPr>
            <a:spLocks noGrp="1"/>
          </p:cNvSpPr>
          <p:nvPr>
            <p:ph type="title"/>
          </p:nvPr>
        </p:nvSpPr>
        <p:spPr/>
        <p:txBody>
          <a:bodyPr/>
          <a:lstStyle/>
          <a:p>
            <a:r>
              <a:rPr lang="en-US" dirty="0"/>
              <a:t>Step 1: Emphasis and Objectives</a:t>
            </a:r>
          </a:p>
        </p:txBody>
      </p:sp>
      <p:sp>
        <p:nvSpPr>
          <p:cNvPr id="3" name="Content Placeholder 2">
            <a:extLst>
              <a:ext uri="{FF2B5EF4-FFF2-40B4-BE49-F238E27FC236}">
                <a16:creationId xmlns:a16="http://schemas.microsoft.com/office/drawing/2014/main" id="{5644249D-0494-4BDE-9F5C-157947B2E0C1}"/>
              </a:ext>
            </a:extLst>
          </p:cNvPr>
          <p:cNvSpPr>
            <a:spLocks noGrp="1"/>
          </p:cNvSpPr>
          <p:nvPr>
            <p:ph sz="quarter" idx="13"/>
          </p:nvPr>
        </p:nvSpPr>
        <p:spPr/>
        <p:txBody>
          <a:bodyPr/>
          <a:lstStyle/>
          <a:p>
            <a:r>
              <a:rPr lang="en-US" dirty="0"/>
              <a:t>Review CLNA Elements 1 &amp; 2</a:t>
            </a:r>
          </a:p>
          <a:p>
            <a:r>
              <a:rPr lang="en-US" dirty="0"/>
              <a:t>Review Mission, Vision, and Guiding Principles </a:t>
            </a:r>
          </a:p>
          <a:p>
            <a:r>
              <a:rPr lang="en-US" dirty="0"/>
              <a:t>Determine Approach and “North Star”</a:t>
            </a:r>
          </a:p>
          <a:p>
            <a:r>
              <a:rPr lang="en-US" dirty="0"/>
              <a:t>Identify and Lead with the Essentials</a:t>
            </a:r>
          </a:p>
        </p:txBody>
      </p:sp>
    </p:spTree>
    <p:extLst>
      <p:ext uri="{BB962C8B-B14F-4D97-AF65-F5344CB8AC3E}">
        <p14:creationId xmlns:p14="http://schemas.microsoft.com/office/powerpoint/2010/main" val="2846593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E7BF-7679-4291-8A34-6B81D77FFE42}"/>
              </a:ext>
            </a:extLst>
          </p:cNvPr>
          <p:cNvSpPr>
            <a:spLocks noGrp="1"/>
          </p:cNvSpPr>
          <p:nvPr>
            <p:ph type="title"/>
          </p:nvPr>
        </p:nvSpPr>
        <p:spPr/>
        <p:txBody>
          <a:bodyPr/>
          <a:lstStyle/>
          <a:p>
            <a:r>
              <a:rPr lang="en-US" dirty="0"/>
              <a:t>Step 2: Identify Team and Stakeholders</a:t>
            </a:r>
          </a:p>
        </p:txBody>
      </p:sp>
      <p:sp>
        <p:nvSpPr>
          <p:cNvPr id="3" name="Content Placeholder 2">
            <a:extLst>
              <a:ext uri="{FF2B5EF4-FFF2-40B4-BE49-F238E27FC236}">
                <a16:creationId xmlns:a16="http://schemas.microsoft.com/office/drawing/2014/main" id="{D4B65BB6-7C75-483C-B83D-F7D91D94BB95}"/>
              </a:ext>
            </a:extLst>
          </p:cNvPr>
          <p:cNvSpPr>
            <a:spLocks noGrp="1"/>
          </p:cNvSpPr>
          <p:nvPr>
            <p:ph sz="quarter" idx="13"/>
          </p:nvPr>
        </p:nvSpPr>
        <p:spPr/>
        <p:txBody>
          <a:bodyPr/>
          <a:lstStyle/>
          <a:p>
            <a:r>
              <a:rPr lang="en-US" dirty="0"/>
              <a:t>Start Close to Home</a:t>
            </a:r>
          </a:p>
          <a:p>
            <a:r>
              <a:rPr lang="en-US" dirty="0"/>
              <a:t>Identify Missing Stakeholders</a:t>
            </a:r>
          </a:p>
          <a:p>
            <a:r>
              <a:rPr lang="en-US" dirty="0"/>
              <a:t>Identify Standing Groups/Meetings</a:t>
            </a:r>
          </a:p>
          <a:p>
            <a:r>
              <a:rPr lang="en-US" dirty="0"/>
              <a:t>Consider Other Methods of Engagement</a:t>
            </a:r>
          </a:p>
          <a:p>
            <a:r>
              <a:rPr lang="en-US" dirty="0"/>
              <a:t>Partner with Other Colleges, Schools, and Agencies</a:t>
            </a:r>
          </a:p>
          <a:p>
            <a:endParaRPr lang="en-US" dirty="0"/>
          </a:p>
        </p:txBody>
      </p:sp>
    </p:spTree>
    <p:extLst>
      <p:ext uri="{BB962C8B-B14F-4D97-AF65-F5344CB8AC3E}">
        <p14:creationId xmlns:p14="http://schemas.microsoft.com/office/powerpoint/2010/main" val="4271642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A96F-F54B-4F49-9C0C-D076D12148F6}"/>
              </a:ext>
            </a:extLst>
          </p:cNvPr>
          <p:cNvSpPr>
            <a:spLocks noGrp="1"/>
          </p:cNvSpPr>
          <p:nvPr>
            <p:ph type="title"/>
          </p:nvPr>
        </p:nvSpPr>
        <p:spPr/>
        <p:txBody>
          <a:bodyPr/>
          <a:lstStyle/>
          <a:p>
            <a:r>
              <a:rPr lang="en-US" dirty="0"/>
              <a:t>Step 3: Gather and Develop Materials</a:t>
            </a:r>
          </a:p>
        </p:txBody>
      </p:sp>
      <p:sp>
        <p:nvSpPr>
          <p:cNvPr id="3" name="Content Placeholder 2">
            <a:extLst>
              <a:ext uri="{FF2B5EF4-FFF2-40B4-BE49-F238E27FC236}">
                <a16:creationId xmlns:a16="http://schemas.microsoft.com/office/drawing/2014/main" id="{D2F08E3E-7C7B-4983-B594-7BA3C3EDC379}"/>
              </a:ext>
            </a:extLst>
          </p:cNvPr>
          <p:cNvSpPr>
            <a:spLocks noGrp="1"/>
          </p:cNvSpPr>
          <p:nvPr>
            <p:ph sz="quarter" idx="13"/>
          </p:nvPr>
        </p:nvSpPr>
        <p:spPr/>
        <p:txBody>
          <a:bodyPr/>
          <a:lstStyle/>
          <a:p>
            <a:r>
              <a:rPr lang="en-US" dirty="0"/>
              <a:t>Collection of Readily Available Data/Information</a:t>
            </a:r>
          </a:p>
          <a:p>
            <a:r>
              <a:rPr lang="en-US" dirty="0"/>
              <a:t>Leadership Team Review and Prioritization</a:t>
            </a:r>
          </a:p>
          <a:p>
            <a:r>
              <a:rPr lang="en-US" dirty="0"/>
              <a:t>Missing Data/Information</a:t>
            </a:r>
          </a:p>
          <a:p>
            <a:r>
              <a:rPr lang="en-US" dirty="0"/>
              <a:t>Stakeholder Review/Feedback Strategy </a:t>
            </a:r>
          </a:p>
        </p:txBody>
      </p:sp>
    </p:spTree>
    <p:extLst>
      <p:ext uri="{BB962C8B-B14F-4D97-AF65-F5344CB8AC3E}">
        <p14:creationId xmlns:p14="http://schemas.microsoft.com/office/powerpoint/2010/main" val="2579274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B809-A190-45C2-A894-741EC9ACE134}"/>
              </a:ext>
            </a:extLst>
          </p:cNvPr>
          <p:cNvSpPr>
            <a:spLocks noGrp="1"/>
          </p:cNvSpPr>
          <p:nvPr>
            <p:ph type="title"/>
          </p:nvPr>
        </p:nvSpPr>
        <p:spPr/>
        <p:txBody>
          <a:bodyPr/>
          <a:lstStyle/>
          <a:p>
            <a:r>
              <a:rPr lang="en-US" dirty="0"/>
              <a:t>Step 4: Feedback and Analysis</a:t>
            </a:r>
          </a:p>
        </p:txBody>
      </p:sp>
      <p:sp>
        <p:nvSpPr>
          <p:cNvPr id="3" name="Content Placeholder 2">
            <a:extLst>
              <a:ext uri="{FF2B5EF4-FFF2-40B4-BE49-F238E27FC236}">
                <a16:creationId xmlns:a16="http://schemas.microsoft.com/office/drawing/2014/main" id="{AA1F16DC-9987-4321-8559-8F8F84275F0F}"/>
              </a:ext>
            </a:extLst>
          </p:cNvPr>
          <p:cNvSpPr>
            <a:spLocks noGrp="1"/>
          </p:cNvSpPr>
          <p:nvPr>
            <p:ph sz="quarter" idx="13"/>
          </p:nvPr>
        </p:nvSpPr>
        <p:spPr/>
        <p:txBody>
          <a:bodyPr/>
          <a:lstStyle/>
          <a:p>
            <a:r>
              <a:rPr lang="en-US" dirty="0"/>
              <a:t>Purpose, Vision, and Objectives</a:t>
            </a:r>
          </a:p>
          <a:p>
            <a:r>
              <a:rPr lang="en-US" dirty="0"/>
              <a:t>Questions and Facilitation</a:t>
            </a:r>
          </a:p>
          <a:p>
            <a:r>
              <a:rPr lang="en-US" dirty="0"/>
              <a:t>Recording and Recordkeeping</a:t>
            </a:r>
          </a:p>
          <a:p>
            <a:r>
              <a:rPr lang="en-US" dirty="0"/>
              <a:t>Recognition and Continual Engagement</a:t>
            </a:r>
          </a:p>
          <a:p>
            <a:endParaRPr lang="en-US" dirty="0"/>
          </a:p>
        </p:txBody>
      </p:sp>
    </p:spTree>
    <p:extLst>
      <p:ext uri="{BB962C8B-B14F-4D97-AF65-F5344CB8AC3E}">
        <p14:creationId xmlns:p14="http://schemas.microsoft.com/office/powerpoint/2010/main" val="37587809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8689-B82E-4C54-98D1-C5B98A9FC02F}"/>
              </a:ext>
            </a:extLst>
          </p:cNvPr>
          <p:cNvSpPr>
            <a:spLocks noGrp="1"/>
          </p:cNvSpPr>
          <p:nvPr>
            <p:ph type="title"/>
          </p:nvPr>
        </p:nvSpPr>
        <p:spPr/>
        <p:txBody>
          <a:bodyPr/>
          <a:lstStyle/>
          <a:p>
            <a:r>
              <a:rPr lang="en-US" dirty="0"/>
              <a:t>Goals of Stakeholder Engagement</a:t>
            </a:r>
          </a:p>
        </p:txBody>
      </p:sp>
      <p:sp>
        <p:nvSpPr>
          <p:cNvPr id="3" name="Content Placeholder 2">
            <a:extLst>
              <a:ext uri="{FF2B5EF4-FFF2-40B4-BE49-F238E27FC236}">
                <a16:creationId xmlns:a16="http://schemas.microsoft.com/office/drawing/2014/main" id="{D9C486B9-E9BD-4F8B-8406-96BF61254155}"/>
              </a:ext>
            </a:extLst>
          </p:cNvPr>
          <p:cNvSpPr>
            <a:spLocks noGrp="1"/>
          </p:cNvSpPr>
          <p:nvPr>
            <p:ph sz="quarter" idx="13"/>
          </p:nvPr>
        </p:nvSpPr>
        <p:spPr/>
        <p:txBody>
          <a:bodyPr/>
          <a:lstStyle/>
          <a:p>
            <a:r>
              <a:rPr lang="en-US" dirty="0"/>
              <a:t>Validate strengths and areas of concern</a:t>
            </a:r>
          </a:p>
          <a:p>
            <a:r>
              <a:rPr lang="en-US" dirty="0"/>
              <a:t>Challenge findings and identify areas for follow-up</a:t>
            </a:r>
          </a:p>
          <a:p>
            <a:r>
              <a:rPr lang="en-US" dirty="0"/>
              <a:t>Root cause analysis of deficiencies</a:t>
            </a:r>
          </a:p>
          <a:p>
            <a:r>
              <a:rPr lang="en-US" dirty="0"/>
              <a:t>Action plans to address performance gaps or deficiencies</a:t>
            </a:r>
          </a:p>
          <a:p>
            <a:r>
              <a:rPr lang="en-US" dirty="0"/>
              <a:t>Identify new concerns</a:t>
            </a:r>
          </a:p>
          <a:p>
            <a:r>
              <a:rPr lang="en-US" dirty="0"/>
              <a:t>Inform application and Perkins funding strategies</a:t>
            </a:r>
          </a:p>
          <a:p>
            <a:r>
              <a:rPr lang="en-US" dirty="0"/>
              <a:t>Establish lasting partnerships and opportunities for collaboration</a:t>
            </a:r>
          </a:p>
        </p:txBody>
      </p:sp>
    </p:spTree>
    <p:extLst>
      <p:ext uri="{BB962C8B-B14F-4D97-AF65-F5344CB8AC3E}">
        <p14:creationId xmlns:p14="http://schemas.microsoft.com/office/powerpoint/2010/main" val="35613542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31" y="3929984"/>
            <a:ext cx="7932189" cy="754602"/>
          </a:xfrm>
        </p:spPr>
        <p:txBody>
          <a:bodyPr/>
          <a:lstStyle/>
          <a:p>
            <a:r>
              <a:rPr lang="en-US" dirty="0"/>
              <a:t>Where Do We Go From Here?</a:t>
            </a:r>
          </a:p>
        </p:txBody>
      </p:sp>
      <p:sp>
        <p:nvSpPr>
          <p:cNvPr id="3" name="Text Placeholder 2"/>
          <p:cNvSpPr>
            <a:spLocks noGrp="1"/>
          </p:cNvSpPr>
          <p:nvPr>
            <p:ph type="body" sz="quarter" idx="10"/>
          </p:nvPr>
        </p:nvSpPr>
        <p:spPr/>
        <p:txBody>
          <a:bodyPr/>
          <a:lstStyle/>
          <a:p>
            <a:r>
              <a:rPr lang="en-US" dirty="0"/>
              <a:t>Where’s the map?</a:t>
            </a:r>
          </a:p>
        </p:txBody>
      </p:sp>
      <p:sp>
        <p:nvSpPr>
          <p:cNvPr id="4" name="Text Placeholder 3"/>
          <p:cNvSpPr>
            <a:spLocks noGrp="1"/>
          </p:cNvSpPr>
          <p:nvPr>
            <p:ph type="body" sz="quarter" idx="11"/>
          </p:nvPr>
        </p:nvSpPr>
        <p:spPr/>
        <p:txBody>
          <a:bodyPr/>
          <a:lstStyle/>
          <a:p>
            <a:r>
              <a:rPr lang="en-US" dirty="0"/>
              <a:t>Susan Parker</a:t>
            </a:r>
          </a:p>
          <a:p>
            <a:r>
              <a:rPr lang="en-US" dirty="0"/>
              <a:t>Kathy Goebel</a:t>
            </a:r>
          </a:p>
        </p:txBody>
      </p:sp>
    </p:spTree>
    <p:extLst>
      <p:ext uri="{BB962C8B-B14F-4D97-AF65-F5344CB8AC3E}">
        <p14:creationId xmlns:p14="http://schemas.microsoft.com/office/powerpoint/2010/main" val="3607212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	</a:t>
            </a:r>
          </a:p>
        </p:txBody>
      </p:sp>
      <p:sp>
        <p:nvSpPr>
          <p:cNvPr id="3" name="Content Placeholder 2"/>
          <p:cNvSpPr>
            <a:spLocks noGrp="1"/>
          </p:cNvSpPr>
          <p:nvPr>
            <p:ph sz="quarter" idx="13"/>
          </p:nvPr>
        </p:nvSpPr>
        <p:spPr>
          <a:xfrm>
            <a:off x="471488" y="2098675"/>
            <a:ext cx="8454798" cy="4592638"/>
          </a:xfrm>
        </p:spPr>
        <p:txBody>
          <a:bodyPr/>
          <a:lstStyle/>
          <a:p>
            <a:r>
              <a:rPr lang="en-US" sz="3200" dirty="0"/>
              <a:t>Overview of Perkins V</a:t>
            </a:r>
          </a:p>
          <a:p>
            <a:r>
              <a:rPr lang="en-US" sz="3200" dirty="0"/>
              <a:t>The New Performance Indicators</a:t>
            </a:r>
          </a:p>
          <a:p>
            <a:r>
              <a:rPr lang="en-US" sz="3200" dirty="0"/>
              <a:t>Student Performance Data</a:t>
            </a:r>
          </a:p>
          <a:p>
            <a:r>
              <a:rPr lang="en-US" sz="3200" dirty="0"/>
              <a:t>Root Cause Analysis and Developing Strategies</a:t>
            </a:r>
          </a:p>
          <a:p>
            <a:r>
              <a:rPr lang="en-US" sz="3200" dirty="0"/>
              <a:t>The Comprehensive Local Needs Assessment</a:t>
            </a:r>
          </a:p>
        </p:txBody>
      </p:sp>
    </p:spTree>
    <p:extLst>
      <p:ext uri="{BB962C8B-B14F-4D97-AF65-F5344CB8AC3E}">
        <p14:creationId xmlns:p14="http://schemas.microsoft.com/office/powerpoint/2010/main" val="36297878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15" y="1220534"/>
            <a:ext cx="8220075" cy="488950"/>
          </a:xfrm>
        </p:spPr>
        <p:txBody>
          <a:bodyPr/>
          <a:lstStyle/>
          <a:p>
            <a:r>
              <a:rPr lang="en-US" dirty="0"/>
              <a:t>Suggested timeline</a:t>
            </a: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2738211224"/>
              </p:ext>
            </p:extLst>
          </p:nvPr>
        </p:nvGraphicFramePr>
        <p:xfrm>
          <a:off x="500515" y="1901370"/>
          <a:ext cx="8220075" cy="4693116"/>
        </p:xfrm>
        <a:graphic>
          <a:graphicData uri="http://schemas.openxmlformats.org/drawingml/2006/table">
            <a:tbl>
              <a:tblPr firstRow="1" firstCol="1" bandRow="1">
                <a:tableStyleId>{5C22544A-7EE6-4342-B048-85BDC9FD1C3A}</a:tableStyleId>
              </a:tblPr>
              <a:tblGrid>
                <a:gridCol w="5189085">
                  <a:extLst>
                    <a:ext uri="{9D8B030D-6E8A-4147-A177-3AD203B41FA5}">
                      <a16:colId xmlns:a16="http://schemas.microsoft.com/office/drawing/2014/main" val="3212499236"/>
                    </a:ext>
                  </a:extLst>
                </a:gridCol>
                <a:gridCol w="3030990">
                  <a:extLst>
                    <a:ext uri="{9D8B030D-6E8A-4147-A177-3AD203B41FA5}">
                      <a16:colId xmlns:a16="http://schemas.microsoft.com/office/drawing/2014/main" val="1631555862"/>
                    </a:ext>
                  </a:extLst>
                </a:gridCol>
              </a:tblGrid>
              <a:tr h="580573">
                <a:tc>
                  <a:txBody>
                    <a:bodyPr/>
                    <a:lstStyle/>
                    <a:p>
                      <a:pPr marL="0" marR="0">
                        <a:spcBef>
                          <a:spcPts val="0"/>
                        </a:spcBef>
                        <a:spcAft>
                          <a:spcPts val="0"/>
                        </a:spcAft>
                      </a:pPr>
                      <a:r>
                        <a:rPr lang="en-US" sz="2600" b="0" dirty="0">
                          <a:solidFill>
                            <a:schemeClr val="accent1">
                              <a:lumMod val="50000"/>
                            </a:schemeClr>
                          </a:solidFill>
                          <a:effectLst/>
                        </a:rPr>
                        <a:t>Data review</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2600" b="0" dirty="0">
                          <a:solidFill>
                            <a:schemeClr val="accent1">
                              <a:lumMod val="50000"/>
                            </a:schemeClr>
                          </a:solidFill>
                          <a:effectLst/>
                        </a:rPr>
                        <a:t>Oct. 2019</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3099763"/>
                  </a:ext>
                </a:extLst>
              </a:tr>
              <a:tr h="649926">
                <a:tc>
                  <a:txBody>
                    <a:bodyPr/>
                    <a:lstStyle/>
                    <a:p>
                      <a:pPr marL="0" marR="0">
                        <a:spcBef>
                          <a:spcPts val="0"/>
                        </a:spcBef>
                        <a:spcAft>
                          <a:spcPts val="0"/>
                        </a:spcAft>
                      </a:pPr>
                      <a:r>
                        <a:rPr lang="en-US" sz="2600" b="0" dirty="0">
                          <a:solidFill>
                            <a:schemeClr val="accent1">
                              <a:lumMod val="50000"/>
                            </a:schemeClr>
                          </a:solidFill>
                          <a:effectLst/>
                        </a:rPr>
                        <a:t>Identify team and stakeholders</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600" dirty="0">
                          <a:solidFill>
                            <a:schemeClr val="accent1">
                              <a:lumMod val="50000"/>
                            </a:schemeClr>
                          </a:solidFill>
                          <a:effectLst/>
                        </a:rPr>
                        <a:t>Oct. 2019</a:t>
                      </a:r>
                      <a:endParaRPr lang="en-US"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927577033"/>
                  </a:ext>
                </a:extLst>
              </a:tr>
              <a:tr h="1062759">
                <a:tc>
                  <a:txBody>
                    <a:bodyPr/>
                    <a:lstStyle/>
                    <a:p>
                      <a:pPr marL="0" marR="0">
                        <a:spcBef>
                          <a:spcPts val="0"/>
                        </a:spcBef>
                        <a:spcAft>
                          <a:spcPts val="0"/>
                        </a:spcAft>
                      </a:pPr>
                      <a:r>
                        <a:rPr lang="en-US" sz="2600" b="0" dirty="0">
                          <a:solidFill>
                            <a:schemeClr val="accent1">
                              <a:lumMod val="50000"/>
                            </a:schemeClr>
                          </a:solidFill>
                          <a:effectLst/>
                        </a:rPr>
                        <a:t>Gather and develop materials for engagement activities</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2600" dirty="0">
                          <a:solidFill>
                            <a:schemeClr val="accent1">
                              <a:lumMod val="50000"/>
                            </a:schemeClr>
                          </a:solidFill>
                          <a:effectLst/>
                        </a:rPr>
                        <a:t>Oct. – Nov, 2019</a:t>
                      </a:r>
                      <a:endParaRPr lang="en-US"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159187044"/>
                  </a:ext>
                </a:extLst>
              </a:tr>
              <a:tr h="633100">
                <a:tc>
                  <a:txBody>
                    <a:bodyPr/>
                    <a:lstStyle/>
                    <a:p>
                      <a:pPr marL="0" marR="0">
                        <a:spcBef>
                          <a:spcPts val="0"/>
                        </a:spcBef>
                        <a:spcAft>
                          <a:spcPts val="0"/>
                        </a:spcAft>
                      </a:pPr>
                      <a:r>
                        <a:rPr lang="en-US" sz="2600" b="0" dirty="0">
                          <a:solidFill>
                            <a:schemeClr val="accent1">
                              <a:lumMod val="50000"/>
                            </a:schemeClr>
                          </a:solidFill>
                          <a:effectLst/>
                        </a:rPr>
                        <a:t>Solicit and analyze feedback</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600" dirty="0">
                          <a:solidFill>
                            <a:schemeClr val="accent1">
                              <a:lumMod val="50000"/>
                            </a:schemeClr>
                          </a:solidFill>
                          <a:effectLst/>
                        </a:rPr>
                        <a:t>Nov. – Jan. 2020</a:t>
                      </a:r>
                      <a:endParaRPr lang="en-US"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536647862"/>
                  </a:ext>
                </a:extLst>
              </a:tr>
              <a:tr h="647821">
                <a:tc>
                  <a:txBody>
                    <a:bodyPr/>
                    <a:lstStyle/>
                    <a:p>
                      <a:pPr marL="0" marR="0">
                        <a:spcBef>
                          <a:spcPts val="0"/>
                        </a:spcBef>
                        <a:spcAft>
                          <a:spcPts val="0"/>
                        </a:spcAft>
                      </a:pPr>
                      <a:r>
                        <a:rPr lang="en-US" sz="2600" b="0" dirty="0">
                          <a:solidFill>
                            <a:schemeClr val="accent1">
                              <a:lumMod val="50000"/>
                            </a:schemeClr>
                          </a:solidFill>
                          <a:effectLst/>
                        </a:rPr>
                        <a:t>Complete CLNA</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2600" dirty="0">
                          <a:solidFill>
                            <a:schemeClr val="accent1">
                              <a:lumMod val="50000"/>
                            </a:schemeClr>
                          </a:solidFill>
                          <a:effectLst/>
                        </a:rPr>
                        <a:t>Jan. – Feb. 2020</a:t>
                      </a:r>
                      <a:endParaRPr lang="en-US"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24486601"/>
                  </a:ext>
                </a:extLst>
              </a:tr>
              <a:tr h="620451">
                <a:tc>
                  <a:txBody>
                    <a:bodyPr/>
                    <a:lstStyle/>
                    <a:p>
                      <a:pPr marL="0" marR="0">
                        <a:spcBef>
                          <a:spcPts val="0"/>
                        </a:spcBef>
                        <a:spcAft>
                          <a:spcPts val="0"/>
                        </a:spcAft>
                      </a:pPr>
                      <a:r>
                        <a:rPr lang="en-US" sz="2600" b="0" dirty="0">
                          <a:solidFill>
                            <a:schemeClr val="accent1">
                              <a:lumMod val="50000"/>
                            </a:schemeClr>
                          </a:solidFill>
                          <a:effectLst/>
                        </a:rPr>
                        <a:t>Perkins Application Release</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600" dirty="0">
                          <a:solidFill>
                            <a:schemeClr val="accent1">
                              <a:lumMod val="50000"/>
                            </a:schemeClr>
                          </a:solidFill>
                          <a:effectLst/>
                        </a:rPr>
                        <a:t>Feb. 2020</a:t>
                      </a:r>
                      <a:endParaRPr lang="en-US"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959407815"/>
                  </a:ext>
                </a:extLst>
              </a:tr>
              <a:tr h="498486">
                <a:tc>
                  <a:txBody>
                    <a:bodyPr/>
                    <a:lstStyle/>
                    <a:p>
                      <a:pPr marL="0" marR="0">
                        <a:spcBef>
                          <a:spcPts val="0"/>
                        </a:spcBef>
                        <a:spcAft>
                          <a:spcPts val="0"/>
                        </a:spcAft>
                      </a:pPr>
                      <a:r>
                        <a:rPr lang="en-US" sz="2600" b="0" dirty="0">
                          <a:solidFill>
                            <a:schemeClr val="accent1">
                              <a:lumMod val="50000"/>
                            </a:schemeClr>
                          </a:solidFill>
                          <a:effectLst/>
                        </a:rPr>
                        <a:t>Perkins Application Due Date</a:t>
                      </a:r>
                      <a:endParaRPr lang="en-US" sz="26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a:spcBef>
                          <a:spcPts val="0"/>
                        </a:spcBef>
                        <a:spcAft>
                          <a:spcPts val="0"/>
                        </a:spcAft>
                      </a:pPr>
                      <a:r>
                        <a:rPr lang="en-US" sz="2600" dirty="0">
                          <a:solidFill>
                            <a:schemeClr val="accent1">
                              <a:lumMod val="50000"/>
                            </a:schemeClr>
                          </a:solidFill>
                          <a:effectLst/>
                        </a:rPr>
                        <a:t>April, 2020</a:t>
                      </a:r>
                      <a:endParaRPr lang="en-US" sz="2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45782949"/>
                  </a:ext>
                </a:extLst>
              </a:tr>
            </a:tbl>
          </a:graphicData>
        </a:graphic>
      </p:graphicFrame>
    </p:spTree>
    <p:extLst>
      <p:ext uri="{BB962C8B-B14F-4D97-AF65-F5344CB8AC3E}">
        <p14:creationId xmlns:p14="http://schemas.microsoft.com/office/powerpoint/2010/main" val="3819727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278590"/>
            <a:ext cx="8220075" cy="488950"/>
          </a:xfrm>
        </p:spPr>
        <p:txBody>
          <a:bodyPr/>
          <a:lstStyle/>
          <a:p>
            <a:r>
              <a:rPr lang="en-US" dirty="0"/>
              <a:t>Assistance</a:t>
            </a:r>
          </a:p>
        </p:txBody>
      </p:sp>
      <p:sp>
        <p:nvSpPr>
          <p:cNvPr id="3" name="Content Placeholder 2"/>
          <p:cNvSpPr>
            <a:spLocks noGrp="1"/>
          </p:cNvSpPr>
          <p:nvPr>
            <p:ph sz="quarter" idx="13"/>
          </p:nvPr>
        </p:nvSpPr>
        <p:spPr>
          <a:xfrm>
            <a:off x="471487" y="1982561"/>
            <a:ext cx="8220075" cy="4592638"/>
          </a:xfrm>
        </p:spPr>
        <p:txBody>
          <a:bodyPr/>
          <a:lstStyle/>
          <a:p>
            <a:r>
              <a:rPr lang="en-US" sz="3200" dirty="0"/>
              <a:t>Check out the State Board web site for resources. </a:t>
            </a:r>
            <a:r>
              <a:rPr lang="en-US" sz="3200" dirty="0">
                <a:hlinkClick r:id="rId2"/>
              </a:rPr>
              <a:t>Perkins V Resources</a:t>
            </a:r>
            <a:endParaRPr lang="en-US" sz="3200" dirty="0"/>
          </a:p>
          <a:p>
            <a:r>
              <a:rPr lang="en-US" sz="3200" dirty="0"/>
              <a:t>Tim and Kathy are available to provide technical assistance and support.  </a:t>
            </a:r>
          </a:p>
          <a:p>
            <a:r>
              <a:rPr lang="en-US" sz="3200" dirty="0"/>
              <a:t>Use the </a:t>
            </a:r>
            <a:r>
              <a:rPr lang="en-US" sz="3200" dirty="0" err="1"/>
              <a:t>vtc</a:t>
            </a:r>
            <a:r>
              <a:rPr lang="en-US" sz="3200" dirty="0"/>
              <a:t> list serve to pose questions. </a:t>
            </a:r>
          </a:p>
          <a:p>
            <a:r>
              <a:rPr lang="en-US" sz="3200" dirty="0"/>
              <a:t>Leverage Perkins Leadership and Special Project funding to assist with the CLNA/stakeholder engagement process.</a:t>
            </a:r>
          </a:p>
          <a:p>
            <a:pPr marL="0" indent="0">
              <a:buNone/>
            </a:pPr>
            <a:endParaRPr lang="en-US" sz="3200" dirty="0"/>
          </a:p>
          <a:p>
            <a:endParaRPr lang="en-US" dirty="0"/>
          </a:p>
        </p:txBody>
      </p:sp>
    </p:spTree>
    <p:extLst>
      <p:ext uri="{BB962C8B-B14F-4D97-AF65-F5344CB8AC3E}">
        <p14:creationId xmlns:p14="http://schemas.microsoft.com/office/powerpoint/2010/main" val="230658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45C9A-C23C-4730-84B2-39A468FEAAE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29985268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641447"/>
            <a:ext cx="8220075" cy="488950"/>
          </a:xfrm>
        </p:spPr>
        <p:txBody>
          <a:bodyPr/>
          <a:lstStyle/>
          <a:p>
            <a:r>
              <a:rPr lang="en-US" dirty="0"/>
              <a:t>Final Thoughts	</a:t>
            </a:r>
          </a:p>
        </p:txBody>
      </p:sp>
      <p:sp>
        <p:nvSpPr>
          <p:cNvPr id="3" name="Content Placeholder 2"/>
          <p:cNvSpPr>
            <a:spLocks noGrp="1"/>
          </p:cNvSpPr>
          <p:nvPr>
            <p:ph sz="quarter" idx="13"/>
          </p:nvPr>
        </p:nvSpPr>
        <p:spPr>
          <a:xfrm>
            <a:off x="471488" y="2452915"/>
            <a:ext cx="8220075" cy="4238398"/>
          </a:xfrm>
        </p:spPr>
        <p:txBody>
          <a:bodyPr/>
          <a:lstStyle/>
          <a:p>
            <a:pPr marL="0" indent="0">
              <a:buNone/>
            </a:pPr>
            <a:r>
              <a:rPr lang="en-US" sz="4000" b="1" dirty="0">
                <a:solidFill>
                  <a:srgbClr val="FF0000"/>
                </a:solidFill>
              </a:rPr>
              <a:t>Don’t Panic!</a:t>
            </a:r>
            <a:r>
              <a:rPr lang="en-US" sz="4000" b="1" dirty="0"/>
              <a:t>  </a:t>
            </a:r>
            <a:r>
              <a:rPr lang="en-US" sz="4000" dirty="0"/>
              <a:t>This is a practice year.</a:t>
            </a:r>
          </a:p>
        </p:txBody>
      </p:sp>
      <p:pic>
        <p:nvPicPr>
          <p:cNvPr id="4" name="Picture 3" descr="Panic Big Eyes Crooked Arm Carto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3033713"/>
            <a:ext cx="6096000" cy="3657600"/>
          </a:xfrm>
          <a:prstGeom prst="rect">
            <a:avLst/>
          </a:prstGeom>
        </p:spPr>
      </p:pic>
    </p:spTree>
    <p:extLst>
      <p:ext uri="{BB962C8B-B14F-4D97-AF65-F5344CB8AC3E}">
        <p14:creationId xmlns:p14="http://schemas.microsoft.com/office/powerpoint/2010/main" val="35936669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30" y="3696606"/>
            <a:ext cx="8220075" cy="1992993"/>
          </a:xfrm>
        </p:spPr>
        <p:txBody>
          <a:bodyPr/>
          <a:lstStyle/>
          <a:p>
            <a:pPr algn="ctr"/>
            <a:r>
              <a:rPr lang="en-US" dirty="0"/>
              <a:t>We invite you to stay </a:t>
            </a:r>
            <a:r>
              <a:rPr lang="en-US"/>
              <a:t>or call/email </a:t>
            </a:r>
            <a:r>
              <a:rPr lang="en-US" dirty="0"/>
              <a:t>us if you have additional questions.</a:t>
            </a:r>
          </a:p>
        </p:txBody>
      </p:sp>
      <p:pic>
        <p:nvPicPr>
          <p:cNvPr id="4" name="Picture 3" descr="Question Mark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971" y="1434737"/>
            <a:ext cx="3190194" cy="2552155"/>
          </a:xfrm>
          <a:prstGeom prst="rect">
            <a:avLst/>
          </a:prstGeom>
        </p:spPr>
      </p:pic>
    </p:spTree>
    <p:extLst>
      <p:ext uri="{BB962C8B-B14F-4D97-AF65-F5344CB8AC3E}">
        <p14:creationId xmlns:p14="http://schemas.microsoft.com/office/powerpoint/2010/main" val="38904370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583" y="1645920"/>
            <a:ext cx="7806581" cy="894080"/>
          </a:xfrm>
        </p:spPr>
        <p:txBody>
          <a:bodyPr/>
          <a:lstStyle/>
          <a:p>
            <a:pPr algn="ctr"/>
            <a:r>
              <a:rPr lang="en-US" sz="4400" dirty="0"/>
              <a:t>Travel home safely</a:t>
            </a:r>
          </a:p>
        </p:txBody>
      </p:sp>
      <p:sp>
        <p:nvSpPr>
          <p:cNvPr id="3" name="Text Placeholder 2"/>
          <p:cNvSpPr>
            <a:spLocks noGrp="1"/>
          </p:cNvSpPr>
          <p:nvPr>
            <p:ph type="body" sz="quarter" idx="12"/>
          </p:nvPr>
        </p:nvSpPr>
        <p:spPr>
          <a:xfrm>
            <a:off x="934583" y="2540000"/>
            <a:ext cx="7806581" cy="3680799"/>
          </a:xfrm>
        </p:spPr>
        <p:txBody>
          <a:bodyPr/>
          <a:lstStyle/>
          <a:p>
            <a:pPr marL="0" indent="0">
              <a:buNone/>
            </a:pPr>
            <a:r>
              <a:rPr lang="en-US" sz="2800" dirty="0">
                <a:latin typeface="+mn-lt"/>
              </a:rPr>
              <a:t>Don’t hesitate to contact Tim or Kathy for assistance and support.</a:t>
            </a:r>
          </a:p>
          <a:p>
            <a:pPr marL="0" indent="0">
              <a:buNone/>
            </a:pPr>
            <a:endParaRPr lang="en-US" sz="2800" dirty="0">
              <a:latin typeface="+mn-lt"/>
            </a:endParaRPr>
          </a:p>
          <a:p>
            <a:pPr marL="0" indent="0">
              <a:buNone/>
            </a:pPr>
            <a:r>
              <a:rPr lang="en-US" sz="2800" dirty="0">
                <a:latin typeface="+mn-lt"/>
              </a:rPr>
              <a:t>Tim McClain			Kathy Goebel</a:t>
            </a:r>
          </a:p>
          <a:p>
            <a:pPr marL="0" indent="0">
              <a:buNone/>
            </a:pPr>
            <a:r>
              <a:rPr lang="en-US" sz="2800" dirty="0">
                <a:latin typeface="+mn-lt"/>
                <a:hlinkClick r:id="rId2"/>
              </a:rPr>
              <a:t>tmcclain@sbctc.edu</a:t>
            </a:r>
            <a:r>
              <a:rPr lang="en-US" sz="2800" dirty="0">
                <a:latin typeface="+mn-lt"/>
              </a:rPr>
              <a:t>		</a:t>
            </a:r>
            <a:r>
              <a:rPr lang="en-US" sz="2800" dirty="0">
                <a:latin typeface="+mn-lt"/>
                <a:hlinkClick r:id="rId3"/>
              </a:rPr>
              <a:t>kgoebel@sbctc.edu</a:t>
            </a:r>
            <a:r>
              <a:rPr lang="en-US" sz="2800" dirty="0">
                <a:latin typeface="+mn-lt"/>
              </a:rPr>
              <a:t> </a:t>
            </a:r>
          </a:p>
          <a:p>
            <a:pPr marL="0" indent="0">
              <a:buNone/>
            </a:pPr>
            <a:r>
              <a:rPr lang="en-US" sz="2800" dirty="0">
                <a:latin typeface="+mn-lt"/>
              </a:rPr>
              <a:t>360-704-4342			360-704-4359</a:t>
            </a:r>
          </a:p>
          <a:p>
            <a:pPr marL="0" indent="0">
              <a:buNone/>
            </a:pPr>
            <a:endParaRPr lang="en-US" sz="2800" dirty="0">
              <a:latin typeface="+mn-lt"/>
            </a:endParaRPr>
          </a:p>
        </p:txBody>
      </p:sp>
      <p:pic>
        <p:nvPicPr>
          <p:cNvPr id="4" name="Picture 3" descr="CC. Creative Commons license, attribution alone">
            <a:extLst>
              <a:ext uri="{FF2B5EF4-FFF2-40B4-BE49-F238E27FC236}">
                <a16:creationId xmlns:a16="http://schemas.microsoft.com/office/drawing/2014/main" id="{55C0BD8F-0D00-4252-96EA-53CD70683007}"/>
              </a:ext>
            </a:extLst>
          </p:cNvPr>
          <p:cNvPicPr>
            <a:picLocks noChangeAspect="1"/>
          </p:cNvPicPr>
          <p:nvPr/>
        </p:nvPicPr>
        <p:blipFill>
          <a:blip r:embed="rId4"/>
          <a:stretch>
            <a:fillRect/>
          </a:stretch>
        </p:blipFill>
        <p:spPr>
          <a:xfrm>
            <a:off x="934583" y="6398460"/>
            <a:ext cx="835224" cy="298730"/>
          </a:xfrm>
          <a:prstGeom prst="rect">
            <a:avLst/>
          </a:prstGeom>
        </p:spPr>
      </p:pic>
      <p:sp>
        <p:nvSpPr>
          <p:cNvPr id="5" name="TextBox 4">
            <a:extLst>
              <a:ext uri="{FF2B5EF4-FFF2-40B4-BE49-F238E27FC236}">
                <a16:creationId xmlns:a16="http://schemas.microsoft.com/office/drawing/2014/main" id="{AD9A014E-7345-4161-B6F8-70E7EA234759}"/>
              </a:ext>
            </a:extLst>
          </p:cNvPr>
          <p:cNvSpPr txBox="1"/>
          <p:nvPr/>
        </p:nvSpPr>
        <p:spPr>
          <a:xfrm>
            <a:off x="1869823" y="6424714"/>
            <a:ext cx="5046616" cy="246221"/>
          </a:xfrm>
          <a:prstGeom prst="rect">
            <a:avLst/>
          </a:prstGeom>
          <a:noFill/>
        </p:spPr>
        <p:txBody>
          <a:bodyPr wrap="square" rtlCol="0">
            <a:spAutoFit/>
          </a:bodyPr>
          <a:lstStyle/>
          <a:p>
            <a:r>
              <a:rPr lang="en-US" sz="1000" i="1" dirty="0">
                <a:solidFill>
                  <a:schemeClr val="bg1">
                    <a:lumMod val="50000"/>
                  </a:schemeClr>
                </a:solidFill>
              </a:rPr>
              <a:t>Note: All material licensed under Creative Commons Attribution 4.0 International License.</a:t>
            </a:r>
          </a:p>
        </p:txBody>
      </p:sp>
    </p:spTree>
    <p:extLst>
      <p:ext uri="{BB962C8B-B14F-4D97-AF65-F5344CB8AC3E}">
        <p14:creationId xmlns:p14="http://schemas.microsoft.com/office/powerpoint/2010/main" val="3228993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d6ada6e1-6c87-4fc2-bd42-49c87646d738"/>
</p:tagLst>
</file>

<file path=ppt/tags/tag10.xml><?xml version="1.0" encoding="utf-8"?>
<p:tagLst xmlns:a="http://schemas.openxmlformats.org/drawingml/2006/main" xmlns:r="http://schemas.openxmlformats.org/officeDocument/2006/relationships" xmlns:p="http://schemas.openxmlformats.org/presentationml/2006/main">
  <p:tag name="__PE_POLL_EMBED_ID" val="75c87985-bec1-438c-94ec-cd8b1f92744a"/>
</p:tagLst>
</file>

<file path=ppt/tags/tag11.xml><?xml version="1.0" encoding="utf-8"?>
<p:tagLst xmlns:a="http://schemas.openxmlformats.org/drawingml/2006/main" xmlns:r="http://schemas.openxmlformats.org/officeDocument/2006/relationships" xmlns:p="http://schemas.openxmlformats.org/presentationml/2006/main">
  <p:tag name="__PE_POLL_EMBED_ID" val="56d52663-a777-4a4d-ac14-bdcbc32e6e3b"/>
</p:tagLst>
</file>

<file path=ppt/tags/tag12.xml><?xml version="1.0" encoding="utf-8"?>
<p:tagLst xmlns:a="http://schemas.openxmlformats.org/drawingml/2006/main" xmlns:r="http://schemas.openxmlformats.org/officeDocument/2006/relationships" xmlns:p="http://schemas.openxmlformats.org/presentationml/2006/main">
  <p:tag name="__PE_POLL_EMBED_ID" val="70fa981e-810c-42cc-aabc-71db51228331"/>
</p:tagLst>
</file>

<file path=ppt/tags/tag13.xml><?xml version="1.0" encoding="utf-8"?>
<p:tagLst xmlns:a="http://schemas.openxmlformats.org/drawingml/2006/main" xmlns:r="http://schemas.openxmlformats.org/officeDocument/2006/relationships" xmlns:p="http://schemas.openxmlformats.org/presentationml/2006/main">
  <p:tag name="__PE_POLL_EMBED_ID" val="6dbfd359-a96f-447c-9d07-e39b64328788"/>
</p:tagLst>
</file>

<file path=ppt/tags/tag2.xml><?xml version="1.0" encoding="utf-8"?>
<p:tagLst xmlns:a="http://schemas.openxmlformats.org/drawingml/2006/main" xmlns:r="http://schemas.openxmlformats.org/officeDocument/2006/relationships" xmlns:p="http://schemas.openxmlformats.org/presentationml/2006/main">
  <p:tag name="__PE_POLL_EMBED_ID" val="a0a2cccc-03c8-414c-ab98-04f0d8171fce"/>
</p:tagLst>
</file>

<file path=ppt/tags/tag3.xml><?xml version="1.0" encoding="utf-8"?>
<p:tagLst xmlns:a="http://schemas.openxmlformats.org/drawingml/2006/main" xmlns:r="http://schemas.openxmlformats.org/officeDocument/2006/relationships" xmlns:p="http://schemas.openxmlformats.org/presentationml/2006/main">
  <p:tag name="__PE_POLL_EMBED_ID" val="bc18cbbc-f263-4bf5-9b49-fa58c6898849"/>
</p:tagLst>
</file>

<file path=ppt/tags/tag4.xml><?xml version="1.0" encoding="utf-8"?>
<p:tagLst xmlns:a="http://schemas.openxmlformats.org/drawingml/2006/main" xmlns:r="http://schemas.openxmlformats.org/officeDocument/2006/relationships" xmlns:p="http://schemas.openxmlformats.org/presentationml/2006/main">
  <p:tag name="__PE_POLL_EMBED_ID" val="d1819a19-b20f-47f3-9995-ee77f5c22c5a"/>
</p:tagLst>
</file>

<file path=ppt/tags/tag5.xml><?xml version="1.0" encoding="utf-8"?>
<p:tagLst xmlns:a="http://schemas.openxmlformats.org/drawingml/2006/main" xmlns:r="http://schemas.openxmlformats.org/officeDocument/2006/relationships" xmlns:p="http://schemas.openxmlformats.org/presentationml/2006/main">
  <p:tag name="__PE_POLL_EMBED_ID" val="9183d89b-8f88-4a35-9705-c5001c602e6d"/>
</p:tagLst>
</file>

<file path=ppt/tags/tag6.xml><?xml version="1.0" encoding="utf-8"?>
<p:tagLst xmlns:a="http://schemas.openxmlformats.org/drawingml/2006/main" xmlns:r="http://schemas.openxmlformats.org/officeDocument/2006/relationships" xmlns:p="http://schemas.openxmlformats.org/presentationml/2006/main">
  <p:tag name="__PE_POLL_EMBED_ID" val="301cad6c-904d-4a60-b03b-18516f4928ac"/>
</p:tagLst>
</file>

<file path=ppt/tags/tag7.xml><?xml version="1.0" encoding="utf-8"?>
<p:tagLst xmlns:a="http://schemas.openxmlformats.org/drawingml/2006/main" xmlns:r="http://schemas.openxmlformats.org/officeDocument/2006/relationships" xmlns:p="http://schemas.openxmlformats.org/presentationml/2006/main">
  <p:tag name="__PE_POLL_EMBED_ID" val="b276f87e-983e-4c6c-93ff-5af08cc6863a"/>
</p:tagLst>
</file>

<file path=ppt/tags/tag8.xml><?xml version="1.0" encoding="utf-8"?>
<p:tagLst xmlns:a="http://schemas.openxmlformats.org/drawingml/2006/main" xmlns:r="http://schemas.openxmlformats.org/officeDocument/2006/relationships" xmlns:p="http://schemas.openxmlformats.org/presentationml/2006/main">
  <p:tag name="__PE_POLL_EMBED_ID" val="a1f933e6-461a-4013-ad88-bfa2ea1ee35c"/>
</p:tagLst>
</file>

<file path=ppt/tags/tag9.xml><?xml version="1.0" encoding="utf-8"?>
<p:tagLst xmlns:a="http://schemas.openxmlformats.org/drawingml/2006/main" xmlns:r="http://schemas.openxmlformats.org/officeDocument/2006/relationships" xmlns:p="http://schemas.openxmlformats.org/presentationml/2006/main">
  <p:tag name="__PE_POLL_EMBED_ID" val="f3d1c665-f21d-4dfa-8e87-b15c31fb2cb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revised fonts.potx" id="{7B7D261F-EFBE-4018-B5DA-4CADA05E2FC6}" vid="{2FAE3A0C-2E16-4D76-8126-20C659D87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sbctc-powerpoint-template</Template>
  <TotalTime>2470</TotalTime>
  <Words>4299</Words>
  <Application>Microsoft Office PowerPoint</Application>
  <PresentationFormat>On-screen Show (4:3)</PresentationFormat>
  <Paragraphs>605</Paragraphs>
  <Slides>92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92</vt:i4>
      </vt:variant>
    </vt:vector>
  </HeadingPairs>
  <TitlesOfParts>
    <vt:vector size="102" baseType="lpstr">
      <vt:lpstr>Arial</vt:lpstr>
      <vt:lpstr>Calibri</vt:lpstr>
      <vt:lpstr>Franklin Gothic Book</vt:lpstr>
      <vt:lpstr>Franklin Gothic Medium</vt:lpstr>
      <vt:lpstr>Franklin Gothic Medium Cond</vt:lpstr>
      <vt:lpstr>Source Sans Pro</vt:lpstr>
      <vt:lpstr>Source Sans Pro Light</vt:lpstr>
      <vt:lpstr>Times New Roman</vt:lpstr>
      <vt:lpstr>Wingdings</vt:lpstr>
      <vt:lpstr>Office Theme</vt:lpstr>
      <vt:lpstr>  Welcome Perkins V Training  </vt:lpstr>
      <vt:lpstr>Count-down</vt:lpstr>
      <vt:lpstr>Welcome!</vt:lpstr>
      <vt:lpstr>What We’ll Cover Today</vt:lpstr>
      <vt:lpstr>Perkins 101</vt:lpstr>
      <vt:lpstr>Practice Question</vt:lpstr>
      <vt:lpstr>PowerPoint Presentation</vt:lpstr>
      <vt:lpstr>Practice Question</vt:lpstr>
      <vt:lpstr>PowerPoint Presentation</vt:lpstr>
      <vt:lpstr>PowerPoint Presentation</vt:lpstr>
      <vt:lpstr>PowerPoint Presentation</vt:lpstr>
      <vt:lpstr>The Answer Is “E” – Defense against the dark arts</vt:lpstr>
      <vt:lpstr>PowerPoint Presentation</vt:lpstr>
      <vt:lpstr>PowerPoint Presentation</vt:lpstr>
      <vt:lpstr>The Answer Is “D”- Size, Scope, &amp; Quality  </vt:lpstr>
      <vt:lpstr>PowerPoint Presentation</vt:lpstr>
      <vt:lpstr>PowerPoint Presentation</vt:lpstr>
      <vt:lpstr>The Answer Is “E” - Some of the above </vt:lpstr>
      <vt:lpstr>PowerPoint Presentation</vt:lpstr>
      <vt:lpstr>PowerPoint Presentation</vt:lpstr>
      <vt:lpstr>The Answer Is “A” – State approval</vt:lpstr>
      <vt:lpstr>PowerPoint Presentation</vt:lpstr>
      <vt:lpstr>PowerPoint Presentation</vt:lpstr>
      <vt:lpstr>The Answer Is “E” – All of the above</vt:lpstr>
      <vt:lpstr>PowerPoint Presentation</vt:lpstr>
      <vt:lpstr>PowerPoint Presentation</vt:lpstr>
      <vt:lpstr>The Answer Is “B”</vt:lpstr>
      <vt:lpstr>PowerPoint Presentation</vt:lpstr>
      <vt:lpstr>PowerPoint Presentation</vt:lpstr>
      <vt:lpstr>The Answer Is “F” – All of the above</vt:lpstr>
      <vt:lpstr>PowerPoint Presentation</vt:lpstr>
      <vt:lpstr>PowerPoint Presentation</vt:lpstr>
      <vt:lpstr>The Answer Is “A”</vt:lpstr>
      <vt:lpstr>PowerPoint Presentation</vt:lpstr>
      <vt:lpstr>PowerPoint Presentation</vt:lpstr>
      <vt:lpstr>The Answer Is “C”</vt:lpstr>
      <vt:lpstr>PowerPoint Presentation</vt:lpstr>
      <vt:lpstr>PowerPoint Presentation</vt:lpstr>
      <vt:lpstr>The Answer Is “F” – None of the above</vt:lpstr>
      <vt:lpstr>PowerPoint Presentation</vt:lpstr>
      <vt:lpstr>PowerPoint Presentation</vt:lpstr>
      <vt:lpstr>The Answer Is “B” – False</vt:lpstr>
      <vt:lpstr>   Questions?   Perkins V Brief in folders</vt:lpstr>
      <vt:lpstr>Perkins Indicators &amp; Big Data</vt:lpstr>
      <vt:lpstr>Perkins Indicators</vt:lpstr>
      <vt:lpstr>Indicator Definitions (Blue handout)</vt:lpstr>
      <vt:lpstr>Perkins V Indicators</vt:lpstr>
      <vt:lpstr>Indicator 2P1</vt:lpstr>
      <vt:lpstr>Indicator 1P1</vt:lpstr>
      <vt:lpstr>Indicator 3P1</vt:lpstr>
      <vt:lpstr>Questions?</vt:lpstr>
      <vt:lpstr>Perkins V Student Sub-Groups</vt:lpstr>
      <vt:lpstr>Perkins V Special Populations</vt:lpstr>
      <vt:lpstr>Questions?</vt:lpstr>
      <vt:lpstr>The Big Picture</vt:lpstr>
      <vt:lpstr>2P1 – State Trend</vt:lpstr>
      <vt:lpstr>2P1 - State Data by Subgroup</vt:lpstr>
      <vt:lpstr>2P1 by State Student Subgroup</vt:lpstr>
      <vt:lpstr>1P1 – State trend</vt:lpstr>
      <vt:lpstr>1P1 by State Spec. Pops</vt:lpstr>
      <vt:lpstr>3P1 – State Trend</vt:lpstr>
      <vt:lpstr>3P1 by State Programs (Non-trad Fields)</vt:lpstr>
      <vt:lpstr>Questions?</vt:lpstr>
      <vt:lpstr>Let’s Take a Peek…</vt:lpstr>
      <vt:lpstr>College Worksheet (College-specific data and yellow handout)</vt:lpstr>
      <vt:lpstr>               Let’s Eat!</vt:lpstr>
      <vt:lpstr>Data Tells only Part of the Story</vt:lpstr>
      <vt:lpstr>PowerPoint Presentation</vt:lpstr>
      <vt:lpstr>Strategy Development</vt:lpstr>
      <vt:lpstr>Questions?</vt:lpstr>
      <vt:lpstr>College Discussion Time</vt:lpstr>
      <vt:lpstr>Comprehensive Local Needs Assessment</vt:lpstr>
      <vt:lpstr>Purpose of CLNA</vt:lpstr>
      <vt:lpstr>State Expectations for Year 1</vt:lpstr>
      <vt:lpstr>Evaluation of performance data</vt:lpstr>
      <vt:lpstr>Ensuring equity and access</vt:lpstr>
      <vt:lpstr>3 additional CLNA requirements</vt:lpstr>
      <vt:lpstr>Did we mention…</vt:lpstr>
      <vt:lpstr>CLNA Template</vt:lpstr>
      <vt:lpstr>Strategies</vt:lpstr>
      <vt:lpstr>Step 1: Emphasis and Objectives</vt:lpstr>
      <vt:lpstr>Step 2: Identify Team and Stakeholders</vt:lpstr>
      <vt:lpstr>Step 3: Gather and Develop Materials</vt:lpstr>
      <vt:lpstr>Step 4: Feedback and Analysis</vt:lpstr>
      <vt:lpstr>Goals of Stakeholder Engagement</vt:lpstr>
      <vt:lpstr>Where Do We Go From Here?</vt:lpstr>
      <vt:lpstr>Let’s review </vt:lpstr>
      <vt:lpstr>Suggested timeline</vt:lpstr>
      <vt:lpstr>Assistance</vt:lpstr>
      <vt:lpstr>Final Thoughts </vt:lpstr>
      <vt:lpstr>We invite you to stay or call/email us if you have additional questions.</vt:lpstr>
      <vt:lpstr>Travel home safely</vt:lpstr>
    </vt:vector>
  </TitlesOfParts>
  <Company>Washington State Board for Community and Technical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Kimberly Wheeler</dc:creator>
  <cp:lastModifiedBy>Tim McClain</cp:lastModifiedBy>
  <cp:revision>132</cp:revision>
  <cp:lastPrinted>2019-10-14T23:11:19Z</cp:lastPrinted>
  <dcterms:created xsi:type="dcterms:W3CDTF">2019-09-20T18:24:21Z</dcterms:created>
  <dcterms:modified xsi:type="dcterms:W3CDTF">2019-10-14T23:11:44Z</dcterms:modified>
  <cp:category>Publications, Presentations</cp:category>
</cp:coreProperties>
</file>