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9" r:id="rId5"/>
  </p:sldMasterIdLst>
  <p:notesMasterIdLst>
    <p:notesMasterId r:id="rId58"/>
  </p:notesMasterIdLst>
  <p:handoutMasterIdLst>
    <p:handoutMasterId r:id="rId59"/>
  </p:handoutMasterIdLst>
  <p:sldIdLst>
    <p:sldId id="259" r:id="rId6"/>
    <p:sldId id="262" r:id="rId7"/>
    <p:sldId id="263" r:id="rId8"/>
    <p:sldId id="264" r:id="rId9"/>
    <p:sldId id="267" r:id="rId10"/>
    <p:sldId id="268" r:id="rId11"/>
    <p:sldId id="266" r:id="rId12"/>
    <p:sldId id="276" r:id="rId13"/>
    <p:sldId id="279" r:id="rId14"/>
    <p:sldId id="278" r:id="rId15"/>
    <p:sldId id="282" r:id="rId16"/>
    <p:sldId id="275" r:id="rId17"/>
    <p:sldId id="277" r:id="rId18"/>
    <p:sldId id="292" r:id="rId19"/>
    <p:sldId id="318" r:id="rId20"/>
    <p:sldId id="304" r:id="rId21"/>
    <p:sldId id="281" r:id="rId22"/>
    <p:sldId id="288" r:id="rId23"/>
    <p:sldId id="291" r:id="rId24"/>
    <p:sldId id="317" r:id="rId25"/>
    <p:sldId id="319" r:id="rId26"/>
    <p:sldId id="320" r:id="rId27"/>
    <p:sldId id="310" r:id="rId28"/>
    <p:sldId id="269" r:id="rId29"/>
    <p:sldId id="283" r:id="rId30"/>
    <p:sldId id="285" r:id="rId31"/>
    <p:sldId id="286" r:id="rId32"/>
    <p:sldId id="289" r:id="rId33"/>
    <p:sldId id="284" r:id="rId34"/>
    <p:sldId id="287" r:id="rId35"/>
    <p:sldId id="270" r:id="rId36"/>
    <p:sldId id="294" r:id="rId37"/>
    <p:sldId id="295" r:id="rId38"/>
    <p:sldId id="298" r:id="rId39"/>
    <p:sldId id="297" r:id="rId40"/>
    <p:sldId id="299" r:id="rId41"/>
    <p:sldId id="311" r:id="rId42"/>
    <p:sldId id="296" r:id="rId43"/>
    <p:sldId id="300" r:id="rId44"/>
    <p:sldId id="301" r:id="rId45"/>
    <p:sldId id="302" r:id="rId46"/>
    <p:sldId id="272" r:id="rId47"/>
    <p:sldId id="303" r:id="rId48"/>
    <p:sldId id="312" r:id="rId49"/>
    <p:sldId id="305" r:id="rId50"/>
    <p:sldId id="273" r:id="rId51"/>
    <p:sldId id="309" r:id="rId52"/>
    <p:sldId id="307" r:id="rId53"/>
    <p:sldId id="314" r:id="rId54"/>
    <p:sldId id="315" r:id="rId55"/>
    <p:sldId id="316" r:id="rId56"/>
    <p:sldId id="306" r:id="rId5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7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88378" autoAdjust="0"/>
  </p:normalViewPr>
  <p:slideViewPr>
    <p:cSldViewPr snapToGrid="0">
      <p:cViewPr varScale="1">
        <p:scale>
          <a:sx n="98" d="100"/>
          <a:sy n="98" d="100"/>
        </p:scale>
        <p:origin x="408" y="78"/>
      </p:cViewPr>
      <p:guideLst/>
    </p:cSldViewPr>
  </p:slideViewPr>
  <p:notesTextViewPr>
    <p:cViewPr>
      <p:scale>
        <a:sx n="1" d="1"/>
        <a:sy n="1" d="1"/>
      </p:scale>
      <p:origin x="0" y="0"/>
    </p:cViewPr>
  </p:notesTextViewPr>
  <p:notesViewPr>
    <p:cSldViewPr snapToGrid="0">
      <p:cViewPr varScale="1">
        <p:scale>
          <a:sx n="69" d="100"/>
          <a:sy n="69" d="100"/>
        </p:scale>
        <p:origin x="3264"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notesMaster" Target="notesMasters/notesMaster1.xml"/><Relationship Id="rId5" Type="http://schemas.openxmlformats.org/officeDocument/2006/relationships/slideMaster" Target="slideMasters/slideMaster1.xml"/><Relationship Id="rId61" Type="http://schemas.openxmlformats.org/officeDocument/2006/relationships/viewProps" Target="view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DA7D8E9-3331-4291-9F17-3FF41B935400}" type="datetimeFigureOut">
              <a:rPr lang="en-US" smtClean="0"/>
              <a:t>9/16/2026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D60C177-458E-4ECB-97EC-7EDCBA19DAB6}" type="slidenum">
              <a:rPr lang="en-US" smtClean="0"/>
              <a:t>‹#›</a:t>
            </a:fld>
            <a:endParaRPr lang="en-US"/>
          </a:p>
        </p:txBody>
      </p:sp>
    </p:spTree>
    <p:extLst>
      <p:ext uri="{BB962C8B-B14F-4D97-AF65-F5344CB8AC3E}">
        <p14:creationId xmlns:p14="http://schemas.microsoft.com/office/powerpoint/2010/main" val="2609931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6DBB64-96D6-42B0-8680-D8E44BBF474E}"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384A02-D147-49A8-A06D-A5C08FF69055}" type="slidenum">
              <a:rPr lang="en-US" smtClean="0"/>
              <a:t>‹#›</a:t>
            </a:fld>
            <a:endParaRPr lang="en-US"/>
          </a:p>
        </p:txBody>
      </p:sp>
    </p:spTree>
    <p:extLst>
      <p:ext uri="{BB962C8B-B14F-4D97-AF65-F5344CB8AC3E}">
        <p14:creationId xmlns:p14="http://schemas.microsoft.com/office/powerpoint/2010/main" val="1534694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presentation highlights some CS Core areas referenced in the CTE Dual Credit Business Process document. Colleges can use this presentation to understand some key considerations and highlights. Please refer to the CTE Dual Credit Business Process for more details, including links to relevant QRGs. </a:t>
            </a:r>
          </a:p>
        </p:txBody>
      </p:sp>
      <p:sp>
        <p:nvSpPr>
          <p:cNvPr id="4" name="Slide Number Placeholder 3"/>
          <p:cNvSpPr>
            <a:spLocks noGrp="1"/>
          </p:cNvSpPr>
          <p:nvPr>
            <p:ph type="sldNum" sz="quarter" idx="5"/>
          </p:nvPr>
        </p:nvSpPr>
        <p:spPr/>
        <p:txBody>
          <a:bodyPr/>
          <a:lstStyle/>
          <a:p>
            <a:fld id="{87384A02-D147-49A8-A06D-A5C08FF69055}" type="slidenum">
              <a:rPr lang="en-US" smtClean="0"/>
              <a:t>1</a:t>
            </a:fld>
            <a:endParaRPr lang="en-US"/>
          </a:p>
        </p:txBody>
      </p:sp>
    </p:spTree>
    <p:extLst>
      <p:ext uri="{BB962C8B-B14F-4D97-AF65-F5344CB8AC3E}">
        <p14:creationId xmlns:p14="http://schemas.microsoft.com/office/powerpoint/2010/main" val="3669516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384A02-D147-49A8-A06D-A5C08FF69055}" type="slidenum">
              <a:rPr lang="en-US" smtClean="0"/>
              <a:t>9</a:t>
            </a:fld>
            <a:endParaRPr lang="en-US"/>
          </a:p>
        </p:txBody>
      </p:sp>
    </p:spTree>
    <p:extLst>
      <p:ext uri="{BB962C8B-B14F-4D97-AF65-F5344CB8AC3E}">
        <p14:creationId xmlns:p14="http://schemas.microsoft.com/office/powerpoint/2010/main" val="3721583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Colleges can refer to the following QRG for guidance on submitting a CTE Dual Credit application: https://ctclinkreferencecenter.ctclink.us/m/79544/l/2079451-oaap-career-and-technical-education-cte-dual-credit-admissions-application-without-a-fee </a:t>
            </a:r>
          </a:p>
        </p:txBody>
      </p:sp>
      <p:sp>
        <p:nvSpPr>
          <p:cNvPr id="4" name="Slide Number Placeholder 3"/>
          <p:cNvSpPr>
            <a:spLocks noGrp="1"/>
          </p:cNvSpPr>
          <p:nvPr>
            <p:ph type="sldNum" sz="quarter" idx="5"/>
          </p:nvPr>
        </p:nvSpPr>
        <p:spPr/>
        <p:txBody>
          <a:bodyPr/>
          <a:lstStyle/>
          <a:p>
            <a:fld id="{87384A02-D147-49A8-A06D-A5C08FF69055}" type="slidenum">
              <a:rPr lang="en-US" smtClean="0"/>
              <a:t>12</a:t>
            </a:fld>
            <a:endParaRPr lang="en-US"/>
          </a:p>
        </p:txBody>
      </p:sp>
    </p:spTree>
    <p:extLst>
      <p:ext uri="{BB962C8B-B14F-4D97-AF65-F5344CB8AC3E}">
        <p14:creationId xmlns:p14="http://schemas.microsoft.com/office/powerpoint/2010/main" val="2159500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was updated following the September 16 Webinar. </a:t>
            </a:r>
          </a:p>
        </p:txBody>
      </p:sp>
      <p:sp>
        <p:nvSpPr>
          <p:cNvPr id="4" name="Slide Number Placeholder 3"/>
          <p:cNvSpPr>
            <a:spLocks noGrp="1"/>
          </p:cNvSpPr>
          <p:nvPr>
            <p:ph type="sldNum" sz="quarter" idx="5"/>
          </p:nvPr>
        </p:nvSpPr>
        <p:spPr/>
        <p:txBody>
          <a:bodyPr/>
          <a:lstStyle/>
          <a:p>
            <a:fld id="{87384A02-D147-49A8-A06D-A5C08FF69055}" type="slidenum">
              <a:rPr lang="en-US" smtClean="0"/>
              <a:t>15</a:t>
            </a:fld>
            <a:endParaRPr lang="en-US"/>
          </a:p>
        </p:txBody>
      </p:sp>
    </p:spTree>
    <p:extLst>
      <p:ext uri="{BB962C8B-B14F-4D97-AF65-F5344CB8AC3E}">
        <p14:creationId xmlns:p14="http://schemas.microsoft.com/office/powerpoint/2010/main" val="3796910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D3204-C30E-0E0E-2132-B7BB934F5D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6CC1B8-DCD2-1E85-B0A2-61D7E608FD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BABBE3-10BF-4AD3-4041-26010A417C8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7E8046-B024-8415-BE9D-83FBA4801D09}"/>
              </a:ext>
            </a:extLst>
          </p:cNvPr>
          <p:cNvSpPr>
            <a:spLocks noGrp="1"/>
          </p:cNvSpPr>
          <p:nvPr>
            <p:ph type="sldNum" sz="quarter" idx="5"/>
          </p:nvPr>
        </p:nvSpPr>
        <p:spPr/>
        <p:txBody>
          <a:bodyPr/>
          <a:lstStyle/>
          <a:p>
            <a:fld id="{87384A02-D147-49A8-A06D-A5C08FF69055}" type="slidenum">
              <a:rPr lang="en-US" smtClean="0"/>
              <a:t>17</a:t>
            </a:fld>
            <a:endParaRPr lang="en-US"/>
          </a:p>
        </p:txBody>
      </p:sp>
    </p:spTree>
    <p:extLst>
      <p:ext uri="{BB962C8B-B14F-4D97-AF65-F5344CB8AC3E}">
        <p14:creationId xmlns:p14="http://schemas.microsoft.com/office/powerpoint/2010/main" val="2448709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7C3C8-DCC4-B4A1-C3E2-E34CB64739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0CA7D3-C977-3EB6-8CAF-D28694BC0E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FCE611-24C1-25F5-2B1D-AF635FF553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2ED934-0DCE-29CC-8179-A2235AC48436}"/>
              </a:ext>
            </a:extLst>
          </p:cNvPr>
          <p:cNvSpPr>
            <a:spLocks noGrp="1"/>
          </p:cNvSpPr>
          <p:nvPr>
            <p:ph type="sldNum" sz="quarter" idx="5"/>
          </p:nvPr>
        </p:nvSpPr>
        <p:spPr/>
        <p:txBody>
          <a:bodyPr/>
          <a:lstStyle/>
          <a:p>
            <a:fld id="{87384A02-D147-49A8-A06D-A5C08FF69055}" type="slidenum">
              <a:rPr lang="en-US" smtClean="0"/>
              <a:t>18</a:t>
            </a:fld>
            <a:endParaRPr lang="en-US"/>
          </a:p>
        </p:txBody>
      </p:sp>
    </p:spTree>
    <p:extLst>
      <p:ext uri="{BB962C8B-B14F-4D97-AF65-F5344CB8AC3E}">
        <p14:creationId xmlns:p14="http://schemas.microsoft.com/office/powerpoint/2010/main" val="129805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7FD8D-892D-76B3-AE25-1F17DEC6E5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1AF6ED-464B-6D82-9402-08B6A178CB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138309-88DA-7A32-19A2-EE671E1CA5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ADBC2B-9BF3-B69C-E2D6-E7C4FBAFE77D}"/>
              </a:ext>
            </a:extLst>
          </p:cNvPr>
          <p:cNvSpPr>
            <a:spLocks noGrp="1"/>
          </p:cNvSpPr>
          <p:nvPr>
            <p:ph type="sldNum" sz="quarter" idx="5"/>
          </p:nvPr>
        </p:nvSpPr>
        <p:spPr/>
        <p:txBody>
          <a:bodyPr/>
          <a:lstStyle/>
          <a:p>
            <a:fld id="{87384A02-D147-49A8-A06D-A5C08FF69055}" type="slidenum">
              <a:rPr lang="en-US" smtClean="0"/>
              <a:t>19</a:t>
            </a:fld>
            <a:endParaRPr lang="en-US"/>
          </a:p>
        </p:txBody>
      </p:sp>
    </p:spTree>
    <p:extLst>
      <p:ext uri="{BB962C8B-B14F-4D97-AF65-F5344CB8AC3E}">
        <p14:creationId xmlns:p14="http://schemas.microsoft.com/office/powerpoint/2010/main" val="30704624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9585A-3649-86A7-2E9E-CC0671252A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F7F0D8-00FF-86DC-4E77-383AB5696C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E4FC19-D9E1-A888-F7E8-94A5945498E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was added to the presentation following the September 16</a:t>
            </a:r>
            <a:r>
              <a:rPr lang="en-US" baseline="30000" dirty="0"/>
              <a:t>th</a:t>
            </a:r>
            <a:r>
              <a:rPr lang="en-US" dirty="0"/>
              <a:t> Webinar</a:t>
            </a:r>
          </a:p>
        </p:txBody>
      </p:sp>
      <p:sp>
        <p:nvSpPr>
          <p:cNvPr id="4" name="Slide Number Placeholder 3">
            <a:extLst>
              <a:ext uri="{FF2B5EF4-FFF2-40B4-BE49-F238E27FC236}">
                <a16:creationId xmlns:a16="http://schemas.microsoft.com/office/drawing/2014/main" id="{3856B2F8-5B3C-9A6F-8D63-77D3D880F246}"/>
              </a:ext>
            </a:extLst>
          </p:cNvPr>
          <p:cNvSpPr>
            <a:spLocks noGrp="1"/>
          </p:cNvSpPr>
          <p:nvPr>
            <p:ph type="sldNum" sz="quarter" idx="5"/>
          </p:nvPr>
        </p:nvSpPr>
        <p:spPr/>
        <p:txBody>
          <a:bodyPr/>
          <a:lstStyle/>
          <a:p>
            <a:fld id="{87384A02-D147-49A8-A06D-A5C08FF69055}" type="slidenum">
              <a:rPr lang="en-US" smtClean="0"/>
              <a:t>20</a:t>
            </a:fld>
            <a:endParaRPr lang="en-US"/>
          </a:p>
        </p:txBody>
      </p:sp>
    </p:spTree>
    <p:extLst>
      <p:ext uri="{BB962C8B-B14F-4D97-AF65-F5344CB8AC3E}">
        <p14:creationId xmlns:p14="http://schemas.microsoft.com/office/powerpoint/2010/main" val="1589227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AFE05-1B8F-C1F2-C851-30CFE743D4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B4BADE-3E35-5870-BFDB-863DBA150F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93681A-D700-CA49-948A-EA0A49F43F2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was added to the presentation following the September 16</a:t>
            </a:r>
            <a:r>
              <a:rPr lang="en-US" baseline="30000" dirty="0"/>
              <a:t>th</a:t>
            </a:r>
            <a:r>
              <a:rPr lang="en-US" dirty="0"/>
              <a:t> Webinar</a:t>
            </a:r>
          </a:p>
        </p:txBody>
      </p:sp>
      <p:sp>
        <p:nvSpPr>
          <p:cNvPr id="4" name="Slide Number Placeholder 3">
            <a:extLst>
              <a:ext uri="{FF2B5EF4-FFF2-40B4-BE49-F238E27FC236}">
                <a16:creationId xmlns:a16="http://schemas.microsoft.com/office/drawing/2014/main" id="{AFC81709-151E-5D16-6F48-8ED3B912505C}"/>
              </a:ext>
            </a:extLst>
          </p:cNvPr>
          <p:cNvSpPr>
            <a:spLocks noGrp="1"/>
          </p:cNvSpPr>
          <p:nvPr>
            <p:ph type="sldNum" sz="quarter" idx="5"/>
          </p:nvPr>
        </p:nvSpPr>
        <p:spPr/>
        <p:txBody>
          <a:bodyPr/>
          <a:lstStyle/>
          <a:p>
            <a:fld id="{87384A02-D147-49A8-A06D-A5C08FF69055}" type="slidenum">
              <a:rPr lang="en-US" smtClean="0"/>
              <a:t>21</a:t>
            </a:fld>
            <a:endParaRPr lang="en-US"/>
          </a:p>
        </p:txBody>
      </p:sp>
    </p:spTree>
    <p:extLst>
      <p:ext uri="{BB962C8B-B14F-4D97-AF65-F5344CB8AC3E}">
        <p14:creationId xmlns:p14="http://schemas.microsoft.com/office/powerpoint/2010/main" val="36861288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3845F-A166-B8A0-08DD-EC874824EB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F44CA1-3D0E-A963-4F54-F845ABFE06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E00FCF-A8CD-9A98-BFC4-DAF755DC07A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was added to the presentation following the September 16</a:t>
            </a:r>
            <a:r>
              <a:rPr lang="en-US" baseline="30000" dirty="0"/>
              <a:t>th</a:t>
            </a:r>
            <a:r>
              <a:rPr lang="en-US" dirty="0"/>
              <a:t> Webinar</a:t>
            </a:r>
          </a:p>
        </p:txBody>
      </p:sp>
      <p:sp>
        <p:nvSpPr>
          <p:cNvPr id="4" name="Slide Number Placeholder 3">
            <a:extLst>
              <a:ext uri="{FF2B5EF4-FFF2-40B4-BE49-F238E27FC236}">
                <a16:creationId xmlns:a16="http://schemas.microsoft.com/office/drawing/2014/main" id="{7CBB62C2-FAE2-79AF-8EA8-260438B0A7C0}"/>
              </a:ext>
            </a:extLst>
          </p:cNvPr>
          <p:cNvSpPr>
            <a:spLocks noGrp="1"/>
          </p:cNvSpPr>
          <p:nvPr>
            <p:ph type="sldNum" sz="quarter" idx="5"/>
          </p:nvPr>
        </p:nvSpPr>
        <p:spPr/>
        <p:txBody>
          <a:bodyPr/>
          <a:lstStyle/>
          <a:p>
            <a:fld id="{87384A02-D147-49A8-A06D-A5C08FF69055}" type="slidenum">
              <a:rPr lang="en-US" smtClean="0"/>
              <a:t>22</a:t>
            </a:fld>
            <a:endParaRPr lang="en-US"/>
          </a:p>
        </p:txBody>
      </p:sp>
    </p:spTree>
    <p:extLst>
      <p:ext uri="{BB962C8B-B14F-4D97-AF65-F5344CB8AC3E}">
        <p14:creationId xmlns:p14="http://schemas.microsoft.com/office/powerpoint/2010/main" val="21885090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CA879-9263-AB00-CDB9-8980A62B0C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B34488-01F3-FE9C-182A-B812DA59C4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4EB937-902A-EEFC-85E9-308A543C91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C96C11-3225-2A74-F2A2-D49CCADA40D5}"/>
              </a:ext>
            </a:extLst>
          </p:cNvPr>
          <p:cNvSpPr>
            <a:spLocks noGrp="1"/>
          </p:cNvSpPr>
          <p:nvPr>
            <p:ph type="sldNum" sz="quarter" idx="5"/>
          </p:nvPr>
        </p:nvSpPr>
        <p:spPr/>
        <p:txBody>
          <a:bodyPr/>
          <a:lstStyle/>
          <a:p>
            <a:fld id="{87384A02-D147-49A8-A06D-A5C08FF69055}" type="slidenum">
              <a:rPr lang="en-US" smtClean="0"/>
              <a:t>23</a:t>
            </a:fld>
            <a:endParaRPr lang="en-US"/>
          </a:p>
        </p:txBody>
      </p:sp>
    </p:spTree>
    <p:extLst>
      <p:ext uri="{BB962C8B-B14F-4D97-AF65-F5344CB8AC3E}">
        <p14:creationId xmlns:p14="http://schemas.microsoft.com/office/powerpoint/2010/main" val="3517799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384A02-D147-49A8-A06D-A5C08FF69055}" type="slidenum">
              <a:rPr lang="en-US" smtClean="0"/>
              <a:t>43</a:t>
            </a:fld>
            <a:endParaRPr lang="en-US"/>
          </a:p>
        </p:txBody>
      </p:sp>
    </p:spTree>
    <p:extLst>
      <p:ext uri="{BB962C8B-B14F-4D97-AF65-F5344CB8AC3E}">
        <p14:creationId xmlns:p14="http://schemas.microsoft.com/office/powerpoint/2010/main" val="39015922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ABDD9-00C9-7807-0359-DE708E3808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6D4F3B-9D1D-DF24-6EC8-C45880AC9E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8320F0-549C-93B1-50E7-EFD2FC81DA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DC53BA-3FA0-8191-60E5-A63ECE3CF2A3}"/>
              </a:ext>
            </a:extLst>
          </p:cNvPr>
          <p:cNvSpPr>
            <a:spLocks noGrp="1"/>
          </p:cNvSpPr>
          <p:nvPr>
            <p:ph type="sldNum" sz="quarter" idx="5"/>
          </p:nvPr>
        </p:nvSpPr>
        <p:spPr/>
        <p:txBody>
          <a:bodyPr/>
          <a:lstStyle/>
          <a:p>
            <a:fld id="{87384A02-D147-49A8-A06D-A5C08FF69055}" type="slidenum">
              <a:rPr lang="en-US" smtClean="0"/>
              <a:t>44</a:t>
            </a:fld>
            <a:endParaRPr lang="en-US"/>
          </a:p>
        </p:txBody>
      </p:sp>
    </p:spTree>
    <p:extLst>
      <p:ext uri="{BB962C8B-B14F-4D97-AF65-F5344CB8AC3E}">
        <p14:creationId xmlns:p14="http://schemas.microsoft.com/office/powerpoint/2010/main" val="13444059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was updated following the September 16</a:t>
            </a:r>
            <a:r>
              <a:rPr lang="en-US" baseline="30000" dirty="0"/>
              <a:t>th</a:t>
            </a:r>
            <a:r>
              <a:rPr lang="en-US" dirty="0"/>
              <a:t> Webinar. </a:t>
            </a:r>
          </a:p>
          <a:p>
            <a:endParaRPr lang="en-US" dirty="0"/>
          </a:p>
        </p:txBody>
      </p:sp>
      <p:sp>
        <p:nvSpPr>
          <p:cNvPr id="4" name="Slide Number Placeholder 3"/>
          <p:cNvSpPr>
            <a:spLocks noGrp="1"/>
          </p:cNvSpPr>
          <p:nvPr>
            <p:ph type="sldNum" sz="quarter" idx="5"/>
          </p:nvPr>
        </p:nvSpPr>
        <p:spPr/>
        <p:txBody>
          <a:bodyPr/>
          <a:lstStyle/>
          <a:p>
            <a:fld id="{87384A02-D147-49A8-A06D-A5C08FF69055}" type="slidenum">
              <a:rPr lang="en-US" smtClean="0"/>
              <a:t>49</a:t>
            </a:fld>
            <a:endParaRPr lang="en-US"/>
          </a:p>
        </p:txBody>
      </p:sp>
    </p:spTree>
    <p:extLst>
      <p:ext uri="{BB962C8B-B14F-4D97-AF65-F5344CB8AC3E}">
        <p14:creationId xmlns:p14="http://schemas.microsoft.com/office/powerpoint/2010/main" val="14091250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was added to the presentation following the September 16</a:t>
            </a:r>
            <a:r>
              <a:rPr lang="en-US" baseline="30000" dirty="0"/>
              <a:t>th</a:t>
            </a:r>
            <a:r>
              <a:rPr lang="en-US" dirty="0"/>
              <a:t> Webinar. </a:t>
            </a:r>
          </a:p>
        </p:txBody>
      </p:sp>
      <p:sp>
        <p:nvSpPr>
          <p:cNvPr id="4" name="Slide Number Placeholder 3"/>
          <p:cNvSpPr>
            <a:spLocks noGrp="1"/>
          </p:cNvSpPr>
          <p:nvPr>
            <p:ph type="sldNum" sz="quarter" idx="5"/>
          </p:nvPr>
        </p:nvSpPr>
        <p:spPr/>
        <p:txBody>
          <a:bodyPr/>
          <a:lstStyle/>
          <a:p>
            <a:fld id="{87384A02-D147-49A8-A06D-A5C08FF69055}" type="slidenum">
              <a:rPr lang="en-US" smtClean="0"/>
              <a:t>50</a:t>
            </a:fld>
            <a:endParaRPr lang="en-US"/>
          </a:p>
        </p:txBody>
      </p:sp>
    </p:spTree>
    <p:extLst>
      <p:ext uri="{BB962C8B-B14F-4D97-AF65-F5344CB8AC3E}">
        <p14:creationId xmlns:p14="http://schemas.microsoft.com/office/powerpoint/2010/main" val="48483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was added to the presentation following the September 16</a:t>
            </a:r>
            <a:r>
              <a:rPr lang="en-US" baseline="30000" dirty="0"/>
              <a:t>th</a:t>
            </a:r>
            <a:r>
              <a:rPr lang="en-US" dirty="0"/>
              <a:t> Webinar. </a:t>
            </a:r>
          </a:p>
          <a:p>
            <a:endParaRPr lang="en-US" dirty="0"/>
          </a:p>
        </p:txBody>
      </p:sp>
      <p:sp>
        <p:nvSpPr>
          <p:cNvPr id="4" name="Slide Number Placeholder 3"/>
          <p:cNvSpPr>
            <a:spLocks noGrp="1"/>
          </p:cNvSpPr>
          <p:nvPr>
            <p:ph type="sldNum" sz="quarter" idx="5"/>
          </p:nvPr>
        </p:nvSpPr>
        <p:spPr/>
        <p:txBody>
          <a:bodyPr/>
          <a:lstStyle/>
          <a:p>
            <a:fld id="{87384A02-D147-49A8-A06D-A5C08FF69055}" type="slidenum">
              <a:rPr lang="en-US" smtClean="0"/>
              <a:t>51</a:t>
            </a:fld>
            <a:endParaRPr lang="en-US"/>
          </a:p>
        </p:txBody>
      </p:sp>
    </p:spTree>
    <p:extLst>
      <p:ext uri="{BB962C8B-B14F-4D97-AF65-F5344CB8AC3E}">
        <p14:creationId xmlns:p14="http://schemas.microsoft.com/office/powerpoint/2010/main" val="14328368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493186" y="3863688"/>
            <a:ext cx="11115967" cy="999259"/>
          </a:xfrm>
          <a:prstGeom prst="rect">
            <a:avLst/>
          </a:prstGeom>
        </p:spPr>
        <p:txBody>
          <a:bodyPr/>
          <a:lstStyle>
            <a:lvl1pPr>
              <a:defRPr sz="4800" cap="all" baseline="0">
                <a:solidFill>
                  <a:srgbClr val="003764"/>
                </a:solidFill>
              </a:defRPr>
            </a:lvl1pPr>
          </a:lstStyle>
          <a:p>
            <a:r>
              <a:rPr lang="en-US" dirty="0"/>
              <a:t>Title slide</a:t>
            </a:r>
          </a:p>
        </p:txBody>
      </p:sp>
      <p:sp>
        <p:nvSpPr>
          <p:cNvPr id="10" name="Subtitle 2"/>
          <p:cNvSpPr>
            <a:spLocks noGrp="1"/>
          </p:cNvSpPr>
          <p:nvPr>
            <p:ph type="subTitle" idx="1" hasCustomPrompt="1"/>
          </p:nvPr>
        </p:nvSpPr>
        <p:spPr>
          <a:xfrm>
            <a:off x="494144" y="4976665"/>
            <a:ext cx="11185237" cy="679016"/>
          </a:xfrm>
          <a:prstGeom prst="rect">
            <a:avLst/>
          </a:prstGeom>
        </p:spPr>
        <p:txBody>
          <a:bodyPr/>
          <a:lstStyle>
            <a:lvl1pPr marL="0" indent="0" algn="l">
              <a:buNone/>
              <a:defRPr sz="3500" b="0" i="0" baseline="0">
                <a:solidFill>
                  <a:srgbClr val="003764"/>
                </a:solidFill>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Subheading</a:t>
            </a:r>
          </a:p>
        </p:txBody>
      </p:sp>
      <p:sp>
        <p:nvSpPr>
          <p:cNvPr id="19" name="Text Placeholder 18"/>
          <p:cNvSpPr>
            <a:spLocks noGrp="1"/>
          </p:cNvSpPr>
          <p:nvPr>
            <p:ph type="body" sz="quarter" idx="10" hasCustomPrompt="1"/>
          </p:nvPr>
        </p:nvSpPr>
        <p:spPr>
          <a:xfrm>
            <a:off x="493184" y="5769405"/>
            <a:ext cx="6153149" cy="758825"/>
          </a:xfrm>
          <a:prstGeom prst="rect">
            <a:avLst/>
          </a:prstGeom>
        </p:spPr>
        <p:txBody>
          <a:bodyPr/>
          <a:lstStyle>
            <a:lvl1pPr marL="0" indent="0">
              <a:buNone/>
              <a:defRPr sz="2000" baseline="0">
                <a:solidFill>
                  <a:srgbClr val="003764"/>
                </a:solidFill>
              </a:defRPr>
            </a:lvl1pPr>
          </a:lstStyle>
          <a:p>
            <a:pPr lvl="0"/>
            <a:r>
              <a:rPr lang="en-US" dirty="0"/>
              <a:t>Presenter(s)</a:t>
            </a:r>
            <a:br>
              <a:rPr lang="en-US" dirty="0"/>
            </a:br>
            <a:r>
              <a:rPr lang="en-US" dirty="0"/>
              <a:t>Month Day, Year</a:t>
            </a:r>
          </a:p>
        </p:txBody>
      </p:sp>
      <p:pic>
        <p:nvPicPr>
          <p:cNvPr id="6" name="Picture 5" descr="Cover Triangle Pattern"/>
          <p:cNvPicPr>
            <a:picLocks noChangeAspect="1"/>
          </p:cNvPicPr>
          <p:nvPr userDrawn="1"/>
        </p:nvPicPr>
        <p:blipFill rotWithShape="1">
          <a:blip r:embed="rId2" cstate="print">
            <a:extLst>
              <a:ext uri="{28A0092B-C50C-407E-A947-70E740481C1C}">
                <a14:useLocalDpi xmlns:a14="http://schemas.microsoft.com/office/drawing/2010/main" val="0"/>
              </a:ext>
            </a:extLst>
          </a:blip>
          <a:srcRect t="12978"/>
          <a:stretch/>
        </p:blipFill>
        <p:spPr>
          <a:xfrm>
            <a:off x="5362523" y="0"/>
            <a:ext cx="6829477" cy="3749964"/>
          </a:xfrm>
          <a:prstGeom prst="rect">
            <a:avLst/>
          </a:prstGeom>
        </p:spPr>
      </p:pic>
    </p:spTree>
    <p:extLst>
      <p:ext uri="{BB962C8B-B14F-4D97-AF65-F5344CB8AC3E}">
        <p14:creationId xmlns:p14="http://schemas.microsoft.com/office/powerpoint/2010/main" val="2854638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4" name="Title 1"/>
          <p:cNvSpPr>
            <a:spLocks noGrp="1"/>
          </p:cNvSpPr>
          <p:nvPr>
            <p:ph type="title"/>
          </p:nvPr>
        </p:nvSpPr>
        <p:spPr>
          <a:xfrm>
            <a:off x="715815" y="1549936"/>
            <a:ext cx="11115967" cy="797070"/>
          </a:xfrm>
          <a:prstGeom prst="rect">
            <a:avLst/>
          </a:prstGeom>
        </p:spPr>
        <p:txBody>
          <a:bodyPr/>
          <a:lstStyle>
            <a:lvl1pPr>
              <a:defRPr sz="3500" cap="all" baseline="0">
                <a:solidFill>
                  <a:srgbClr val="003764"/>
                </a:solidFill>
              </a:defRPr>
            </a:lvl1pPr>
          </a:lstStyle>
          <a:p>
            <a:r>
              <a:rPr lang="en-US"/>
              <a:t>Click to edit Master title style</a:t>
            </a:r>
            <a:endParaRPr lang="en-US" dirty="0"/>
          </a:p>
        </p:txBody>
      </p:sp>
      <p:sp>
        <p:nvSpPr>
          <p:cNvPr id="15" name="Content Placeholder 2"/>
          <p:cNvSpPr>
            <a:spLocks noGrp="1"/>
          </p:cNvSpPr>
          <p:nvPr>
            <p:ph idx="1"/>
          </p:nvPr>
        </p:nvSpPr>
        <p:spPr>
          <a:xfrm>
            <a:off x="715815" y="2415155"/>
            <a:ext cx="11115967" cy="3757046"/>
          </a:xfrm>
          <a:prstGeom prst="rect">
            <a:avLst/>
          </a:prstGeom>
        </p:spPr>
        <p:txBody>
          <a:bodyPr/>
          <a:lstStyle>
            <a:lvl1pPr>
              <a:defRPr>
                <a:solidFill>
                  <a:srgbClr val="003764"/>
                </a:solidFill>
              </a:defRPr>
            </a:lvl1pPr>
            <a:lvl2pPr>
              <a:defRPr>
                <a:solidFill>
                  <a:srgbClr val="003764"/>
                </a:solidFill>
              </a:defRPr>
            </a:lvl2pPr>
            <a:lvl3pPr>
              <a:defRPr>
                <a:solidFill>
                  <a:srgbClr val="003764"/>
                </a:solidFill>
              </a:defRPr>
            </a:lvl3pPr>
            <a:lvl4pPr>
              <a:defRPr>
                <a:solidFill>
                  <a:srgbClr val="003764"/>
                </a:solidFill>
              </a:defRPr>
            </a:lvl4pPr>
            <a:lvl5pPr>
              <a:defRPr>
                <a:solidFill>
                  <a:srgbClr val="00376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Rectangle 12" descr="Yellow sidebar"/>
          <p:cNvSpPr/>
          <p:nvPr userDrawn="1"/>
        </p:nvSpPr>
        <p:spPr>
          <a:xfrm>
            <a:off x="1" y="0"/>
            <a:ext cx="133611"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Date Placeholder 3"/>
          <p:cNvSpPr>
            <a:spLocks noGrp="1"/>
          </p:cNvSpPr>
          <p:nvPr>
            <p:ph type="dt" sz="half" idx="10"/>
          </p:nvPr>
        </p:nvSpPr>
        <p:spPr>
          <a:xfrm>
            <a:off x="838200" y="6483929"/>
            <a:ext cx="2743200" cy="237549"/>
          </a:xfrm>
          <a:prstGeom prst="rect">
            <a:avLst/>
          </a:prstGeom>
        </p:spPr>
        <p:txBody>
          <a:bodyPr/>
          <a:lstStyle>
            <a:lvl1pPr>
              <a:defRPr sz="1100"/>
            </a:lvl1pPr>
          </a:lstStyle>
          <a:p>
            <a:fld id="{F79CB6C7-AD96-437F-A75B-A1987D8D9ACA}" type="datetime1">
              <a:rPr lang="en-US" smtClean="0"/>
              <a:t>9/16/2026</a:t>
            </a:fld>
            <a:endParaRPr lang="en-US"/>
          </a:p>
        </p:txBody>
      </p:sp>
      <p:sp>
        <p:nvSpPr>
          <p:cNvPr id="16" name="Footer Placeholder 4"/>
          <p:cNvSpPr>
            <a:spLocks noGrp="1"/>
          </p:cNvSpPr>
          <p:nvPr>
            <p:ph type="ftr" sz="quarter" idx="11"/>
          </p:nvPr>
        </p:nvSpPr>
        <p:spPr>
          <a:xfrm>
            <a:off x="4038600" y="6483929"/>
            <a:ext cx="4114800" cy="237549"/>
          </a:xfrm>
          <a:prstGeom prst="rect">
            <a:avLst/>
          </a:prstGeom>
        </p:spPr>
        <p:txBody>
          <a:bodyPr/>
          <a:lstStyle>
            <a:lvl1pPr>
              <a:defRPr sz="1100"/>
            </a:lvl1pPr>
          </a:lstStyle>
          <a:p>
            <a:endParaRPr lang="en-US"/>
          </a:p>
        </p:txBody>
      </p:sp>
      <p:sp>
        <p:nvSpPr>
          <p:cNvPr id="17" name="Slide Number Placeholder 5"/>
          <p:cNvSpPr>
            <a:spLocks noGrp="1"/>
          </p:cNvSpPr>
          <p:nvPr>
            <p:ph type="sldNum" sz="quarter" idx="12"/>
          </p:nvPr>
        </p:nvSpPr>
        <p:spPr>
          <a:xfrm>
            <a:off x="11208328" y="6483929"/>
            <a:ext cx="623453" cy="237549"/>
          </a:xfrm>
          <a:prstGeom prst="rect">
            <a:avLst/>
          </a:prstGeom>
        </p:spPr>
        <p:txBody>
          <a:bodyPr/>
          <a:lstStyle>
            <a:lvl1pPr algn="r">
              <a:defRPr sz="1100"/>
            </a:lvl1pPr>
          </a:lstStyle>
          <a:p>
            <a:fld id="{DEE5BC03-7CE3-4FE3-BC0A-0ACCA8AC1F24}" type="slidenum">
              <a:rPr lang="en-US" smtClean="0"/>
              <a:pPr/>
              <a:t>‹#›</a:t>
            </a:fld>
            <a:endParaRPr lang="en-US" dirty="0"/>
          </a:p>
        </p:txBody>
      </p:sp>
      <p:pic>
        <p:nvPicPr>
          <p:cNvPr id="18" name="Picture 17" descr="Header triangles pattern"/>
          <p:cNvPicPr>
            <a:picLocks noChangeAspect="1"/>
          </p:cNvPicPr>
          <p:nvPr userDrawn="1"/>
        </p:nvPicPr>
        <p:blipFill rotWithShape="1">
          <a:blip r:embed="rId2" cstate="print">
            <a:extLst>
              <a:ext uri="{28A0092B-C50C-407E-A947-70E740481C1C}">
                <a14:useLocalDpi xmlns:a14="http://schemas.microsoft.com/office/drawing/2010/main" val="0"/>
              </a:ext>
            </a:extLst>
          </a:blip>
          <a:srcRect t="42267"/>
          <a:stretch/>
        </p:blipFill>
        <p:spPr>
          <a:xfrm>
            <a:off x="8124294" y="-14051"/>
            <a:ext cx="4067706" cy="1481791"/>
          </a:xfrm>
          <a:prstGeom prst="rect">
            <a:avLst/>
          </a:prstGeom>
        </p:spPr>
      </p:pic>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0656" y="206051"/>
            <a:ext cx="3080223" cy="1097280"/>
          </a:xfrm>
          <a:prstGeom prst="rect">
            <a:avLst/>
          </a:prstGeom>
        </p:spPr>
      </p:pic>
    </p:spTree>
    <p:extLst>
      <p:ext uri="{BB962C8B-B14F-4D97-AF65-F5344CB8AC3E}">
        <p14:creationId xmlns:p14="http://schemas.microsoft.com/office/powerpoint/2010/main" val="2801780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4" name="Title 1"/>
          <p:cNvSpPr>
            <a:spLocks noGrp="1"/>
          </p:cNvSpPr>
          <p:nvPr>
            <p:ph type="title"/>
          </p:nvPr>
        </p:nvSpPr>
        <p:spPr>
          <a:xfrm>
            <a:off x="776625" y="1709747"/>
            <a:ext cx="11027451" cy="2852737"/>
          </a:xfrm>
          <a:prstGeom prst="rect">
            <a:avLst/>
          </a:prstGeom>
        </p:spPr>
        <p:txBody>
          <a:bodyPr anchor="b"/>
          <a:lstStyle>
            <a:lvl1pPr>
              <a:defRPr sz="4800" cap="all" baseline="0">
                <a:solidFill>
                  <a:srgbClr val="003764"/>
                </a:solidFill>
              </a:defRPr>
            </a:lvl1pPr>
          </a:lstStyle>
          <a:p>
            <a:r>
              <a:rPr lang="en-US"/>
              <a:t>Click to edit Master title style</a:t>
            </a:r>
            <a:endParaRPr lang="en-US" dirty="0"/>
          </a:p>
        </p:txBody>
      </p:sp>
      <p:sp>
        <p:nvSpPr>
          <p:cNvPr id="15" name="Text Placeholder 2"/>
          <p:cNvSpPr>
            <a:spLocks noGrp="1"/>
          </p:cNvSpPr>
          <p:nvPr>
            <p:ph type="body" idx="1"/>
          </p:nvPr>
        </p:nvSpPr>
        <p:spPr>
          <a:xfrm>
            <a:off x="776625" y="4589472"/>
            <a:ext cx="11027451" cy="1500187"/>
          </a:xfrm>
          <a:prstGeom prst="rect">
            <a:avLst/>
          </a:prstGeom>
        </p:spPr>
        <p:txBody>
          <a:bodyPr/>
          <a:lstStyle>
            <a:lvl1pPr marL="0" indent="0">
              <a:buNone/>
              <a:defRPr sz="2400">
                <a:solidFill>
                  <a:srgbClr val="003764"/>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Edit Master text styles</a:t>
            </a:r>
          </a:p>
        </p:txBody>
      </p:sp>
      <p:sp>
        <p:nvSpPr>
          <p:cNvPr id="12" name="Rectangle 11" descr="Yellow sidebar"/>
          <p:cNvSpPr/>
          <p:nvPr userDrawn="1"/>
        </p:nvSpPr>
        <p:spPr>
          <a:xfrm>
            <a:off x="1" y="0"/>
            <a:ext cx="133611"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Date Placeholder 3"/>
          <p:cNvSpPr>
            <a:spLocks noGrp="1"/>
          </p:cNvSpPr>
          <p:nvPr>
            <p:ph type="dt" sz="half" idx="10"/>
          </p:nvPr>
        </p:nvSpPr>
        <p:spPr>
          <a:xfrm>
            <a:off x="838200" y="6483929"/>
            <a:ext cx="2743200" cy="237549"/>
          </a:xfrm>
          <a:prstGeom prst="rect">
            <a:avLst/>
          </a:prstGeom>
        </p:spPr>
        <p:txBody>
          <a:bodyPr/>
          <a:lstStyle>
            <a:lvl1pPr>
              <a:defRPr sz="1100"/>
            </a:lvl1pPr>
          </a:lstStyle>
          <a:p>
            <a:fld id="{0E68BEF8-F67A-4B64-B2F2-CC4AA048128C}" type="datetime1">
              <a:rPr lang="en-US" smtClean="0"/>
              <a:t>9/16/2026</a:t>
            </a:fld>
            <a:endParaRPr lang="en-US"/>
          </a:p>
        </p:txBody>
      </p:sp>
      <p:sp>
        <p:nvSpPr>
          <p:cNvPr id="16" name="Footer Placeholder 4"/>
          <p:cNvSpPr>
            <a:spLocks noGrp="1"/>
          </p:cNvSpPr>
          <p:nvPr>
            <p:ph type="ftr" sz="quarter" idx="11"/>
          </p:nvPr>
        </p:nvSpPr>
        <p:spPr>
          <a:xfrm>
            <a:off x="4038600" y="6483929"/>
            <a:ext cx="4114800" cy="237549"/>
          </a:xfrm>
          <a:prstGeom prst="rect">
            <a:avLst/>
          </a:prstGeom>
        </p:spPr>
        <p:txBody>
          <a:bodyPr/>
          <a:lstStyle>
            <a:lvl1pPr>
              <a:defRPr sz="1100"/>
            </a:lvl1pPr>
          </a:lstStyle>
          <a:p>
            <a:endParaRPr lang="en-US"/>
          </a:p>
        </p:txBody>
      </p:sp>
      <p:sp>
        <p:nvSpPr>
          <p:cNvPr id="17" name="Slide Number Placeholder 5"/>
          <p:cNvSpPr>
            <a:spLocks noGrp="1"/>
          </p:cNvSpPr>
          <p:nvPr>
            <p:ph type="sldNum" sz="quarter" idx="12"/>
          </p:nvPr>
        </p:nvSpPr>
        <p:spPr>
          <a:xfrm>
            <a:off x="11222183" y="6529855"/>
            <a:ext cx="609599" cy="191623"/>
          </a:xfrm>
          <a:prstGeom prst="rect">
            <a:avLst/>
          </a:prstGeom>
        </p:spPr>
        <p:txBody>
          <a:bodyPr/>
          <a:lstStyle>
            <a:lvl1pPr algn="r">
              <a:defRPr sz="1100"/>
            </a:lvl1pPr>
          </a:lstStyle>
          <a:p>
            <a:fld id="{DEE5BC03-7CE3-4FE3-BC0A-0ACCA8AC1F24}" type="slidenum">
              <a:rPr lang="en-US" smtClean="0"/>
              <a:pPr/>
              <a:t>‹#›</a:t>
            </a:fld>
            <a:endParaRPr lang="en-US" dirty="0"/>
          </a:p>
        </p:txBody>
      </p:sp>
      <p:pic>
        <p:nvPicPr>
          <p:cNvPr id="18" name="Picture 17" descr="Header triangles pattern"/>
          <p:cNvPicPr>
            <a:picLocks noChangeAspect="1"/>
          </p:cNvPicPr>
          <p:nvPr userDrawn="1"/>
        </p:nvPicPr>
        <p:blipFill rotWithShape="1">
          <a:blip r:embed="rId2" cstate="print">
            <a:extLst>
              <a:ext uri="{28A0092B-C50C-407E-A947-70E740481C1C}">
                <a14:useLocalDpi xmlns:a14="http://schemas.microsoft.com/office/drawing/2010/main" val="0"/>
              </a:ext>
            </a:extLst>
          </a:blip>
          <a:srcRect t="42267"/>
          <a:stretch/>
        </p:blipFill>
        <p:spPr>
          <a:xfrm>
            <a:off x="8124294" y="-14834"/>
            <a:ext cx="4067706" cy="1481791"/>
          </a:xfrm>
          <a:prstGeom prst="rect">
            <a:avLst/>
          </a:prstGeom>
        </p:spPr>
      </p:pic>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0656" y="206051"/>
            <a:ext cx="3080223" cy="1097280"/>
          </a:xfrm>
          <a:prstGeom prst="rect">
            <a:avLst/>
          </a:prstGeom>
        </p:spPr>
      </p:pic>
    </p:spTree>
    <p:extLst>
      <p:ext uri="{BB962C8B-B14F-4D97-AF65-F5344CB8AC3E}">
        <p14:creationId xmlns:p14="http://schemas.microsoft.com/office/powerpoint/2010/main" val="2273949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itle 1"/>
          <p:cNvSpPr>
            <a:spLocks noGrp="1"/>
          </p:cNvSpPr>
          <p:nvPr>
            <p:ph type="title"/>
          </p:nvPr>
        </p:nvSpPr>
        <p:spPr>
          <a:xfrm>
            <a:off x="563415" y="1462241"/>
            <a:ext cx="11379204" cy="719850"/>
          </a:xfrm>
          <a:prstGeom prst="rect">
            <a:avLst/>
          </a:prstGeom>
        </p:spPr>
        <p:txBody>
          <a:bodyPr/>
          <a:lstStyle>
            <a:lvl1pPr>
              <a:defRPr sz="3500" cap="all" baseline="0">
                <a:solidFill>
                  <a:srgbClr val="003764"/>
                </a:solidFill>
              </a:defRPr>
            </a:lvl1pPr>
          </a:lstStyle>
          <a:p>
            <a:r>
              <a:rPr lang="en-US"/>
              <a:t>Click to edit Master title style</a:t>
            </a:r>
            <a:endParaRPr lang="en-US" dirty="0"/>
          </a:p>
        </p:txBody>
      </p:sp>
      <p:sp>
        <p:nvSpPr>
          <p:cNvPr id="16" name="Content Placeholder 2"/>
          <p:cNvSpPr>
            <a:spLocks noGrp="1"/>
          </p:cNvSpPr>
          <p:nvPr>
            <p:ph sz="half" idx="1"/>
          </p:nvPr>
        </p:nvSpPr>
        <p:spPr>
          <a:xfrm>
            <a:off x="563415" y="2400303"/>
            <a:ext cx="5352476" cy="3969327"/>
          </a:xfrm>
          <a:prstGeom prst="rect">
            <a:avLst/>
          </a:prstGeom>
        </p:spPr>
        <p:txBody>
          <a:bodyPr/>
          <a:lstStyle>
            <a:lvl1pPr>
              <a:defRPr>
                <a:solidFill>
                  <a:srgbClr val="003764"/>
                </a:solidFill>
              </a:defRPr>
            </a:lvl1pPr>
            <a:lvl2pPr>
              <a:defRPr>
                <a:solidFill>
                  <a:srgbClr val="003764"/>
                </a:solidFill>
              </a:defRPr>
            </a:lvl2pPr>
            <a:lvl3pPr>
              <a:defRPr>
                <a:solidFill>
                  <a:srgbClr val="003764"/>
                </a:solidFill>
              </a:defRPr>
            </a:lvl3pPr>
            <a:lvl4pPr>
              <a:defRPr>
                <a:solidFill>
                  <a:srgbClr val="003764"/>
                </a:solidFill>
              </a:defRPr>
            </a:lvl4pPr>
            <a:lvl5pPr>
              <a:defRPr>
                <a:solidFill>
                  <a:srgbClr val="00376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Content Placeholder 3"/>
          <p:cNvSpPr>
            <a:spLocks noGrp="1"/>
          </p:cNvSpPr>
          <p:nvPr>
            <p:ph sz="half" idx="2"/>
          </p:nvPr>
        </p:nvSpPr>
        <p:spPr>
          <a:xfrm>
            <a:off x="6345695" y="2400307"/>
            <a:ext cx="5596924" cy="3969323"/>
          </a:xfrm>
          <a:prstGeom prst="rect">
            <a:avLst/>
          </a:prstGeom>
        </p:spPr>
        <p:txBody>
          <a:bodyPr/>
          <a:lstStyle>
            <a:lvl1pPr>
              <a:defRPr>
                <a:solidFill>
                  <a:srgbClr val="003764"/>
                </a:solidFill>
              </a:defRPr>
            </a:lvl1pPr>
            <a:lvl2pPr>
              <a:defRPr>
                <a:solidFill>
                  <a:srgbClr val="003764"/>
                </a:solidFill>
              </a:defRPr>
            </a:lvl2pPr>
            <a:lvl3pPr>
              <a:defRPr>
                <a:solidFill>
                  <a:srgbClr val="003764"/>
                </a:solidFill>
              </a:defRPr>
            </a:lvl3pPr>
            <a:lvl4pPr>
              <a:defRPr>
                <a:solidFill>
                  <a:srgbClr val="003764"/>
                </a:solidFill>
              </a:defRPr>
            </a:lvl4pPr>
            <a:lvl5pPr>
              <a:defRPr>
                <a:solidFill>
                  <a:srgbClr val="00376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Rectangle 12" descr="Yellow sidebar"/>
          <p:cNvSpPr/>
          <p:nvPr userDrawn="1"/>
        </p:nvSpPr>
        <p:spPr>
          <a:xfrm>
            <a:off x="1" y="0"/>
            <a:ext cx="133611"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Date Placeholder 3"/>
          <p:cNvSpPr>
            <a:spLocks noGrp="1"/>
          </p:cNvSpPr>
          <p:nvPr>
            <p:ph type="dt" sz="half" idx="10"/>
          </p:nvPr>
        </p:nvSpPr>
        <p:spPr>
          <a:xfrm>
            <a:off x="838200" y="6483929"/>
            <a:ext cx="2743200" cy="237549"/>
          </a:xfrm>
          <a:prstGeom prst="rect">
            <a:avLst/>
          </a:prstGeom>
        </p:spPr>
        <p:txBody>
          <a:bodyPr/>
          <a:lstStyle>
            <a:lvl1pPr>
              <a:defRPr sz="1100"/>
            </a:lvl1pPr>
          </a:lstStyle>
          <a:p>
            <a:fld id="{1001848F-E7F6-4E55-B1DE-CC691BBD4F09}" type="datetime1">
              <a:rPr lang="en-US" smtClean="0"/>
              <a:t>9/16/2026</a:t>
            </a:fld>
            <a:endParaRPr lang="en-US"/>
          </a:p>
        </p:txBody>
      </p:sp>
      <p:sp>
        <p:nvSpPr>
          <p:cNvPr id="18" name="Footer Placeholder 4"/>
          <p:cNvSpPr>
            <a:spLocks noGrp="1"/>
          </p:cNvSpPr>
          <p:nvPr>
            <p:ph type="ftr" sz="quarter" idx="11"/>
          </p:nvPr>
        </p:nvSpPr>
        <p:spPr>
          <a:xfrm>
            <a:off x="4038600" y="6483929"/>
            <a:ext cx="4114800" cy="237549"/>
          </a:xfrm>
          <a:prstGeom prst="rect">
            <a:avLst/>
          </a:prstGeom>
        </p:spPr>
        <p:txBody>
          <a:bodyPr/>
          <a:lstStyle>
            <a:lvl1pPr>
              <a:defRPr sz="1100"/>
            </a:lvl1pPr>
          </a:lstStyle>
          <a:p>
            <a:endParaRPr lang="en-US"/>
          </a:p>
        </p:txBody>
      </p:sp>
      <p:sp>
        <p:nvSpPr>
          <p:cNvPr id="19" name="Slide Number Placeholder 5"/>
          <p:cNvSpPr>
            <a:spLocks noGrp="1"/>
          </p:cNvSpPr>
          <p:nvPr>
            <p:ph type="sldNum" sz="quarter" idx="12"/>
          </p:nvPr>
        </p:nvSpPr>
        <p:spPr>
          <a:xfrm>
            <a:off x="11222183" y="6529855"/>
            <a:ext cx="609599" cy="191623"/>
          </a:xfrm>
          <a:prstGeom prst="rect">
            <a:avLst/>
          </a:prstGeom>
        </p:spPr>
        <p:txBody>
          <a:bodyPr/>
          <a:lstStyle>
            <a:lvl1pPr algn="r">
              <a:defRPr sz="1100"/>
            </a:lvl1pPr>
          </a:lstStyle>
          <a:p>
            <a:fld id="{DEE5BC03-7CE3-4FE3-BC0A-0ACCA8AC1F24}" type="slidenum">
              <a:rPr lang="en-US" smtClean="0"/>
              <a:pPr/>
              <a:t>‹#›</a:t>
            </a:fld>
            <a:endParaRPr lang="en-US" dirty="0"/>
          </a:p>
        </p:txBody>
      </p:sp>
      <p:pic>
        <p:nvPicPr>
          <p:cNvPr id="20" name="Picture 19" descr="Header triangles pattern"/>
          <p:cNvPicPr>
            <a:picLocks noChangeAspect="1"/>
          </p:cNvPicPr>
          <p:nvPr userDrawn="1"/>
        </p:nvPicPr>
        <p:blipFill rotWithShape="1">
          <a:blip r:embed="rId2" cstate="print">
            <a:extLst>
              <a:ext uri="{28A0092B-C50C-407E-A947-70E740481C1C}">
                <a14:useLocalDpi xmlns:a14="http://schemas.microsoft.com/office/drawing/2010/main" val="0"/>
              </a:ext>
            </a:extLst>
          </a:blip>
          <a:srcRect t="42267"/>
          <a:stretch/>
        </p:blipFill>
        <p:spPr>
          <a:xfrm>
            <a:off x="8124294" y="0"/>
            <a:ext cx="4067706" cy="1481791"/>
          </a:xfrm>
          <a:prstGeom prst="rect">
            <a:avLst/>
          </a:prstGeom>
        </p:spPr>
      </p:pic>
      <p:pic>
        <p:nvPicPr>
          <p:cNvPr id="21" name="Picture 2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0656" y="206051"/>
            <a:ext cx="3080223" cy="1097280"/>
          </a:xfrm>
          <a:prstGeom prst="rect">
            <a:avLst/>
          </a:prstGeom>
        </p:spPr>
      </p:pic>
    </p:spTree>
    <p:extLst>
      <p:ext uri="{BB962C8B-B14F-4D97-AF65-F5344CB8AC3E}">
        <p14:creationId xmlns:p14="http://schemas.microsoft.com/office/powerpoint/2010/main" val="4227185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6" name="Title 1"/>
          <p:cNvSpPr>
            <a:spLocks noGrp="1"/>
          </p:cNvSpPr>
          <p:nvPr>
            <p:ph type="title"/>
          </p:nvPr>
        </p:nvSpPr>
        <p:spPr>
          <a:xfrm>
            <a:off x="676369" y="1485854"/>
            <a:ext cx="11113851" cy="736311"/>
          </a:xfrm>
          <a:prstGeom prst="rect">
            <a:avLst/>
          </a:prstGeom>
        </p:spPr>
        <p:txBody>
          <a:bodyPr/>
          <a:lstStyle>
            <a:lvl1pPr>
              <a:defRPr sz="3500" cap="all" baseline="0">
                <a:solidFill>
                  <a:srgbClr val="003764"/>
                </a:solidFill>
              </a:defRPr>
            </a:lvl1pPr>
          </a:lstStyle>
          <a:p>
            <a:r>
              <a:rPr lang="en-US"/>
              <a:t>Click to edit Master title style</a:t>
            </a:r>
            <a:endParaRPr lang="en-US" dirty="0"/>
          </a:p>
        </p:txBody>
      </p:sp>
      <p:sp>
        <p:nvSpPr>
          <p:cNvPr id="17" name="Text Placeholder 2"/>
          <p:cNvSpPr>
            <a:spLocks noGrp="1"/>
          </p:cNvSpPr>
          <p:nvPr>
            <p:ph type="body" idx="1"/>
          </p:nvPr>
        </p:nvSpPr>
        <p:spPr>
          <a:xfrm>
            <a:off x="676371" y="2385437"/>
            <a:ext cx="5336504" cy="524893"/>
          </a:xfrm>
          <a:prstGeom prst="rect">
            <a:avLst/>
          </a:prstGeom>
        </p:spPr>
        <p:txBody>
          <a:bodyPr anchor="b"/>
          <a:lstStyle>
            <a:lvl1pPr marL="0" indent="0">
              <a:buNone/>
              <a:defRPr sz="2400" b="1">
                <a:solidFill>
                  <a:srgbClr val="003764"/>
                </a:solidFill>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18" name="Content Placeholder 3"/>
          <p:cNvSpPr>
            <a:spLocks noGrp="1"/>
          </p:cNvSpPr>
          <p:nvPr>
            <p:ph sz="half" idx="2"/>
          </p:nvPr>
        </p:nvSpPr>
        <p:spPr>
          <a:xfrm>
            <a:off x="676371" y="3003843"/>
            <a:ext cx="5336504" cy="3313833"/>
          </a:xfrm>
          <a:prstGeom prst="rect">
            <a:avLst/>
          </a:prstGeom>
        </p:spPr>
        <p:txBody>
          <a:bodyPr/>
          <a:lstStyle>
            <a:lvl1pPr>
              <a:defRPr>
                <a:solidFill>
                  <a:srgbClr val="003764"/>
                </a:solidFill>
              </a:defRPr>
            </a:lvl1pPr>
            <a:lvl2pPr>
              <a:defRPr>
                <a:solidFill>
                  <a:srgbClr val="003764"/>
                </a:solidFill>
              </a:defRPr>
            </a:lvl2pPr>
            <a:lvl3pPr>
              <a:defRPr>
                <a:solidFill>
                  <a:srgbClr val="003764"/>
                </a:solidFill>
              </a:defRPr>
            </a:lvl3pPr>
            <a:lvl4pPr>
              <a:defRPr>
                <a:solidFill>
                  <a:srgbClr val="003764"/>
                </a:solidFill>
              </a:defRPr>
            </a:lvl4pPr>
            <a:lvl5pPr>
              <a:defRPr>
                <a:solidFill>
                  <a:srgbClr val="00376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4"/>
          <p:cNvSpPr>
            <a:spLocks noGrp="1"/>
          </p:cNvSpPr>
          <p:nvPr>
            <p:ph type="body" sz="quarter" idx="3"/>
          </p:nvPr>
        </p:nvSpPr>
        <p:spPr>
          <a:xfrm>
            <a:off x="6386943" y="2385430"/>
            <a:ext cx="5403276" cy="524894"/>
          </a:xfrm>
          <a:prstGeom prst="rect">
            <a:avLst/>
          </a:prstGeom>
        </p:spPr>
        <p:txBody>
          <a:bodyPr anchor="b"/>
          <a:lstStyle>
            <a:lvl1pPr marL="0" indent="0">
              <a:buNone/>
              <a:defRPr sz="2400" b="1">
                <a:solidFill>
                  <a:srgbClr val="003764"/>
                </a:solidFill>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20" name="Content Placeholder 5"/>
          <p:cNvSpPr>
            <a:spLocks noGrp="1"/>
          </p:cNvSpPr>
          <p:nvPr>
            <p:ph sz="quarter" idx="4"/>
          </p:nvPr>
        </p:nvSpPr>
        <p:spPr>
          <a:xfrm>
            <a:off x="6386943" y="3003843"/>
            <a:ext cx="5403276" cy="3313833"/>
          </a:xfrm>
          <a:prstGeom prst="rect">
            <a:avLst/>
          </a:prstGeom>
        </p:spPr>
        <p:txBody>
          <a:bodyPr/>
          <a:lstStyle>
            <a:lvl1pPr>
              <a:defRPr>
                <a:solidFill>
                  <a:srgbClr val="003764"/>
                </a:solidFill>
              </a:defRPr>
            </a:lvl1pPr>
            <a:lvl2pPr>
              <a:defRPr>
                <a:solidFill>
                  <a:srgbClr val="003764"/>
                </a:solidFill>
              </a:defRPr>
            </a:lvl2pPr>
            <a:lvl3pPr>
              <a:defRPr>
                <a:solidFill>
                  <a:srgbClr val="003764"/>
                </a:solidFill>
              </a:defRPr>
            </a:lvl3pPr>
            <a:lvl4pPr>
              <a:defRPr>
                <a:solidFill>
                  <a:srgbClr val="003764"/>
                </a:solidFill>
              </a:defRPr>
            </a:lvl4pPr>
            <a:lvl5pPr>
              <a:defRPr>
                <a:solidFill>
                  <a:srgbClr val="00376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Rectangle 13" descr="Yellow sidebar"/>
          <p:cNvSpPr/>
          <p:nvPr userDrawn="1"/>
        </p:nvSpPr>
        <p:spPr>
          <a:xfrm>
            <a:off x="1" y="0"/>
            <a:ext cx="133611"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Date Placeholder 3"/>
          <p:cNvSpPr>
            <a:spLocks noGrp="1"/>
          </p:cNvSpPr>
          <p:nvPr>
            <p:ph type="dt" sz="half" idx="10"/>
          </p:nvPr>
        </p:nvSpPr>
        <p:spPr>
          <a:xfrm>
            <a:off x="838200" y="6483929"/>
            <a:ext cx="2743200" cy="237549"/>
          </a:xfrm>
          <a:prstGeom prst="rect">
            <a:avLst/>
          </a:prstGeom>
        </p:spPr>
        <p:txBody>
          <a:bodyPr/>
          <a:lstStyle>
            <a:lvl1pPr>
              <a:defRPr sz="1100"/>
            </a:lvl1pPr>
          </a:lstStyle>
          <a:p>
            <a:fld id="{5E48A247-4D0D-4017-954A-CBEE1B524F16}" type="datetime1">
              <a:rPr lang="en-US" smtClean="0"/>
              <a:t>9/16/2026</a:t>
            </a:fld>
            <a:endParaRPr lang="en-US"/>
          </a:p>
        </p:txBody>
      </p:sp>
      <p:sp>
        <p:nvSpPr>
          <p:cNvPr id="22" name="Footer Placeholder 4"/>
          <p:cNvSpPr>
            <a:spLocks noGrp="1"/>
          </p:cNvSpPr>
          <p:nvPr>
            <p:ph type="ftr" sz="quarter" idx="11"/>
          </p:nvPr>
        </p:nvSpPr>
        <p:spPr>
          <a:xfrm>
            <a:off x="4038600" y="6483929"/>
            <a:ext cx="4114800" cy="237549"/>
          </a:xfrm>
          <a:prstGeom prst="rect">
            <a:avLst/>
          </a:prstGeom>
        </p:spPr>
        <p:txBody>
          <a:bodyPr/>
          <a:lstStyle>
            <a:lvl1pPr>
              <a:defRPr sz="1100"/>
            </a:lvl1pPr>
          </a:lstStyle>
          <a:p>
            <a:endParaRPr lang="en-US"/>
          </a:p>
        </p:txBody>
      </p:sp>
      <p:sp>
        <p:nvSpPr>
          <p:cNvPr id="23" name="Slide Number Placeholder 5"/>
          <p:cNvSpPr>
            <a:spLocks noGrp="1"/>
          </p:cNvSpPr>
          <p:nvPr>
            <p:ph type="sldNum" sz="quarter" idx="12"/>
          </p:nvPr>
        </p:nvSpPr>
        <p:spPr>
          <a:xfrm>
            <a:off x="11222183" y="6529855"/>
            <a:ext cx="609599" cy="191623"/>
          </a:xfrm>
          <a:prstGeom prst="rect">
            <a:avLst/>
          </a:prstGeom>
        </p:spPr>
        <p:txBody>
          <a:bodyPr/>
          <a:lstStyle>
            <a:lvl1pPr algn="r">
              <a:defRPr sz="1100"/>
            </a:lvl1pPr>
          </a:lstStyle>
          <a:p>
            <a:fld id="{DEE5BC03-7CE3-4FE3-BC0A-0ACCA8AC1F24}" type="slidenum">
              <a:rPr lang="en-US" smtClean="0"/>
              <a:pPr/>
              <a:t>‹#›</a:t>
            </a:fld>
            <a:endParaRPr lang="en-US" dirty="0"/>
          </a:p>
        </p:txBody>
      </p:sp>
      <p:pic>
        <p:nvPicPr>
          <p:cNvPr id="24" name="Picture 23" descr="Header triangles pattern"/>
          <p:cNvPicPr>
            <a:picLocks noChangeAspect="1"/>
          </p:cNvPicPr>
          <p:nvPr userDrawn="1"/>
        </p:nvPicPr>
        <p:blipFill rotWithShape="1">
          <a:blip r:embed="rId2" cstate="print">
            <a:extLst>
              <a:ext uri="{28A0092B-C50C-407E-A947-70E740481C1C}">
                <a14:useLocalDpi xmlns:a14="http://schemas.microsoft.com/office/drawing/2010/main" val="0"/>
              </a:ext>
            </a:extLst>
          </a:blip>
          <a:srcRect t="42267"/>
          <a:stretch/>
        </p:blipFill>
        <p:spPr>
          <a:xfrm>
            <a:off x="8124294" y="0"/>
            <a:ext cx="4067706" cy="1481791"/>
          </a:xfrm>
          <a:prstGeom prst="rect">
            <a:avLst/>
          </a:prstGeom>
        </p:spPr>
      </p:pic>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0656" y="206051"/>
            <a:ext cx="3080223" cy="1097280"/>
          </a:xfrm>
          <a:prstGeom prst="rect">
            <a:avLst/>
          </a:prstGeom>
        </p:spPr>
      </p:pic>
    </p:spTree>
    <p:extLst>
      <p:ext uri="{BB962C8B-B14F-4D97-AF65-F5344CB8AC3E}">
        <p14:creationId xmlns:p14="http://schemas.microsoft.com/office/powerpoint/2010/main" val="1974360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3" name="Title 1"/>
          <p:cNvSpPr>
            <a:spLocks noGrp="1"/>
          </p:cNvSpPr>
          <p:nvPr>
            <p:ph type="title"/>
          </p:nvPr>
        </p:nvSpPr>
        <p:spPr>
          <a:xfrm>
            <a:off x="720436" y="1457982"/>
            <a:ext cx="11069783" cy="786457"/>
          </a:xfrm>
          <a:prstGeom prst="rect">
            <a:avLst/>
          </a:prstGeom>
        </p:spPr>
        <p:txBody>
          <a:bodyPr/>
          <a:lstStyle>
            <a:lvl1pPr>
              <a:defRPr sz="3500" cap="all" baseline="0">
                <a:solidFill>
                  <a:srgbClr val="003764"/>
                </a:solidFill>
              </a:defRPr>
            </a:lvl1pPr>
          </a:lstStyle>
          <a:p>
            <a:r>
              <a:rPr lang="en-US"/>
              <a:t>Click to edit Master title style</a:t>
            </a:r>
            <a:endParaRPr lang="en-US" dirty="0"/>
          </a:p>
        </p:txBody>
      </p:sp>
      <p:sp>
        <p:nvSpPr>
          <p:cNvPr id="11" name="Rectangle 10" descr="Yellow sidebar"/>
          <p:cNvSpPr/>
          <p:nvPr userDrawn="1"/>
        </p:nvSpPr>
        <p:spPr>
          <a:xfrm>
            <a:off x="1" y="0"/>
            <a:ext cx="133611"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Date Placeholder 3"/>
          <p:cNvSpPr>
            <a:spLocks noGrp="1"/>
          </p:cNvSpPr>
          <p:nvPr>
            <p:ph type="dt" sz="half" idx="10"/>
          </p:nvPr>
        </p:nvSpPr>
        <p:spPr>
          <a:xfrm>
            <a:off x="838200" y="6483929"/>
            <a:ext cx="2743200" cy="237549"/>
          </a:xfrm>
          <a:prstGeom prst="rect">
            <a:avLst/>
          </a:prstGeom>
        </p:spPr>
        <p:txBody>
          <a:bodyPr/>
          <a:lstStyle>
            <a:lvl1pPr>
              <a:defRPr sz="1100"/>
            </a:lvl1pPr>
          </a:lstStyle>
          <a:p>
            <a:fld id="{3F43D62C-E4AB-4F6C-BB6E-7C3A3BBC5E2B}" type="datetime1">
              <a:rPr lang="en-US" smtClean="0"/>
              <a:t>9/16/2026</a:t>
            </a:fld>
            <a:endParaRPr lang="en-US"/>
          </a:p>
        </p:txBody>
      </p:sp>
      <p:sp>
        <p:nvSpPr>
          <p:cNvPr id="14" name="Footer Placeholder 4"/>
          <p:cNvSpPr>
            <a:spLocks noGrp="1"/>
          </p:cNvSpPr>
          <p:nvPr>
            <p:ph type="ftr" sz="quarter" idx="11"/>
          </p:nvPr>
        </p:nvSpPr>
        <p:spPr>
          <a:xfrm>
            <a:off x="4038600" y="6483929"/>
            <a:ext cx="4114800" cy="237549"/>
          </a:xfrm>
          <a:prstGeom prst="rect">
            <a:avLst/>
          </a:prstGeom>
        </p:spPr>
        <p:txBody>
          <a:bodyPr/>
          <a:lstStyle>
            <a:lvl1pPr>
              <a:defRPr sz="1100"/>
            </a:lvl1pPr>
          </a:lstStyle>
          <a:p>
            <a:endParaRPr lang="en-US"/>
          </a:p>
        </p:txBody>
      </p:sp>
      <p:sp>
        <p:nvSpPr>
          <p:cNvPr id="15" name="Slide Number Placeholder 5"/>
          <p:cNvSpPr>
            <a:spLocks noGrp="1"/>
          </p:cNvSpPr>
          <p:nvPr>
            <p:ph type="sldNum" sz="quarter" idx="12"/>
          </p:nvPr>
        </p:nvSpPr>
        <p:spPr>
          <a:xfrm>
            <a:off x="11222183" y="6529855"/>
            <a:ext cx="609599" cy="191623"/>
          </a:xfrm>
          <a:prstGeom prst="rect">
            <a:avLst/>
          </a:prstGeom>
        </p:spPr>
        <p:txBody>
          <a:bodyPr/>
          <a:lstStyle>
            <a:lvl1pPr algn="r">
              <a:defRPr sz="1100"/>
            </a:lvl1pPr>
          </a:lstStyle>
          <a:p>
            <a:fld id="{DEE5BC03-7CE3-4FE3-BC0A-0ACCA8AC1F24}" type="slidenum">
              <a:rPr lang="en-US" smtClean="0"/>
              <a:pPr/>
              <a:t>‹#›</a:t>
            </a:fld>
            <a:endParaRPr lang="en-US" dirty="0"/>
          </a:p>
        </p:txBody>
      </p:sp>
      <p:pic>
        <p:nvPicPr>
          <p:cNvPr id="16" name="Picture 15" descr="Header triangles pattern"/>
          <p:cNvPicPr>
            <a:picLocks noChangeAspect="1"/>
          </p:cNvPicPr>
          <p:nvPr userDrawn="1"/>
        </p:nvPicPr>
        <p:blipFill rotWithShape="1">
          <a:blip r:embed="rId2" cstate="print">
            <a:extLst>
              <a:ext uri="{28A0092B-C50C-407E-A947-70E740481C1C}">
                <a14:useLocalDpi xmlns:a14="http://schemas.microsoft.com/office/drawing/2010/main" val="0"/>
              </a:ext>
            </a:extLst>
          </a:blip>
          <a:srcRect t="42267"/>
          <a:stretch/>
        </p:blipFill>
        <p:spPr>
          <a:xfrm>
            <a:off x="8124294" y="0"/>
            <a:ext cx="4067706" cy="1481791"/>
          </a:xfrm>
          <a:prstGeom prst="rect">
            <a:avLst/>
          </a:prstGeom>
        </p:spPr>
      </p:pic>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0656" y="206051"/>
            <a:ext cx="3080223" cy="1097280"/>
          </a:xfrm>
          <a:prstGeom prst="rect">
            <a:avLst/>
          </a:prstGeom>
        </p:spPr>
      </p:pic>
    </p:spTree>
    <p:extLst>
      <p:ext uri="{BB962C8B-B14F-4D97-AF65-F5344CB8AC3E}">
        <p14:creationId xmlns:p14="http://schemas.microsoft.com/office/powerpoint/2010/main" val="122518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descr="Yellow sidebar"/>
          <p:cNvSpPr/>
          <p:nvPr userDrawn="1"/>
        </p:nvSpPr>
        <p:spPr>
          <a:xfrm>
            <a:off x="1" y="0"/>
            <a:ext cx="133611"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Date Placeholder 3"/>
          <p:cNvSpPr>
            <a:spLocks noGrp="1"/>
          </p:cNvSpPr>
          <p:nvPr>
            <p:ph type="dt" sz="half" idx="10"/>
          </p:nvPr>
        </p:nvSpPr>
        <p:spPr>
          <a:xfrm>
            <a:off x="838200" y="6483929"/>
            <a:ext cx="2743200" cy="237549"/>
          </a:xfrm>
          <a:prstGeom prst="rect">
            <a:avLst/>
          </a:prstGeom>
        </p:spPr>
        <p:txBody>
          <a:bodyPr/>
          <a:lstStyle>
            <a:lvl1pPr>
              <a:defRPr sz="1100"/>
            </a:lvl1pPr>
          </a:lstStyle>
          <a:p>
            <a:fld id="{92275FF0-9E97-4E0A-B533-109FB6621FD2}" type="datetime1">
              <a:rPr lang="en-US" smtClean="0"/>
              <a:t>9/16/2026</a:t>
            </a:fld>
            <a:endParaRPr lang="en-US"/>
          </a:p>
        </p:txBody>
      </p:sp>
      <p:sp>
        <p:nvSpPr>
          <p:cNvPr id="12" name="Footer Placeholder 4"/>
          <p:cNvSpPr>
            <a:spLocks noGrp="1"/>
          </p:cNvSpPr>
          <p:nvPr>
            <p:ph type="ftr" sz="quarter" idx="11"/>
          </p:nvPr>
        </p:nvSpPr>
        <p:spPr>
          <a:xfrm>
            <a:off x="4038600" y="6483929"/>
            <a:ext cx="4114800" cy="237549"/>
          </a:xfrm>
          <a:prstGeom prst="rect">
            <a:avLst/>
          </a:prstGeom>
        </p:spPr>
        <p:txBody>
          <a:bodyPr/>
          <a:lstStyle>
            <a:lvl1pPr>
              <a:defRPr sz="1100"/>
            </a:lvl1pPr>
          </a:lstStyle>
          <a:p>
            <a:endParaRPr lang="en-US"/>
          </a:p>
        </p:txBody>
      </p:sp>
      <p:sp>
        <p:nvSpPr>
          <p:cNvPr id="13" name="Slide Number Placeholder 5"/>
          <p:cNvSpPr>
            <a:spLocks noGrp="1"/>
          </p:cNvSpPr>
          <p:nvPr>
            <p:ph type="sldNum" sz="quarter" idx="12"/>
          </p:nvPr>
        </p:nvSpPr>
        <p:spPr>
          <a:xfrm>
            <a:off x="11222183" y="6529855"/>
            <a:ext cx="609599" cy="191623"/>
          </a:xfrm>
          <a:prstGeom prst="rect">
            <a:avLst/>
          </a:prstGeom>
        </p:spPr>
        <p:txBody>
          <a:bodyPr/>
          <a:lstStyle>
            <a:lvl1pPr algn="r">
              <a:defRPr sz="1100"/>
            </a:lvl1pPr>
          </a:lstStyle>
          <a:p>
            <a:fld id="{DEE5BC03-7CE3-4FE3-BC0A-0ACCA8AC1F24}" type="slidenum">
              <a:rPr lang="en-US" smtClean="0"/>
              <a:pPr/>
              <a:t>‹#›</a:t>
            </a:fld>
            <a:endParaRPr lang="en-US" dirty="0"/>
          </a:p>
        </p:txBody>
      </p:sp>
      <p:pic>
        <p:nvPicPr>
          <p:cNvPr id="14" name="Picture 13" descr="Header triangles pattern"/>
          <p:cNvPicPr>
            <a:picLocks noChangeAspect="1"/>
          </p:cNvPicPr>
          <p:nvPr userDrawn="1"/>
        </p:nvPicPr>
        <p:blipFill rotWithShape="1">
          <a:blip r:embed="rId2" cstate="print">
            <a:extLst>
              <a:ext uri="{28A0092B-C50C-407E-A947-70E740481C1C}">
                <a14:useLocalDpi xmlns:a14="http://schemas.microsoft.com/office/drawing/2010/main" val="0"/>
              </a:ext>
            </a:extLst>
          </a:blip>
          <a:srcRect t="42267"/>
          <a:stretch/>
        </p:blipFill>
        <p:spPr>
          <a:xfrm>
            <a:off x="8124294" y="0"/>
            <a:ext cx="4067706" cy="1481791"/>
          </a:xfrm>
          <a:prstGeom prst="rect">
            <a:avLst/>
          </a:prstGeom>
        </p:spPr>
      </p:pic>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0656" y="206051"/>
            <a:ext cx="3080223" cy="1097280"/>
          </a:xfrm>
          <a:prstGeom prst="rect">
            <a:avLst/>
          </a:prstGeom>
        </p:spPr>
      </p:pic>
    </p:spTree>
    <p:extLst>
      <p:ext uri="{BB962C8B-B14F-4D97-AF65-F5344CB8AC3E}">
        <p14:creationId xmlns:p14="http://schemas.microsoft.com/office/powerpoint/2010/main" val="1926409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4" name="Title 1"/>
          <p:cNvSpPr>
            <a:spLocks noGrp="1"/>
          </p:cNvSpPr>
          <p:nvPr>
            <p:ph type="title"/>
          </p:nvPr>
        </p:nvSpPr>
        <p:spPr>
          <a:xfrm>
            <a:off x="648661" y="1385541"/>
            <a:ext cx="4214287" cy="1409614"/>
          </a:xfrm>
          <a:prstGeom prst="rect">
            <a:avLst/>
          </a:prstGeom>
        </p:spPr>
        <p:txBody>
          <a:bodyPr anchor="b"/>
          <a:lstStyle>
            <a:lvl1pPr>
              <a:defRPr sz="3500" cap="all" baseline="0">
                <a:solidFill>
                  <a:srgbClr val="003764"/>
                </a:solidFill>
              </a:defRPr>
            </a:lvl1pPr>
          </a:lstStyle>
          <a:p>
            <a:r>
              <a:rPr lang="en-US"/>
              <a:t>Click to edit Master title style</a:t>
            </a:r>
            <a:endParaRPr lang="en-US" dirty="0"/>
          </a:p>
        </p:txBody>
      </p:sp>
      <p:sp>
        <p:nvSpPr>
          <p:cNvPr id="16" name="Text Placeholder 3"/>
          <p:cNvSpPr>
            <a:spLocks noGrp="1"/>
          </p:cNvSpPr>
          <p:nvPr>
            <p:ph type="body" sz="half" idx="2"/>
          </p:nvPr>
        </p:nvSpPr>
        <p:spPr>
          <a:xfrm>
            <a:off x="648661" y="2888673"/>
            <a:ext cx="4214287" cy="3492378"/>
          </a:xfrm>
          <a:prstGeom prst="rect">
            <a:avLst/>
          </a:prstGeom>
        </p:spPr>
        <p:txBody>
          <a:bodyPr/>
          <a:lstStyle>
            <a:lvl1pPr marL="0" indent="0">
              <a:buNone/>
              <a:defRPr sz="1600">
                <a:solidFill>
                  <a:srgbClr val="003764"/>
                </a:solidFill>
              </a:defRPr>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Edit Master text styles</a:t>
            </a:r>
          </a:p>
        </p:txBody>
      </p:sp>
      <p:sp>
        <p:nvSpPr>
          <p:cNvPr id="15" name="Content Placeholder 2"/>
          <p:cNvSpPr>
            <a:spLocks noGrp="1"/>
          </p:cNvSpPr>
          <p:nvPr>
            <p:ph idx="1"/>
          </p:nvPr>
        </p:nvSpPr>
        <p:spPr>
          <a:xfrm>
            <a:off x="5151389" y="1569027"/>
            <a:ext cx="6721959" cy="4812024"/>
          </a:xfrm>
          <a:prstGeom prst="rect">
            <a:avLst/>
          </a:prstGeom>
        </p:spPr>
        <p:txBody>
          <a:bodyPr/>
          <a:lstStyle>
            <a:lvl1pPr>
              <a:defRPr sz="3200">
                <a:solidFill>
                  <a:srgbClr val="003764"/>
                </a:solidFill>
              </a:defRPr>
            </a:lvl1pPr>
            <a:lvl2pPr>
              <a:defRPr sz="2800">
                <a:solidFill>
                  <a:srgbClr val="003764"/>
                </a:solidFill>
              </a:defRPr>
            </a:lvl2pPr>
            <a:lvl3pPr>
              <a:defRPr sz="2400">
                <a:solidFill>
                  <a:srgbClr val="003764"/>
                </a:solidFill>
              </a:defRPr>
            </a:lvl3pPr>
            <a:lvl4pPr>
              <a:defRPr sz="2000">
                <a:solidFill>
                  <a:srgbClr val="003764"/>
                </a:solidFill>
              </a:defRPr>
            </a:lvl4pPr>
            <a:lvl5pPr>
              <a:defRPr sz="2000">
                <a:solidFill>
                  <a:srgbClr val="003764"/>
                </a:solidFill>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Rectangle 12" descr="Yellow sidebar"/>
          <p:cNvSpPr/>
          <p:nvPr userDrawn="1"/>
        </p:nvSpPr>
        <p:spPr>
          <a:xfrm>
            <a:off x="1" y="0"/>
            <a:ext cx="133611"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Date Placeholder 3"/>
          <p:cNvSpPr>
            <a:spLocks noGrp="1"/>
          </p:cNvSpPr>
          <p:nvPr>
            <p:ph type="dt" sz="half" idx="10"/>
          </p:nvPr>
        </p:nvSpPr>
        <p:spPr>
          <a:xfrm>
            <a:off x="838200" y="6483929"/>
            <a:ext cx="2743200" cy="237549"/>
          </a:xfrm>
          <a:prstGeom prst="rect">
            <a:avLst/>
          </a:prstGeom>
        </p:spPr>
        <p:txBody>
          <a:bodyPr/>
          <a:lstStyle>
            <a:lvl1pPr>
              <a:defRPr sz="1100"/>
            </a:lvl1pPr>
          </a:lstStyle>
          <a:p>
            <a:fld id="{A3C062AC-1CC2-40A8-B531-F2154AC26E35}" type="datetime1">
              <a:rPr lang="en-US" smtClean="0"/>
              <a:t>9/16/2026</a:t>
            </a:fld>
            <a:endParaRPr lang="en-US"/>
          </a:p>
        </p:txBody>
      </p:sp>
      <p:sp>
        <p:nvSpPr>
          <p:cNvPr id="18" name="Footer Placeholder 4"/>
          <p:cNvSpPr>
            <a:spLocks noGrp="1"/>
          </p:cNvSpPr>
          <p:nvPr>
            <p:ph type="ftr" sz="quarter" idx="11"/>
          </p:nvPr>
        </p:nvSpPr>
        <p:spPr>
          <a:xfrm>
            <a:off x="4038600" y="6483929"/>
            <a:ext cx="4114800" cy="237549"/>
          </a:xfrm>
          <a:prstGeom prst="rect">
            <a:avLst/>
          </a:prstGeom>
        </p:spPr>
        <p:txBody>
          <a:bodyPr/>
          <a:lstStyle>
            <a:lvl1pPr>
              <a:defRPr sz="1100"/>
            </a:lvl1pPr>
          </a:lstStyle>
          <a:p>
            <a:endParaRPr lang="en-US"/>
          </a:p>
        </p:txBody>
      </p:sp>
      <p:sp>
        <p:nvSpPr>
          <p:cNvPr id="19" name="Slide Number Placeholder 5"/>
          <p:cNvSpPr>
            <a:spLocks noGrp="1"/>
          </p:cNvSpPr>
          <p:nvPr>
            <p:ph type="sldNum" sz="quarter" idx="12"/>
          </p:nvPr>
        </p:nvSpPr>
        <p:spPr>
          <a:xfrm>
            <a:off x="11222183" y="6529855"/>
            <a:ext cx="609599" cy="191623"/>
          </a:xfrm>
          <a:prstGeom prst="rect">
            <a:avLst/>
          </a:prstGeom>
        </p:spPr>
        <p:txBody>
          <a:bodyPr/>
          <a:lstStyle>
            <a:lvl1pPr algn="r">
              <a:defRPr sz="1100"/>
            </a:lvl1pPr>
          </a:lstStyle>
          <a:p>
            <a:fld id="{DEE5BC03-7CE3-4FE3-BC0A-0ACCA8AC1F24}" type="slidenum">
              <a:rPr lang="en-US" smtClean="0"/>
              <a:pPr/>
              <a:t>‹#›</a:t>
            </a:fld>
            <a:endParaRPr lang="en-US" dirty="0"/>
          </a:p>
        </p:txBody>
      </p:sp>
      <p:pic>
        <p:nvPicPr>
          <p:cNvPr id="20" name="Picture 19" descr="Header triangles pattern"/>
          <p:cNvPicPr>
            <a:picLocks noChangeAspect="1"/>
          </p:cNvPicPr>
          <p:nvPr userDrawn="1"/>
        </p:nvPicPr>
        <p:blipFill rotWithShape="1">
          <a:blip r:embed="rId2" cstate="print">
            <a:extLst>
              <a:ext uri="{28A0092B-C50C-407E-A947-70E740481C1C}">
                <a14:useLocalDpi xmlns:a14="http://schemas.microsoft.com/office/drawing/2010/main" val="0"/>
              </a:ext>
            </a:extLst>
          </a:blip>
          <a:srcRect t="42267"/>
          <a:stretch/>
        </p:blipFill>
        <p:spPr>
          <a:xfrm>
            <a:off x="8124294" y="5140"/>
            <a:ext cx="4067706" cy="1481791"/>
          </a:xfrm>
          <a:prstGeom prst="rect">
            <a:avLst/>
          </a:prstGeom>
        </p:spPr>
      </p:pic>
      <p:pic>
        <p:nvPicPr>
          <p:cNvPr id="21" name="Picture 2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0656" y="185269"/>
            <a:ext cx="3080223" cy="1097280"/>
          </a:xfrm>
          <a:prstGeom prst="rect">
            <a:avLst/>
          </a:prstGeom>
        </p:spPr>
      </p:pic>
    </p:spTree>
    <p:extLst>
      <p:ext uri="{BB962C8B-B14F-4D97-AF65-F5344CB8AC3E}">
        <p14:creationId xmlns:p14="http://schemas.microsoft.com/office/powerpoint/2010/main" val="2245539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4" name="Title 1"/>
          <p:cNvSpPr>
            <a:spLocks noGrp="1"/>
          </p:cNvSpPr>
          <p:nvPr>
            <p:ph type="title"/>
          </p:nvPr>
        </p:nvSpPr>
        <p:spPr>
          <a:xfrm>
            <a:off x="537829" y="1385541"/>
            <a:ext cx="4477519" cy="1409614"/>
          </a:xfrm>
          <a:prstGeom prst="rect">
            <a:avLst/>
          </a:prstGeom>
        </p:spPr>
        <p:txBody>
          <a:bodyPr anchor="b"/>
          <a:lstStyle>
            <a:lvl1pPr>
              <a:defRPr sz="3500" cap="all" baseline="0">
                <a:solidFill>
                  <a:srgbClr val="003764"/>
                </a:solidFill>
              </a:defRPr>
            </a:lvl1pPr>
          </a:lstStyle>
          <a:p>
            <a:r>
              <a:rPr lang="en-US"/>
              <a:t>Click to edit Master title style</a:t>
            </a:r>
            <a:endParaRPr lang="en-US" dirty="0"/>
          </a:p>
        </p:txBody>
      </p:sp>
      <p:sp>
        <p:nvSpPr>
          <p:cNvPr id="16" name="Text Placeholder 3"/>
          <p:cNvSpPr>
            <a:spLocks noGrp="1"/>
          </p:cNvSpPr>
          <p:nvPr>
            <p:ph type="body" sz="half" idx="2"/>
          </p:nvPr>
        </p:nvSpPr>
        <p:spPr>
          <a:xfrm>
            <a:off x="537829" y="2888676"/>
            <a:ext cx="4477519" cy="3542831"/>
          </a:xfrm>
          <a:prstGeom prst="rect">
            <a:avLst/>
          </a:prstGeom>
        </p:spPr>
        <p:txBody>
          <a:bodyPr/>
          <a:lstStyle>
            <a:lvl1pPr marL="0" indent="0">
              <a:buNone/>
              <a:defRPr sz="1600">
                <a:solidFill>
                  <a:srgbClr val="003764"/>
                </a:solidFill>
              </a:defRPr>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Edit Master text styles</a:t>
            </a:r>
          </a:p>
        </p:txBody>
      </p:sp>
      <p:sp>
        <p:nvSpPr>
          <p:cNvPr id="15" name="Content Placeholder 2"/>
          <p:cNvSpPr>
            <a:spLocks noGrp="1"/>
          </p:cNvSpPr>
          <p:nvPr>
            <p:ph idx="1"/>
          </p:nvPr>
        </p:nvSpPr>
        <p:spPr>
          <a:xfrm>
            <a:off x="5365397" y="1569029"/>
            <a:ext cx="6452531" cy="4862477"/>
          </a:xfrm>
          <a:prstGeom prst="rect">
            <a:avLst/>
          </a:prstGeom>
        </p:spPr>
        <p:txBody>
          <a:bodyPr/>
          <a:lstStyle>
            <a:lvl1pPr>
              <a:defRPr sz="3200">
                <a:solidFill>
                  <a:srgbClr val="003764"/>
                </a:solidFill>
              </a:defRPr>
            </a:lvl1pPr>
            <a:lvl2pPr>
              <a:defRPr sz="2800">
                <a:solidFill>
                  <a:srgbClr val="003764"/>
                </a:solidFill>
              </a:defRPr>
            </a:lvl2pPr>
            <a:lvl3pPr>
              <a:defRPr sz="2400">
                <a:solidFill>
                  <a:srgbClr val="003764"/>
                </a:solidFill>
              </a:defRPr>
            </a:lvl3pPr>
            <a:lvl4pPr>
              <a:defRPr sz="2000">
                <a:solidFill>
                  <a:srgbClr val="003764"/>
                </a:solidFill>
              </a:defRPr>
            </a:lvl4pPr>
            <a:lvl5pPr>
              <a:defRPr sz="2000">
                <a:solidFill>
                  <a:srgbClr val="003764"/>
                </a:solidFill>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Rectangle 12" descr="Yellow sidebar"/>
          <p:cNvSpPr/>
          <p:nvPr userDrawn="1"/>
        </p:nvSpPr>
        <p:spPr>
          <a:xfrm>
            <a:off x="1" y="0"/>
            <a:ext cx="133611"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Date Placeholder 3"/>
          <p:cNvSpPr>
            <a:spLocks noGrp="1"/>
          </p:cNvSpPr>
          <p:nvPr>
            <p:ph type="dt" sz="half" idx="10"/>
          </p:nvPr>
        </p:nvSpPr>
        <p:spPr>
          <a:xfrm>
            <a:off x="838200" y="6483929"/>
            <a:ext cx="2743200" cy="237549"/>
          </a:xfrm>
          <a:prstGeom prst="rect">
            <a:avLst/>
          </a:prstGeom>
        </p:spPr>
        <p:txBody>
          <a:bodyPr/>
          <a:lstStyle>
            <a:lvl1pPr>
              <a:defRPr sz="1100"/>
            </a:lvl1pPr>
          </a:lstStyle>
          <a:p>
            <a:fld id="{06EA93EB-E55E-4DBB-B6AA-C54A9BA5E4A4}" type="datetime1">
              <a:rPr lang="en-US" smtClean="0"/>
              <a:t>9/16/2026</a:t>
            </a:fld>
            <a:endParaRPr lang="en-US"/>
          </a:p>
        </p:txBody>
      </p:sp>
      <p:sp>
        <p:nvSpPr>
          <p:cNvPr id="18" name="Footer Placeholder 4"/>
          <p:cNvSpPr>
            <a:spLocks noGrp="1"/>
          </p:cNvSpPr>
          <p:nvPr>
            <p:ph type="ftr" sz="quarter" idx="11"/>
          </p:nvPr>
        </p:nvSpPr>
        <p:spPr>
          <a:xfrm>
            <a:off x="4038600" y="6483929"/>
            <a:ext cx="4114800" cy="237549"/>
          </a:xfrm>
          <a:prstGeom prst="rect">
            <a:avLst/>
          </a:prstGeom>
        </p:spPr>
        <p:txBody>
          <a:bodyPr/>
          <a:lstStyle>
            <a:lvl1pPr>
              <a:defRPr sz="1100"/>
            </a:lvl1pPr>
          </a:lstStyle>
          <a:p>
            <a:endParaRPr lang="en-US"/>
          </a:p>
        </p:txBody>
      </p:sp>
      <p:sp>
        <p:nvSpPr>
          <p:cNvPr id="19" name="Slide Number Placeholder 5"/>
          <p:cNvSpPr>
            <a:spLocks noGrp="1"/>
          </p:cNvSpPr>
          <p:nvPr>
            <p:ph type="sldNum" sz="quarter" idx="12"/>
          </p:nvPr>
        </p:nvSpPr>
        <p:spPr>
          <a:xfrm>
            <a:off x="11222183" y="6529855"/>
            <a:ext cx="609599" cy="191623"/>
          </a:xfrm>
          <a:prstGeom prst="rect">
            <a:avLst/>
          </a:prstGeom>
        </p:spPr>
        <p:txBody>
          <a:bodyPr/>
          <a:lstStyle>
            <a:lvl1pPr algn="r">
              <a:defRPr sz="1100"/>
            </a:lvl1pPr>
          </a:lstStyle>
          <a:p>
            <a:fld id="{DEE5BC03-7CE3-4FE3-BC0A-0ACCA8AC1F24}" type="slidenum">
              <a:rPr lang="en-US" smtClean="0"/>
              <a:pPr/>
              <a:t>‹#›</a:t>
            </a:fld>
            <a:endParaRPr lang="en-US" dirty="0"/>
          </a:p>
        </p:txBody>
      </p:sp>
      <p:pic>
        <p:nvPicPr>
          <p:cNvPr id="20" name="Picture 19" descr="Header triangles pattern"/>
          <p:cNvPicPr>
            <a:picLocks noChangeAspect="1"/>
          </p:cNvPicPr>
          <p:nvPr userDrawn="1"/>
        </p:nvPicPr>
        <p:blipFill rotWithShape="1">
          <a:blip r:embed="rId2" cstate="print">
            <a:extLst>
              <a:ext uri="{28A0092B-C50C-407E-A947-70E740481C1C}">
                <a14:useLocalDpi xmlns:a14="http://schemas.microsoft.com/office/drawing/2010/main" val="0"/>
              </a:ext>
            </a:extLst>
          </a:blip>
          <a:srcRect t="42267"/>
          <a:stretch/>
        </p:blipFill>
        <p:spPr>
          <a:xfrm>
            <a:off x="8124294" y="-11111"/>
            <a:ext cx="4067706" cy="1481791"/>
          </a:xfrm>
          <a:prstGeom prst="rect">
            <a:avLst/>
          </a:prstGeom>
        </p:spPr>
      </p:pic>
      <p:pic>
        <p:nvPicPr>
          <p:cNvPr id="21" name="Picture 2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0656" y="185269"/>
            <a:ext cx="3080223" cy="1097280"/>
          </a:xfrm>
          <a:prstGeom prst="rect">
            <a:avLst/>
          </a:prstGeom>
        </p:spPr>
      </p:pic>
    </p:spTree>
    <p:extLst>
      <p:ext uri="{BB962C8B-B14F-4D97-AF65-F5344CB8AC3E}">
        <p14:creationId xmlns:p14="http://schemas.microsoft.com/office/powerpoint/2010/main" val="3798742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8"/>
            <a:ext cx="10515600" cy="2852737"/>
          </a:xfrm>
          <a:prstGeom prst="rect">
            <a:avLst/>
          </a:prstGeom>
        </p:spPr>
        <p:txBody>
          <a:bodyPr anchor="b"/>
          <a:lstStyle>
            <a:lvl1pPr>
              <a:defRPr sz="3500" cap="all" baseline="0">
                <a:solidFill>
                  <a:srgbClr val="003764"/>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1851" y="4589473"/>
            <a:ext cx="10515600" cy="1500187"/>
          </a:xfrm>
          <a:prstGeom prst="rect">
            <a:avLst/>
          </a:prstGeom>
        </p:spPr>
        <p:txBody>
          <a:bodyPr/>
          <a:lstStyle>
            <a:lvl1pPr marL="0" indent="0">
              <a:buNone/>
              <a:defRPr sz="1800">
                <a:solidFill>
                  <a:srgbClr val="003764"/>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Edit Master text styles</a:t>
            </a:r>
          </a:p>
        </p:txBody>
      </p:sp>
      <p:sp>
        <p:nvSpPr>
          <p:cNvPr id="15" name="Rectangle 14" descr="Yellow sidebar"/>
          <p:cNvSpPr/>
          <p:nvPr userDrawn="1"/>
        </p:nvSpPr>
        <p:spPr>
          <a:xfrm>
            <a:off x="1" y="0"/>
            <a:ext cx="133611"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Date Placeholder 3"/>
          <p:cNvSpPr>
            <a:spLocks noGrp="1"/>
          </p:cNvSpPr>
          <p:nvPr>
            <p:ph type="dt" sz="half" idx="10"/>
          </p:nvPr>
        </p:nvSpPr>
        <p:spPr>
          <a:xfrm>
            <a:off x="838200" y="6483929"/>
            <a:ext cx="2743200" cy="237549"/>
          </a:xfrm>
          <a:prstGeom prst="rect">
            <a:avLst/>
          </a:prstGeom>
        </p:spPr>
        <p:txBody>
          <a:bodyPr/>
          <a:lstStyle>
            <a:lvl1pPr>
              <a:defRPr sz="1100"/>
            </a:lvl1pPr>
          </a:lstStyle>
          <a:p>
            <a:fld id="{D050C99A-C753-4499-A91D-5F42026EA8F2}" type="datetime1">
              <a:rPr lang="en-US" smtClean="0"/>
              <a:t>9/16/2026</a:t>
            </a:fld>
            <a:endParaRPr lang="en-US"/>
          </a:p>
        </p:txBody>
      </p:sp>
      <p:sp>
        <p:nvSpPr>
          <p:cNvPr id="11" name="Footer Placeholder 4"/>
          <p:cNvSpPr>
            <a:spLocks noGrp="1"/>
          </p:cNvSpPr>
          <p:nvPr>
            <p:ph type="ftr" sz="quarter" idx="11"/>
          </p:nvPr>
        </p:nvSpPr>
        <p:spPr>
          <a:xfrm>
            <a:off x="4038600" y="6483929"/>
            <a:ext cx="4114800" cy="237549"/>
          </a:xfrm>
          <a:prstGeom prst="rect">
            <a:avLst/>
          </a:prstGeom>
        </p:spPr>
        <p:txBody>
          <a:bodyPr/>
          <a:lstStyle>
            <a:lvl1pPr>
              <a:defRPr sz="1100"/>
            </a:lvl1pPr>
          </a:lstStyle>
          <a:p>
            <a:endParaRPr lang="en-US"/>
          </a:p>
        </p:txBody>
      </p:sp>
      <p:sp>
        <p:nvSpPr>
          <p:cNvPr id="14" name="Slide Number Placeholder 5"/>
          <p:cNvSpPr>
            <a:spLocks noGrp="1"/>
          </p:cNvSpPr>
          <p:nvPr>
            <p:ph type="sldNum" sz="quarter" idx="12"/>
          </p:nvPr>
        </p:nvSpPr>
        <p:spPr>
          <a:xfrm>
            <a:off x="11222183" y="6529855"/>
            <a:ext cx="609599" cy="191623"/>
          </a:xfrm>
          <a:prstGeom prst="rect">
            <a:avLst/>
          </a:prstGeom>
        </p:spPr>
        <p:txBody>
          <a:bodyPr/>
          <a:lstStyle>
            <a:lvl1pPr algn="r">
              <a:defRPr sz="1100"/>
            </a:lvl1pPr>
          </a:lstStyle>
          <a:p>
            <a:fld id="{DEE5BC03-7CE3-4FE3-BC0A-0ACCA8AC1F24}" type="slidenum">
              <a:rPr lang="en-US" smtClean="0"/>
              <a:pPr/>
              <a:t>‹#›</a:t>
            </a:fld>
            <a:endParaRPr lang="en-US" dirty="0"/>
          </a:p>
        </p:txBody>
      </p:sp>
      <p:pic>
        <p:nvPicPr>
          <p:cNvPr id="16" name="Picture 15" descr="Header triangles pattern"/>
          <p:cNvPicPr>
            <a:picLocks noChangeAspect="1"/>
          </p:cNvPicPr>
          <p:nvPr userDrawn="1"/>
        </p:nvPicPr>
        <p:blipFill rotWithShape="1">
          <a:blip r:embed="rId2" cstate="print">
            <a:extLst>
              <a:ext uri="{28A0092B-C50C-407E-A947-70E740481C1C}">
                <a14:useLocalDpi xmlns:a14="http://schemas.microsoft.com/office/drawing/2010/main" val="0"/>
              </a:ext>
            </a:extLst>
          </a:blip>
          <a:srcRect t="42267"/>
          <a:stretch/>
        </p:blipFill>
        <p:spPr>
          <a:xfrm>
            <a:off x="8124294" y="-14832"/>
            <a:ext cx="4067706" cy="1481791"/>
          </a:xfrm>
          <a:prstGeom prst="rect">
            <a:avLst/>
          </a:prstGeom>
        </p:spPr>
      </p:pic>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0656" y="206051"/>
            <a:ext cx="3080223" cy="1097280"/>
          </a:xfrm>
          <a:prstGeom prst="rect">
            <a:avLst/>
          </a:prstGeom>
        </p:spPr>
      </p:pic>
    </p:spTree>
    <p:extLst>
      <p:ext uri="{BB962C8B-B14F-4D97-AF65-F5344CB8AC3E}">
        <p14:creationId xmlns:p14="http://schemas.microsoft.com/office/powerpoint/2010/main" val="1682628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15" name="Rectangle 14" descr="Yellow sidebar"/>
          <p:cNvSpPr/>
          <p:nvPr userDrawn="1"/>
        </p:nvSpPr>
        <p:spPr>
          <a:xfrm>
            <a:off x="1" y="0"/>
            <a:ext cx="133611"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Date Placeholder 3"/>
          <p:cNvSpPr>
            <a:spLocks noGrp="1"/>
          </p:cNvSpPr>
          <p:nvPr>
            <p:ph type="dt" sz="half" idx="10"/>
          </p:nvPr>
        </p:nvSpPr>
        <p:spPr>
          <a:xfrm>
            <a:off x="838200" y="6483929"/>
            <a:ext cx="2743200" cy="237549"/>
          </a:xfrm>
          <a:prstGeom prst="rect">
            <a:avLst/>
          </a:prstGeom>
        </p:spPr>
        <p:txBody>
          <a:bodyPr/>
          <a:lstStyle>
            <a:lvl1pPr>
              <a:defRPr sz="1100"/>
            </a:lvl1pPr>
          </a:lstStyle>
          <a:p>
            <a:fld id="{D050C99A-C753-4499-A91D-5F42026EA8F2}" type="datetime1">
              <a:rPr lang="en-US" smtClean="0"/>
              <a:t>9/16/2026</a:t>
            </a:fld>
            <a:endParaRPr lang="en-US"/>
          </a:p>
        </p:txBody>
      </p:sp>
      <p:sp>
        <p:nvSpPr>
          <p:cNvPr id="11" name="Footer Placeholder 4"/>
          <p:cNvSpPr>
            <a:spLocks noGrp="1"/>
          </p:cNvSpPr>
          <p:nvPr>
            <p:ph type="ftr" sz="quarter" idx="11"/>
          </p:nvPr>
        </p:nvSpPr>
        <p:spPr>
          <a:xfrm>
            <a:off x="4038600" y="6483929"/>
            <a:ext cx="4114800" cy="237549"/>
          </a:xfrm>
          <a:prstGeom prst="rect">
            <a:avLst/>
          </a:prstGeom>
        </p:spPr>
        <p:txBody>
          <a:bodyPr/>
          <a:lstStyle>
            <a:lvl1pPr>
              <a:defRPr sz="1100"/>
            </a:lvl1pPr>
          </a:lstStyle>
          <a:p>
            <a:endParaRPr lang="en-US"/>
          </a:p>
        </p:txBody>
      </p:sp>
      <p:sp>
        <p:nvSpPr>
          <p:cNvPr id="14" name="Slide Number Placeholder 5"/>
          <p:cNvSpPr>
            <a:spLocks noGrp="1"/>
          </p:cNvSpPr>
          <p:nvPr>
            <p:ph type="sldNum" sz="quarter" idx="12"/>
          </p:nvPr>
        </p:nvSpPr>
        <p:spPr>
          <a:xfrm>
            <a:off x="11222183" y="6529855"/>
            <a:ext cx="609599" cy="191623"/>
          </a:xfrm>
          <a:prstGeom prst="rect">
            <a:avLst/>
          </a:prstGeom>
        </p:spPr>
        <p:txBody>
          <a:bodyPr/>
          <a:lstStyle>
            <a:lvl1pPr algn="r">
              <a:defRPr sz="1100"/>
            </a:lvl1pPr>
          </a:lstStyle>
          <a:p>
            <a:fld id="{DEE5BC03-7CE3-4FE3-BC0A-0ACCA8AC1F24}" type="slidenum">
              <a:rPr lang="en-US" smtClean="0"/>
              <a:pPr/>
              <a:t>‹#›</a:t>
            </a:fld>
            <a:endParaRPr lang="en-US" dirty="0"/>
          </a:p>
        </p:txBody>
      </p:sp>
      <p:sp>
        <p:nvSpPr>
          <p:cNvPr id="6" name="Title 1"/>
          <p:cNvSpPr>
            <a:spLocks noGrp="1"/>
          </p:cNvSpPr>
          <p:nvPr>
            <p:ph type="title"/>
          </p:nvPr>
        </p:nvSpPr>
        <p:spPr>
          <a:xfrm>
            <a:off x="692720" y="294201"/>
            <a:ext cx="11069783" cy="786457"/>
          </a:xfrm>
          <a:prstGeom prst="rect">
            <a:avLst/>
          </a:prstGeom>
        </p:spPr>
        <p:txBody>
          <a:bodyPr/>
          <a:lstStyle>
            <a:lvl1pPr>
              <a:defRPr sz="3500" cap="all" baseline="0">
                <a:solidFill>
                  <a:srgbClr val="003764"/>
                </a:solidFill>
              </a:defRPr>
            </a:lvl1pPr>
          </a:lstStyle>
          <a:p>
            <a:r>
              <a:rPr lang="en-US"/>
              <a:t>Click to edit Master title style</a:t>
            </a:r>
            <a:endParaRPr lang="en-US" dirty="0"/>
          </a:p>
        </p:txBody>
      </p:sp>
      <p:sp>
        <p:nvSpPr>
          <p:cNvPr id="7" name="Content Placeholder 2"/>
          <p:cNvSpPr>
            <a:spLocks noGrp="1"/>
          </p:cNvSpPr>
          <p:nvPr>
            <p:ph idx="1"/>
          </p:nvPr>
        </p:nvSpPr>
        <p:spPr>
          <a:xfrm>
            <a:off x="692722" y="1174172"/>
            <a:ext cx="11115967" cy="4966856"/>
          </a:xfrm>
          <a:prstGeom prst="rect">
            <a:avLst/>
          </a:prstGeom>
        </p:spPr>
        <p:txBody>
          <a:bodyPr/>
          <a:lstStyle>
            <a:lvl1pPr>
              <a:defRPr>
                <a:solidFill>
                  <a:srgbClr val="003764"/>
                </a:solidFill>
              </a:defRPr>
            </a:lvl1pPr>
            <a:lvl2pPr>
              <a:defRPr>
                <a:solidFill>
                  <a:srgbClr val="003764"/>
                </a:solidFill>
              </a:defRPr>
            </a:lvl2pPr>
            <a:lvl3pPr>
              <a:defRPr>
                <a:solidFill>
                  <a:srgbClr val="003764"/>
                </a:solidFill>
              </a:defRPr>
            </a:lvl3pPr>
            <a:lvl4pPr>
              <a:defRPr>
                <a:solidFill>
                  <a:srgbClr val="003764"/>
                </a:solidFill>
              </a:defRPr>
            </a:lvl4pPr>
            <a:lvl5pPr>
              <a:defRPr>
                <a:solidFill>
                  <a:srgbClr val="00376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45842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476958"/>
            <a:ext cx="10515600" cy="611619"/>
          </a:xfrm>
          <a:prstGeom prst="rect">
            <a:avLst/>
          </a:prstGeom>
        </p:spPr>
        <p:txBody>
          <a:bodyPr/>
          <a:lstStyle>
            <a:lvl1pPr>
              <a:defRPr sz="3500" cap="all" baseline="0">
                <a:solidFill>
                  <a:srgbClr val="003764"/>
                </a:solidFill>
              </a:defRPr>
            </a:lvl1pPr>
          </a:lstStyle>
          <a:p>
            <a:r>
              <a:rPr lang="en-US" dirty="0"/>
              <a:t>Final Slide</a:t>
            </a:r>
          </a:p>
        </p:txBody>
      </p:sp>
      <p:sp>
        <p:nvSpPr>
          <p:cNvPr id="7" name="Text Placeholder 6"/>
          <p:cNvSpPr>
            <a:spLocks noGrp="1"/>
          </p:cNvSpPr>
          <p:nvPr>
            <p:ph type="body" sz="quarter" idx="10" hasCustomPrompt="1"/>
          </p:nvPr>
        </p:nvSpPr>
        <p:spPr>
          <a:xfrm>
            <a:off x="838200" y="2265367"/>
            <a:ext cx="10515600" cy="3428855"/>
          </a:xfrm>
          <a:prstGeom prst="rect">
            <a:avLst/>
          </a:prstGeom>
        </p:spPr>
        <p:txBody>
          <a:bodyPr/>
          <a:lstStyle>
            <a:lvl1pPr marL="457200" marR="0" indent="-457200" algn="l" defTabSz="685766" rtl="0" eaLnBrk="1" fontAlgn="auto" latinLnBrk="0" hangingPunct="1">
              <a:lnSpc>
                <a:spcPct val="90000"/>
              </a:lnSpc>
              <a:spcBef>
                <a:spcPts val="750"/>
              </a:spcBef>
              <a:spcAft>
                <a:spcPts val="0"/>
              </a:spcAft>
              <a:buClrTx/>
              <a:buSzTx/>
              <a:buFont typeface="Arial" panose="020B0604020202020204" pitchFamily="34" charset="0"/>
              <a:buChar char="•"/>
              <a:tabLst/>
              <a:defRPr baseline="0">
                <a:solidFill>
                  <a:srgbClr val="003764"/>
                </a:solidFill>
              </a:defRPr>
            </a:lvl1pPr>
            <a:lvl2pPr marL="342884" indent="0">
              <a:buNone/>
              <a:defRPr>
                <a:solidFill>
                  <a:srgbClr val="003764"/>
                </a:solidFill>
              </a:defRPr>
            </a:lvl2pPr>
          </a:lstStyle>
          <a:p>
            <a:pPr marL="0" marR="0" lvl="0" indent="0" algn="l" defTabSz="685766"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Always use a Final Slide in order to include the Creative Commons footer language in the presentation.</a:t>
            </a:r>
            <a:br>
              <a:rPr lang="en-US" dirty="0"/>
            </a:br>
            <a:r>
              <a:rPr lang="en-US" dirty="0"/>
              <a:t>Ideas for the slide: Contact information; “Thank you;” “Questions?”</a:t>
            </a:r>
          </a:p>
        </p:txBody>
      </p:sp>
      <p:sp>
        <p:nvSpPr>
          <p:cNvPr id="10" name="TextBox 9">
            <a:extLst>
              <a:ext uri="{FF2B5EF4-FFF2-40B4-BE49-F238E27FC236}">
                <a16:creationId xmlns:a16="http://schemas.microsoft.com/office/drawing/2014/main" id="{AD9A014E-7345-4161-B6F8-70E7EA234759}"/>
              </a:ext>
            </a:extLst>
          </p:cNvPr>
          <p:cNvSpPr txBox="1"/>
          <p:nvPr userDrawn="1"/>
        </p:nvSpPr>
        <p:spPr>
          <a:xfrm>
            <a:off x="1107823" y="6445502"/>
            <a:ext cx="5046616" cy="207749"/>
          </a:xfrm>
          <a:prstGeom prst="rect">
            <a:avLst/>
          </a:prstGeom>
          <a:noFill/>
        </p:spPr>
        <p:txBody>
          <a:bodyPr wrap="square" rtlCol="0">
            <a:spAutoFit/>
          </a:bodyPr>
          <a:lstStyle/>
          <a:p>
            <a:r>
              <a:rPr lang="en-US" sz="750" b="0" i="1" u="sng" kern="1200" dirty="0">
                <a:solidFill>
                  <a:schemeClr val="tx1"/>
                </a:solidFill>
                <a:effectLst/>
                <a:latin typeface="+mn-lt"/>
                <a:ea typeface="+mn-ea"/>
                <a:cs typeface="+mn-cs"/>
              </a:rPr>
              <a:t>CC BY 4.0</a:t>
            </a:r>
            <a:r>
              <a:rPr lang="en-US" sz="750" b="0" i="1" u="none" kern="1200" dirty="0">
                <a:solidFill>
                  <a:schemeClr val="bg1">
                    <a:lumMod val="50000"/>
                  </a:schemeClr>
                </a:solidFill>
                <a:effectLst/>
                <a:latin typeface="+mn-lt"/>
                <a:ea typeface="+mn-ea"/>
                <a:cs typeface="+mn-cs"/>
              </a:rPr>
              <a:t>,</a:t>
            </a:r>
            <a:r>
              <a:rPr lang="en-US" sz="750" b="0" i="1" u="none" kern="1200" baseline="0" dirty="0">
                <a:solidFill>
                  <a:schemeClr val="bg1">
                    <a:lumMod val="50000"/>
                  </a:schemeClr>
                </a:solidFill>
                <a:effectLst/>
                <a:latin typeface="+mn-lt"/>
                <a:ea typeface="+mn-ea"/>
                <a:cs typeface="+mn-cs"/>
              </a:rPr>
              <a:t> except where otherwise noted.</a:t>
            </a:r>
            <a:endParaRPr lang="en-US" sz="750" b="0" i="1" dirty="0">
              <a:solidFill>
                <a:schemeClr val="bg1">
                  <a:lumMod val="50000"/>
                </a:schemeClr>
              </a:solidFill>
              <a:latin typeface="+mn-lt"/>
            </a:endParaRPr>
          </a:p>
        </p:txBody>
      </p:sp>
      <p:sp>
        <p:nvSpPr>
          <p:cNvPr id="13" name="Rectangle 12" descr="Yellow sidebar"/>
          <p:cNvSpPr/>
          <p:nvPr userDrawn="1"/>
        </p:nvSpPr>
        <p:spPr>
          <a:xfrm>
            <a:off x="1" y="0"/>
            <a:ext cx="133611"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4" name="Picture 13" descr="Header triangles pattern"/>
          <p:cNvPicPr>
            <a:picLocks noChangeAspect="1"/>
          </p:cNvPicPr>
          <p:nvPr userDrawn="1"/>
        </p:nvPicPr>
        <p:blipFill rotWithShape="1">
          <a:blip r:embed="rId2" cstate="print">
            <a:extLst>
              <a:ext uri="{28A0092B-C50C-407E-A947-70E740481C1C}">
                <a14:useLocalDpi xmlns:a14="http://schemas.microsoft.com/office/drawing/2010/main" val="0"/>
              </a:ext>
            </a:extLst>
          </a:blip>
          <a:srcRect t="42267"/>
          <a:stretch/>
        </p:blipFill>
        <p:spPr>
          <a:xfrm>
            <a:off x="8124294" y="-15218"/>
            <a:ext cx="4067706" cy="1481791"/>
          </a:xfrm>
          <a:prstGeom prst="rect">
            <a:avLst/>
          </a:prstGeom>
        </p:spPr>
      </p:pic>
      <p:grpSp>
        <p:nvGrpSpPr>
          <p:cNvPr id="17" name="Group 16"/>
          <p:cNvGrpSpPr/>
          <p:nvPr userDrawn="1"/>
        </p:nvGrpSpPr>
        <p:grpSpPr>
          <a:xfrm>
            <a:off x="627417" y="6435076"/>
            <a:ext cx="480406" cy="228600"/>
            <a:chOff x="973916" y="6435073"/>
            <a:chExt cx="480406" cy="228600"/>
          </a:xfrm>
        </p:grpSpPr>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3916" y="6435073"/>
              <a:ext cx="228600" cy="228600"/>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25722" y="6435073"/>
              <a:ext cx="228600" cy="228600"/>
            </a:xfrm>
            <a:prstGeom prst="rect">
              <a:avLst/>
            </a:prstGeom>
          </p:spPr>
        </p:pic>
      </p:grpSp>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90656" y="206051"/>
            <a:ext cx="3080223" cy="1097280"/>
          </a:xfrm>
          <a:prstGeom prst="rect">
            <a:avLst/>
          </a:prstGeom>
        </p:spPr>
      </p:pic>
    </p:spTree>
    <p:extLst>
      <p:ext uri="{BB962C8B-B14F-4D97-AF65-F5344CB8AC3E}">
        <p14:creationId xmlns:p14="http://schemas.microsoft.com/office/powerpoint/2010/main" val="1303808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2336755"/>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51" r:id="rId10"/>
    <p:sldLayoutId id="2147483672" r:id="rId11"/>
    <p:sldLayoutId id="214748367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hyperlink" Target="https://ctclinkreferencecenter.ctclink.us/m/79544/l/2079451-oaap-career-and-technical-education-cte-dual-credit-admissions-application-without-a-fee"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sbctc.edu/colleges-staff/it-support/ctclink/ctclink-help.aspx?utm_source=chatgpt.co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ctclinkreferencecenter.ctclink.us/m/79544/l/925069-9-2-running-admissions-query"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ctclinkreferencecenter.ctclink.us/m/79544/l/2089195-oaap-suspense-management"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ctclinkreferencecenter.ctclink.us/m/79558/l/1010255-self-service-enrollment-messages"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www.sbctc.edu/colleges-staff/programs-services/college-in-high-school/"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s://ctclinkreferencecenter.ctclink.us/m/79542/l/924985-adding-locations-to-the-campus-table?utm_source=chatgpt.com"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hyperlink" Target="https://www.sbctc.edu/resources/documents/colleges-staff/data-services/data-warehouse/sbctc-student-and-course-coding-manual.pdf?utm_source=chatgpt.com" TargetMode="External"/><Relationship Id="rId2" Type="http://schemas.openxmlformats.org/officeDocument/2006/relationships/hyperlink" Target="https://www.sbctc.edu/resources/documents/colleges-staff/programs-services/college-in-the-high-school/cihslocationcodes.xlsx"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ctclinkreferencecenter.ctclink.us/m/79544/l/1949361-oaap-terms-setup"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ctclinkreferencecenter.ctclink.us/m/79544/l/1444171-update-oaap-academic-plan-exclusions-configuration" TargetMode="External"/></Relationships>
</file>

<file path=ppt/slides/_rels/slide45.xml.rels><?xml version="1.0" encoding="UTF-8" standalone="yes"?>
<Relationships xmlns="http://schemas.openxmlformats.org/package/2006/relationships"><Relationship Id="rId2" Type="http://schemas.openxmlformats.org/officeDocument/2006/relationships/hyperlink" Target="https://docs.google.com/spreadsheets/d/1QP6TIcjw4iRtzZP72ug1D-I3ze_Mzyy-5-0Y1fmQLFE/edit?usp=sharing"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hyperlink" Target="https://docs.google.com/document/d/1fwQTdi3OGhPiPLChkZj6GZ9Pg1Nl4yzCJL44hu-VNdw/edit?tab=t.0"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hyperlink" Target="https://ctclinkreferencecenter.ctclink.us/m/fundamentals/l/1945661-how-to-search-the-ctclink-reference-center"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www.sbctc.edu/resources/documents/colleges-staff/programs-services/workforce-education/cte-dual-credit/cte-pilot/ctclink-trg-rsources.pdf"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s://www.sbctc.edu/colleges-staff/it-support/erp-support/?utm_source=chatgpt.com"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ctclinkreferencecenter.ctclink.us/m/94738/l/1874458-testing-in-pcd-and-production?utm_source=chatgpt.com"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www.sbctc.edu/colleges-staff/it-support/erp-support/support-lists.aspx"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lists.ctc.edu/mailman/listinfo/ctclinkcssupport_lists.ctc.edu"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493184" y="4637156"/>
            <a:ext cx="11185237" cy="679016"/>
          </a:xfrm>
        </p:spPr>
        <p:txBody>
          <a:bodyPr/>
          <a:lstStyle/>
          <a:p>
            <a:r>
              <a:rPr lang="en-US" dirty="0"/>
              <a:t>ctcLink Pilot Expansion</a:t>
            </a:r>
          </a:p>
        </p:txBody>
      </p:sp>
      <p:sp>
        <p:nvSpPr>
          <p:cNvPr id="4" name="Title 3"/>
          <p:cNvSpPr>
            <a:spLocks noGrp="1"/>
          </p:cNvSpPr>
          <p:nvPr>
            <p:ph type="title"/>
          </p:nvPr>
        </p:nvSpPr>
        <p:spPr>
          <a:xfrm>
            <a:off x="493184" y="3853960"/>
            <a:ext cx="11115967" cy="679017"/>
          </a:xfrm>
        </p:spPr>
        <p:txBody>
          <a:bodyPr/>
          <a:lstStyle/>
          <a:p>
            <a:r>
              <a:rPr lang="en-US" dirty="0"/>
              <a:t>CTE Dual Credit</a:t>
            </a:r>
          </a:p>
        </p:txBody>
      </p:sp>
      <p:sp>
        <p:nvSpPr>
          <p:cNvPr id="6" name="Text Placeholder 5"/>
          <p:cNvSpPr>
            <a:spLocks noGrp="1"/>
          </p:cNvSpPr>
          <p:nvPr>
            <p:ph type="body" sz="quarter" idx="10"/>
          </p:nvPr>
        </p:nvSpPr>
        <p:spPr>
          <a:xfrm>
            <a:off x="493184" y="5316172"/>
            <a:ext cx="6153149" cy="1237938"/>
          </a:xfrm>
        </p:spPr>
        <p:txBody>
          <a:bodyPr/>
          <a:lstStyle/>
          <a:p>
            <a:r>
              <a:rPr lang="en-US" sz="2400" dirty="0"/>
              <a:t>Campus Solutions Core (CS Core) Highlights</a:t>
            </a:r>
          </a:p>
          <a:p>
            <a:endParaRPr lang="en-US" dirty="0"/>
          </a:p>
          <a:p>
            <a:r>
              <a:rPr lang="en-US" dirty="0"/>
              <a:t>September 16, 2026</a:t>
            </a:r>
          </a:p>
          <a:p>
            <a:endParaRPr lang="en-US" dirty="0"/>
          </a:p>
        </p:txBody>
      </p:sp>
    </p:spTree>
    <p:extLst>
      <p:ext uri="{BB962C8B-B14F-4D97-AF65-F5344CB8AC3E}">
        <p14:creationId xmlns:p14="http://schemas.microsoft.com/office/powerpoint/2010/main" val="3283783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Introductions</a:t>
            </a:r>
          </a:p>
        </p:txBody>
      </p:sp>
      <p:sp>
        <p:nvSpPr>
          <p:cNvPr id="3" name="Content Placeholder 2"/>
          <p:cNvSpPr>
            <a:spLocks noGrp="1"/>
          </p:cNvSpPr>
          <p:nvPr>
            <p:ph idx="1"/>
          </p:nvPr>
        </p:nvSpPr>
        <p:spPr/>
        <p:txBody>
          <a:bodyPr/>
          <a:lstStyle/>
          <a:p>
            <a:r>
              <a:rPr lang="en-US" dirty="0"/>
              <a:t>Kyrsten Catlin, SBCTC, Director of ctcLink Campus Solutions (CS Core)</a:t>
            </a:r>
          </a:p>
          <a:p>
            <a:r>
              <a:rPr lang="en-US" dirty="0"/>
              <a:t>Karen Erickson, SBCTC, Senior Functional Analyst, CS Core</a:t>
            </a:r>
          </a:p>
          <a:p>
            <a:r>
              <a:rPr lang="en-US" dirty="0"/>
              <a:t>Maria Sultan, SBCTC, Senior Functional Analyst, CS Core</a:t>
            </a:r>
          </a:p>
        </p:txBody>
      </p:sp>
      <p:sp>
        <p:nvSpPr>
          <p:cNvPr id="4" name="Slide Number Placeholder 3"/>
          <p:cNvSpPr>
            <a:spLocks noGrp="1"/>
          </p:cNvSpPr>
          <p:nvPr>
            <p:ph type="sldNum" sz="quarter" idx="12"/>
          </p:nvPr>
        </p:nvSpPr>
        <p:spPr/>
        <p:txBody>
          <a:bodyPr/>
          <a:lstStyle/>
          <a:p>
            <a:fld id="{DEE5BC03-7CE3-4FE3-BC0A-0ACCA8AC1F24}" type="slidenum">
              <a:rPr lang="en-US" smtClean="0"/>
              <a:pPr/>
              <a:t>2</a:t>
            </a:fld>
            <a:endParaRPr lang="en-US" dirty="0"/>
          </a:p>
        </p:txBody>
      </p:sp>
    </p:spTree>
    <p:extLst>
      <p:ext uri="{BB962C8B-B14F-4D97-AF65-F5344CB8AC3E}">
        <p14:creationId xmlns:p14="http://schemas.microsoft.com/office/powerpoint/2010/main" val="61151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r>
              <a:rPr lang="en-US" dirty="0"/>
              <a:t>CTE Dual Credit Business Process</a:t>
            </a:r>
          </a:p>
          <a:p>
            <a:pPr lvl="1"/>
            <a:r>
              <a:rPr lang="en-US" dirty="0"/>
              <a:t>CS Highlights and Considerations</a:t>
            </a:r>
          </a:p>
          <a:p>
            <a:r>
              <a:rPr lang="en-US" dirty="0"/>
              <a:t>OAAP Go Live Options</a:t>
            </a:r>
          </a:p>
          <a:p>
            <a:r>
              <a:rPr lang="en-US" dirty="0"/>
              <a:t>ctcLink Go-Live Checklist</a:t>
            </a:r>
          </a:p>
          <a:p>
            <a:endParaRPr lang="en-US" dirty="0"/>
          </a:p>
        </p:txBody>
      </p:sp>
      <p:sp>
        <p:nvSpPr>
          <p:cNvPr id="4" name="Slide Number Placeholder 3"/>
          <p:cNvSpPr>
            <a:spLocks noGrp="1"/>
          </p:cNvSpPr>
          <p:nvPr>
            <p:ph type="sldNum" sz="quarter" idx="12"/>
          </p:nvPr>
        </p:nvSpPr>
        <p:spPr/>
        <p:txBody>
          <a:bodyPr/>
          <a:lstStyle/>
          <a:p>
            <a:fld id="{DEE5BC03-7CE3-4FE3-BC0A-0ACCA8AC1F24}" type="slidenum">
              <a:rPr lang="en-US" smtClean="0"/>
              <a:pPr/>
              <a:t>3</a:t>
            </a:fld>
            <a:endParaRPr lang="en-US" dirty="0"/>
          </a:p>
        </p:txBody>
      </p:sp>
    </p:spTree>
    <p:extLst>
      <p:ext uri="{BB962C8B-B14F-4D97-AF65-F5344CB8AC3E}">
        <p14:creationId xmlns:p14="http://schemas.microsoft.com/office/powerpoint/2010/main" val="1787839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19D67-6231-6C36-6635-56B22B9F6318}"/>
              </a:ext>
            </a:extLst>
          </p:cNvPr>
          <p:cNvSpPr>
            <a:spLocks noGrp="1"/>
          </p:cNvSpPr>
          <p:nvPr>
            <p:ph type="title"/>
          </p:nvPr>
        </p:nvSpPr>
        <p:spPr/>
        <p:txBody>
          <a:bodyPr/>
          <a:lstStyle/>
          <a:p>
            <a:r>
              <a:rPr lang="en-US" dirty="0"/>
              <a:t>Demo Coming Soon!</a:t>
            </a:r>
          </a:p>
        </p:txBody>
      </p:sp>
      <p:sp>
        <p:nvSpPr>
          <p:cNvPr id="3" name="Content Placeholder 2">
            <a:extLst>
              <a:ext uri="{FF2B5EF4-FFF2-40B4-BE49-F238E27FC236}">
                <a16:creationId xmlns:a16="http://schemas.microsoft.com/office/drawing/2014/main" id="{489BC1E3-C588-9CDA-B2B8-6045CE060DD8}"/>
              </a:ext>
            </a:extLst>
          </p:cNvPr>
          <p:cNvSpPr>
            <a:spLocks noGrp="1"/>
          </p:cNvSpPr>
          <p:nvPr>
            <p:ph idx="1"/>
          </p:nvPr>
        </p:nvSpPr>
        <p:spPr>
          <a:xfrm>
            <a:off x="715815" y="2415155"/>
            <a:ext cx="11115967" cy="4140920"/>
          </a:xfrm>
        </p:spPr>
        <p:txBody>
          <a:bodyPr/>
          <a:lstStyle/>
          <a:p>
            <a:pPr marL="0" indent="0">
              <a:buNone/>
            </a:pPr>
            <a:r>
              <a:rPr lang="en-US" b="1" dirty="0">
                <a:latin typeface="+mj-lt"/>
              </a:rPr>
              <a:t>What: </a:t>
            </a:r>
            <a:r>
              <a:rPr lang="en-US" b="1" dirty="0"/>
              <a:t>CTE DC </a:t>
            </a:r>
            <a:r>
              <a:rPr lang="en-US" dirty="0"/>
              <a:t>OAAP, Enrollment, and Class Setup Demo</a:t>
            </a:r>
          </a:p>
          <a:p>
            <a:pPr marL="0" indent="0">
              <a:buNone/>
            </a:pPr>
            <a:r>
              <a:rPr lang="en-US" b="1" dirty="0">
                <a:latin typeface="+mj-lt"/>
              </a:rPr>
              <a:t>Audience: </a:t>
            </a:r>
            <a:r>
              <a:rPr lang="en-US" dirty="0"/>
              <a:t>CTE Dual Credit staff unfamiliar with OAAP, Enrollment Processes, and Class Setup in ctcLink</a:t>
            </a:r>
          </a:p>
          <a:p>
            <a:pPr marL="0" indent="0">
              <a:buNone/>
            </a:pPr>
            <a:r>
              <a:rPr lang="en-US" b="1" dirty="0">
                <a:latin typeface="+mj-lt"/>
              </a:rPr>
              <a:t>When: </a:t>
            </a:r>
            <a:r>
              <a:rPr lang="en-US" dirty="0"/>
              <a:t>Tuesday, October 13, 2026</a:t>
            </a:r>
          </a:p>
          <a:p>
            <a:pPr marL="0" indent="0">
              <a:buNone/>
            </a:pPr>
            <a:r>
              <a:rPr lang="en-US" b="1" dirty="0">
                <a:latin typeface="+mj-lt"/>
              </a:rPr>
              <a:t>Time: </a:t>
            </a:r>
            <a:r>
              <a:rPr lang="en-US" dirty="0"/>
              <a:t>1:00 pm – 2:00 pm</a:t>
            </a:r>
          </a:p>
          <a:p>
            <a:pPr marL="0" indent="0">
              <a:buNone/>
            </a:pPr>
            <a:endParaRPr lang="en-US" b="1" i="1" dirty="0"/>
          </a:p>
          <a:p>
            <a:pPr marL="0" indent="0" algn="ctr">
              <a:buNone/>
            </a:pPr>
            <a:endParaRPr lang="en-US" b="1" i="1" dirty="0">
              <a:latin typeface="+mj-lt"/>
            </a:endParaRPr>
          </a:p>
          <a:p>
            <a:pPr marL="0" indent="0" algn="ctr">
              <a:buNone/>
            </a:pPr>
            <a:r>
              <a:rPr lang="en-US" b="1" i="1" dirty="0">
                <a:latin typeface="+mj-lt"/>
              </a:rPr>
              <a:t>Meeting invite coming soon!</a:t>
            </a:r>
          </a:p>
        </p:txBody>
      </p:sp>
      <p:sp>
        <p:nvSpPr>
          <p:cNvPr id="4" name="Slide Number Placeholder 3">
            <a:extLst>
              <a:ext uri="{FF2B5EF4-FFF2-40B4-BE49-F238E27FC236}">
                <a16:creationId xmlns:a16="http://schemas.microsoft.com/office/drawing/2014/main" id="{BB014B62-FE6A-5835-F01E-E5BBB6CA73DE}"/>
              </a:ext>
            </a:extLst>
          </p:cNvPr>
          <p:cNvSpPr>
            <a:spLocks noGrp="1"/>
          </p:cNvSpPr>
          <p:nvPr>
            <p:ph type="sldNum" sz="quarter" idx="12"/>
          </p:nvPr>
        </p:nvSpPr>
        <p:spPr/>
        <p:txBody>
          <a:bodyPr/>
          <a:lstStyle/>
          <a:p>
            <a:fld id="{DEE5BC03-7CE3-4FE3-BC0A-0ACCA8AC1F24}" type="slidenum">
              <a:rPr lang="en-US" smtClean="0"/>
              <a:pPr/>
              <a:t>4</a:t>
            </a:fld>
            <a:endParaRPr lang="en-US" dirty="0"/>
          </a:p>
        </p:txBody>
      </p:sp>
    </p:spTree>
    <p:extLst>
      <p:ext uri="{BB962C8B-B14F-4D97-AF65-F5344CB8AC3E}">
        <p14:creationId xmlns:p14="http://schemas.microsoft.com/office/powerpoint/2010/main" val="15535690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01D53-0AA8-E412-88FB-ADFC83C6D6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2257B2-C3E4-186F-0C06-77BAF07BC960}"/>
              </a:ext>
            </a:extLst>
          </p:cNvPr>
          <p:cNvSpPr>
            <a:spLocks noGrp="1"/>
          </p:cNvSpPr>
          <p:nvPr>
            <p:ph type="title"/>
          </p:nvPr>
        </p:nvSpPr>
        <p:spPr/>
        <p:txBody>
          <a:bodyPr/>
          <a:lstStyle/>
          <a:p>
            <a:r>
              <a:rPr lang="en-US" dirty="0"/>
              <a:t>What does that mean?</a:t>
            </a:r>
          </a:p>
        </p:txBody>
      </p:sp>
      <p:sp>
        <p:nvSpPr>
          <p:cNvPr id="3" name="Content Placeholder 2">
            <a:extLst>
              <a:ext uri="{FF2B5EF4-FFF2-40B4-BE49-F238E27FC236}">
                <a16:creationId xmlns:a16="http://schemas.microsoft.com/office/drawing/2014/main" id="{C579477A-01E2-27FE-21EB-0CD241BC52EF}"/>
              </a:ext>
            </a:extLst>
          </p:cNvPr>
          <p:cNvSpPr>
            <a:spLocks noGrp="1"/>
          </p:cNvSpPr>
          <p:nvPr>
            <p:ph idx="1"/>
          </p:nvPr>
        </p:nvSpPr>
        <p:spPr>
          <a:xfrm>
            <a:off x="715815" y="2415154"/>
            <a:ext cx="11115967" cy="4306323"/>
          </a:xfrm>
        </p:spPr>
        <p:txBody>
          <a:bodyPr/>
          <a:lstStyle/>
          <a:p>
            <a:pPr marL="0" indent="0">
              <a:buNone/>
            </a:pPr>
            <a:r>
              <a:rPr lang="en-US" sz="2400" dirty="0"/>
              <a:t>Some common abbreviations and terms used throughout this presentation:</a:t>
            </a:r>
          </a:p>
          <a:p>
            <a:r>
              <a:rPr lang="en-US" sz="2000" b="1" dirty="0">
                <a:latin typeface="+mj-lt"/>
              </a:rPr>
              <a:t>ctcLink: </a:t>
            </a:r>
            <a:r>
              <a:rPr lang="en-US" sz="2000" b="1" dirty="0"/>
              <a:t>C</a:t>
            </a:r>
            <a:r>
              <a:rPr lang="en-US" sz="2000" dirty="0"/>
              <a:t>entralized enterprise resource planning (ERP) system for Washington’s public Community and Technical colleges; It provides a common system for managing student services, financial, and human resources/payroll processes. </a:t>
            </a:r>
          </a:p>
          <a:p>
            <a:r>
              <a:rPr lang="en-US" sz="2000" b="1" u="sng" dirty="0">
                <a:latin typeface="+mj-lt"/>
              </a:rPr>
              <a:t>C</a:t>
            </a:r>
            <a:r>
              <a:rPr lang="en-US" sz="2000" b="1" dirty="0">
                <a:latin typeface="+mj-lt"/>
              </a:rPr>
              <a:t>ampus </a:t>
            </a:r>
            <a:r>
              <a:rPr lang="en-US" sz="2000" b="1" u="sng" dirty="0">
                <a:latin typeface="+mj-lt"/>
              </a:rPr>
              <a:t>S</a:t>
            </a:r>
            <a:r>
              <a:rPr lang="en-US" sz="2000" b="1" dirty="0">
                <a:latin typeface="+mj-lt"/>
              </a:rPr>
              <a:t>olutions (CS): </a:t>
            </a:r>
            <a:r>
              <a:rPr lang="en-US" sz="2000" dirty="0"/>
              <a:t>One of three ctcLink pillars for student administration. It supports the student life cycle, from application and admission through enrollment, academic records, and graduation.</a:t>
            </a:r>
          </a:p>
          <a:p>
            <a:r>
              <a:rPr lang="en-US" sz="2000" b="1" dirty="0">
                <a:latin typeface="+mj-lt"/>
              </a:rPr>
              <a:t>ctcLink Student Homepage: </a:t>
            </a:r>
            <a:r>
              <a:rPr lang="en-US" sz="2000" dirty="0"/>
              <a:t>Student-facing self-service area within Campus Solutions. It provides students access to their academic and student account information and allows them to complete common tasks, such as registering for classes, viewing their class schedule and grades, managing personal information, making payments, and accessing academic records. Some college staff refer to this as the desktop version of ctcLink CS. This is also commonly referred to as ctcLink Student Self-Service. </a:t>
            </a:r>
          </a:p>
          <a:p>
            <a:endParaRPr lang="en-US" sz="1800" dirty="0"/>
          </a:p>
        </p:txBody>
      </p:sp>
      <p:sp>
        <p:nvSpPr>
          <p:cNvPr id="4" name="Slide Number Placeholder 3">
            <a:extLst>
              <a:ext uri="{FF2B5EF4-FFF2-40B4-BE49-F238E27FC236}">
                <a16:creationId xmlns:a16="http://schemas.microsoft.com/office/drawing/2014/main" id="{17A1319F-BA4E-3157-6A26-107B5A475820}"/>
              </a:ext>
            </a:extLst>
          </p:cNvPr>
          <p:cNvSpPr>
            <a:spLocks noGrp="1"/>
          </p:cNvSpPr>
          <p:nvPr>
            <p:ph type="sldNum" sz="quarter" idx="12"/>
          </p:nvPr>
        </p:nvSpPr>
        <p:spPr/>
        <p:txBody>
          <a:bodyPr/>
          <a:lstStyle/>
          <a:p>
            <a:fld id="{DEE5BC03-7CE3-4FE3-BC0A-0ACCA8AC1F24}" type="slidenum">
              <a:rPr lang="en-US" smtClean="0"/>
              <a:pPr/>
              <a:t>5</a:t>
            </a:fld>
            <a:endParaRPr lang="en-US" dirty="0"/>
          </a:p>
        </p:txBody>
      </p:sp>
    </p:spTree>
    <p:extLst>
      <p:ext uri="{BB962C8B-B14F-4D97-AF65-F5344CB8AC3E}">
        <p14:creationId xmlns:p14="http://schemas.microsoft.com/office/powerpoint/2010/main" val="3277974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66F86-333A-2D0E-3050-CF3C21BB20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DA6CA0-736E-E46C-EA40-79962E4061EA}"/>
              </a:ext>
            </a:extLst>
          </p:cNvPr>
          <p:cNvSpPr>
            <a:spLocks noGrp="1"/>
          </p:cNvSpPr>
          <p:nvPr>
            <p:ph type="title"/>
          </p:nvPr>
        </p:nvSpPr>
        <p:spPr/>
        <p:txBody>
          <a:bodyPr/>
          <a:lstStyle/>
          <a:p>
            <a:r>
              <a:rPr lang="en-US" dirty="0"/>
              <a:t>What does that mean? (Continued)</a:t>
            </a:r>
          </a:p>
        </p:txBody>
      </p:sp>
      <p:sp>
        <p:nvSpPr>
          <p:cNvPr id="3" name="Content Placeholder 2">
            <a:extLst>
              <a:ext uri="{FF2B5EF4-FFF2-40B4-BE49-F238E27FC236}">
                <a16:creationId xmlns:a16="http://schemas.microsoft.com/office/drawing/2014/main" id="{A8468396-D6E8-C931-5ABC-79E8665E8A52}"/>
              </a:ext>
            </a:extLst>
          </p:cNvPr>
          <p:cNvSpPr>
            <a:spLocks noGrp="1"/>
          </p:cNvSpPr>
          <p:nvPr>
            <p:ph idx="1"/>
          </p:nvPr>
        </p:nvSpPr>
        <p:spPr>
          <a:xfrm>
            <a:off x="715815" y="2415154"/>
            <a:ext cx="11115967" cy="4306323"/>
          </a:xfrm>
        </p:spPr>
        <p:txBody>
          <a:bodyPr/>
          <a:lstStyle/>
          <a:p>
            <a:r>
              <a:rPr lang="en-US" sz="2000" b="1" u="sng" dirty="0">
                <a:latin typeface="+mj-lt"/>
              </a:rPr>
              <a:t>H</a:t>
            </a:r>
            <a:r>
              <a:rPr lang="en-US" sz="2000" b="1" dirty="0">
                <a:latin typeface="+mj-lt"/>
              </a:rPr>
              <a:t>ighPoint </a:t>
            </a:r>
            <a:r>
              <a:rPr lang="en-US" sz="2000" b="1" u="sng" dirty="0">
                <a:latin typeface="+mj-lt"/>
              </a:rPr>
              <a:t>C</a:t>
            </a:r>
            <a:r>
              <a:rPr lang="en-US" sz="2000" b="1" dirty="0">
                <a:latin typeface="+mj-lt"/>
              </a:rPr>
              <a:t>ampus E</a:t>
            </a:r>
            <a:r>
              <a:rPr lang="en-US" sz="2000" b="1" u="sng" dirty="0">
                <a:latin typeface="+mj-lt"/>
              </a:rPr>
              <a:t>x</a:t>
            </a:r>
            <a:r>
              <a:rPr lang="en-US" sz="2000" b="1" dirty="0">
                <a:latin typeface="+mj-lt"/>
              </a:rPr>
              <a:t>perience (HCX): </a:t>
            </a:r>
            <a:r>
              <a:rPr lang="en-US" sz="2000" b="1" dirty="0"/>
              <a:t>T</a:t>
            </a:r>
            <a:r>
              <a:rPr lang="en-US" sz="2000" dirty="0"/>
              <a:t>hird-party mobile interface integrated with the CS pillar. It provides an alternative user experience, allowing students to access their information more easily via a mobile browser or the ctcLink mobile app, rather than the traditional ctcLink Student Homepage. Some college staff refer to this as the mobile version of ctcLink CS. </a:t>
            </a:r>
          </a:p>
          <a:p>
            <a:r>
              <a:rPr lang="en-US" sz="2000" b="1" u="sng" dirty="0">
                <a:latin typeface="+mj-lt"/>
              </a:rPr>
              <a:t>O</a:t>
            </a:r>
            <a:r>
              <a:rPr lang="en-US" sz="2000" b="1" dirty="0">
                <a:latin typeface="+mj-lt"/>
              </a:rPr>
              <a:t>nline </a:t>
            </a:r>
            <a:r>
              <a:rPr lang="en-US" sz="2000" b="1" u="sng" dirty="0">
                <a:latin typeface="+mj-lt"/>
              </a:rPr>
              <a:t>A</a:t>
            </a:r>
            <a:r>
              <a:rPr lang="en-US" sz="2000" b="1" dirty="0">
                <a:latin typeface="+mj-lt"/>
              </a:rPr>
              <a:t>dmissions </a:t>
            </a:r>
            <a:r>
              <a:rPr lang="en-US" sz="2000" b="1" u="sng" dirty="0">
                <a:latin typeface="+mj-lt"/>
              </a:rPr>
              <a:t>A</a:t>
            </a:r>
            <a:r>
              <a:rPr lang="en-US" sz="2000" b="1" dirty="0">
                <a:latin typeface="+mj-lt"/>
              </a:rPr>
              <a:t>pplication </a:t>
            </a:r>
            <a:r>
              <a:rPr lang="en-US" sz="2000" b="1" u="sng" dirty="0">
                <a:latin typeface="+mj-lt"/>
              </a:rPr>
              <a:t>P</a:t>
            </a:r>
            <a:r>
              <a:rPr lang="en-US" sz="2000" b="1" dirty="0">
                <a:latin typeface="+mj-lt"/>
              </a:rPr>
              <a:t>ortal (OAAP): </a:t>
            </a:r>
            <a:r>
              <a:rPr lang="en-US" sz="2000" dirty="0"/>
              <a:t>Statewide online application used by students to apply to  Washington’s Community and Technical colleges. OAAP is not used for Continuing Education applications. </a:t>
            </a:r>
          </a:p>
          <a:p>
            <a:r>
              <a:rPr lang="en-US" sz="2000" b="1" u="sng" dirty="0">
                <a:latin typeface="+mj-lt"/>
              </a:rPr>
              <a:t>C</a:t>
            </a:r>
            <a:r>
              <a:rPr lang="en-US" sz="2000" b="1" dirty="0">
                <a:latin typeface="+mj-lt"/>
              </a:rPr>
              <a:t>areer and </a:t>
            </a:r>
            <a:r>
              <a:rPr lang="en-US" sz="2000" b="1" u="sng" dirty="0">
                <a:latin typeface="+mj-lt"/>
              </a:rPr>
              <a:t>T</a:t>
            </a:r>
            <a:r>
              <a:rPr lang="en-US" sz="2000" b="1" dirty="0">
                <a:latin typeface="+mj-lt"/>
              </a:rPr>
              <a:t>echnical </a:t>
            </a:r>
            <a:r>
              <a:rPr lang="en-US" sz="2000" b="1" u="sng" dirty="0">
                <a:latin typeface="+mj-lt"/>
              </a:rPr>
              <a:t>E</a:t>
            </a:r>
            <a:r>
              <a:rPr lang="en-US" sz="2000" b="1" dirty="0">
                <a:latin typeface="+mj-lt"/>
              </a:rPr>
              <a:t>ducation College </a:t>
            </a:r>
            <a:r>
              <a:rPr lang="en-US" sz="2000" b="1" u="sng" dirty="0">
                <a:latin typeface="+mj-lt"/>
              </a:rPr>
              <a:t>D</a:t>
            </a:r>
            <a:r>
              <a:rPr lang="en-US" sz="2000" b="1" dirty="0">
                <a:latin typeface="+mj-lt"/>
              </a:rPr>
              <a:t>ual </a:t>
            </a:r>
            <a:r>
              <a:rPr lang="en-US" sz="2000" b="1" u="sng" dirty="0">
                <a:latin typeface="+mj-lt"/>
              </a:rPr>
              <a:t>Cr</a:t>
            </a:r>
            <a:r>
              <a:rPr lang="en-US" sz="2000" b="1" dirty="0">
                <a:latin typeface="+mj-lt"/>
              </a:rPr>
              <a:t>edit (CTE DC): </a:t>
            </a:r>
            <a:r>
              <a:rPr lang="en-US" sz="2000" dirty="0"/>
              <a:t>Previously known as Tech Prep, Offers high school students the opportunity to earn college credit for successful completion of CTE courses taught by certified high school instructors; Formerly known as Tech Prep.</a:t>
            </a:r>
          </a:p>
        </p:txBody>
      </p:sp>
      <p:sp>
        <p:nvSpPr>
          <p:cNvPr id="4" name="Slide Number Placeholder 3">
            <a:extLst>
              <a:ext uri="{FF2B5EF4-FFF2-40B4-BE49-F238E27FC236}">
                <a16:creationId xmlns:a16="http://schemas.microsoft.com/office/drawing/2014/main" id="{52BC5C8B-57EE-EB82-DB8D-5481A960502C}"/>
              </a:ext>
            </a:extLst>
          </p:cNvPr>
          <p:cNvSpPr>
            <a:spLocks noGrp="1"/>
          </p:cNvSpPr>
          <p:nvPr>
            <p:ph type="sldNum" sz="quarter" idx="12"/>
          </p:nvPr>
        </p:nvSpPr>
        <p:spPr/>
        <p:txBody>
          <a:bodyPr/>
          <a:lstStyle/>
          <a:p>
            <a:fld id="{DEE5BC03-7CE3-4FE3-BC0A-0ACCA8AC1F24}" type="slidenum">
              <a:rPr lang="en-US" smtClean="0"/>
              <a:pPr/>
              <a:t>6</a:t>
            </a:fld>
            <a:endParaRPr lang="en-US" dirty="0"/>
          </a:p>
        </p:txBody>
      </p:sp>
    </p:spTree>
    <p:extLst>
      <p:ext uri="{BB962C8B-B14F-4D97-AF65-F5344CB8AC3E}">
        <p14:creationId xmlns:p14="http://schemas.microsoft.com/office/powerpoint/2010/main" val="3282086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30B43-0DD5-3394-076B-14E953052A31}"/>
              </a:ext>
            </a:extLst>
          </p:cNvPr>
          <p:cNvSpPr>
            <a:spLocks noGrp="1"/>
          </p:cNvSpPr>
          <p:nvPr>
            <p:ph type="title"/>
          </p:nvPr>
        </p:nvSpPr>
        <p:spPr/>
        <p:txBody>
          <a:bodyPr/>
          <a:lstStyle/>
          <a:p>
            <a:r>
              <a:rPr lang="en-US" dirty="0"/>
              <a:t>CTE DC Business process</a:t>
            </a:r>
          </a:p>
        </p:txBody>
      </p:sp>
      <p:sp>
        <p:nvSpPr>
          <p:cNvPr id="3" name="Text Placeholder 2">
            <a:extLst>
              <a:ext uri="{FF2B5EF4-FFF2-40B4-BE49-F238E27FC236}">
                <a16:creationId xmlns:a16="http://schemas.microsoft.com/office/drawing/2014/main" id="{969C2E58-5584-5BFA-ED05-C4E9C78371CA}"/>
              </a:ext>
            </a:extLst>
          </p:cNvPr>
          <p:cNvSpPr>
            <a:spLocks noGrp="1"/>
          </p:cNvSpPr>
          <p:nvPr>
            <p:ph type="body" idx="1"/>
          </p:nvPr>
        </p:nvSpPr>
        <p:spPr/>
        <p:txBody>
          <a:bodyPr/>
          <a:lstStyle/>
          <a:p>
            <a:r>
              <a:rPr lang="en-US" dirty="0"/>
              <a:t>Admissions</a:t>
            </a:r>
          </a:p>
        </p:txBody>
      </p:sp>
      <p:sp>
        <p:nvSpPr>
          <p:cNvPr id="4" name="Slide Number Placeholder 3">
            <a:extLst>
              <a:ext uri="{FF2B5EF4-FFF2-40B4-BE49-F238E27FC236}">
                <a16:creationId xmlns:a16="http://schemas.microsoft.com/office/drawing/2014/main" id="{68A9986D-43F4-2945-0436-7B248761A4C2}"/>
              </a:ext>
            </a:extLst>
          </p:cNvPr>
          <p:cNvSpPr>
            <a:spLocks noGrp="1"/>
          </p:cNvSpPr>
          <p:nvPr>
            <p:ph type="sldNum" sz="quarter" idx="12"/>
          </p:nvPr>
        </p:nvSpPr>
        <p:spPr/>
        <p:txBody>
          <a:bodyPr/>
          <a:lstStyle/>
          <a:p>
            <a:fld id="{DEE5BC03-7CE3-4FE3-BC0A-0ACCA8AC1F24}" type="slidenum">
              <a:rPr lang="en-US" smtClean="0"/>
              <a:pPr/>
              <a:t>7</a:t>
            </a:fld>
            <a:endParaRPr lang="en-US" dirty="0"/>
          </a:p>
        </p:txBody>
      </p:sp>
    </p:spTree>
    <p:extLst>
      <p:ext uri="{BB962C8B-B14F-4D97-AF65-F5344CB8AC3E}">
        <p14:creationId xmlns:p14="http://schemas.microsoft.com/office/powerpoint/2010/main" val="1773213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5C863-8A99-3A16-6726-995E632F5D11}"/>
              </a:ext>
            </a:extLst>
          </p:cNvPr>
          <p:cNvSpPr>
            <a:spLocks noGrp="1"/>
          </p:cNvSpPr>
          <p:nvPr>
            <p:ph type="title"/>
          </p:nvPr>
        </p:nvSpPr>
        <p:spPr/>
        <p:txBody>
          <a:bodyPr/>
          <a:lstStyle/>
          <a:p>
            <a:r>
              <a:rPr lang="en-US" dirty="0"/>
              <a:t>OAAP Information</a:t>
            </a:r>
          </a:p>
        </p:txBody>
      </p:sp>
      <p:sp>
        <p:nvSpPr>
          <p:cNvPr id="3" name="Content Placeholder 2">
            <a:extLst>
              <a:ext uri="{FF2B5EF4-FFF2-40B4-BE49-F238E27FC236}">
                <a16:creationId xmlns:a16="http://schemas.microsoft.com/office/drawing/2014/main" id="{9C9804B8-52BD-1152-80E3-FC54D7E1F313}"/>
              </a:ext>
            </a:extLst>
          </p:cNvPr>
          <p:cNvSpPr>
            <a:spLocks noGrp="1"/>
          </p:cNvSpPr>
          <p:nvPr>
            <p:ph idx="1"/>
          </p:nvPr>
        </p:nvSpPr>
        <p:spPr/>
        <p:txBody>
          <a:bodyPr/>
          <a:lstStyle/>
          <a:p>
            <a:r>
              <a:rPr lang="en-US" dirty="0"/>
              <a:t>To help streamline the application process, a new academic plan and admit type will be configured for your college.</a:t>
            </a:r>
          </a:p>
          <a:p>
            <a:pPr lvl="1"/>
            <a:r>
              <a:rPr lang="en-US" sz="2000" b="1" dirty="0"/>
              <a:t>Academic Plan: </a:t>
            </a:r>
            <a:r>
              <a:rPr lang="en-US" sz="2000" dirty="0"/>
              <a:t>CTE Dual Credit (NASCTE)</a:t>
            </a:r>
          </a:p>
          <a:p>
            <a:pPr lvl="1"/>
            <a:r>
              <a:rPr lang="en-US" sz="2000" b="1" dirty="0"/>
              <a:t>Admit Type: </a:t>
            </a:r>
            <a:r>
              <a:rPr lang="en-US" sz="2000" dirty="0"/>
              <a:t>CTE Dual Credit</a:t>
            </a:r>
          </a:p>
          <a:p>
            <a:r>
              <a:rPr lang="en-US" dirty="0"/>
              <a:t>Directing students to select these values will help college staff more easily identify CTE Dual Credit students for downstream processes such as outreach, application review, and processing. </a:t>
            </a:r>
          </a:p>
          <a:p>
            <a:r>
              <a:rPr lang="en-US" dirty="0"/>
              <a:t>Students enrolled exclusively in CTE Dual Credit must be associated with Academic Plan “NASCTE” for correct Data Warehouse mapping. </a:t>
            </a:r>
          </a:p>
        </p:txBody>
      </p:sp>
      <p:sp>
        <p:nvSpPr>
          <p:cNvPr id="4" name="Slide Number Placeholder 3">
            <a:extLst>
              <a:ext uri="{FF2B5EF4-FFF2-40B4-BE49-F238E27FC236}">
                <a16:creationId xmlns:a16="http://schemas.microsoft.com/office/drawing/2014/main" id="{B37BF95E-974F-3DF2-128C-8371715431AF}"/>
              </a:ext>
            </a:extLst>
          </p:cNvPr>
          <p:cNvSpPr>
            <a:spLocks noGrp="1"/>
          </p:cNvSpPr>
          <p:nvPr>
            <p:ph type="sldNum" sz="quarter" idx="12"/>
          </p:nvPr>
        </p:nvSpPr>
        <p:spPr/>
        <p:txBody>
          <a:bodyPr/>
          <a:lstStyle/>
          <a:p>
            <a:fld id="{DEE5BC03-7CE3-4FE3-BC0A-0ACCA8AC1F24}" type="slidenum">
              <a:rPr lang="en-US" smtClean="0"/>
              <a:pPr/>
              <a:t>8</a:t>
            </a:fld>
            <a:endParaRPr lang="en-US" dirty="0"/>
          </a:p>
        </p:txBody>
      </p:sp>
    </p:spTree>
    <p:extLst>
      <p:ext uri="{BB962C8B-B14F-4D97-AF65-F5344CB8AC3E}">
        <p14:creationId xmlns:p14="http://schemas.microsoft.com/office/powerpoint/2010/main" val="3810346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AF1AC-1507-0E4F-B5A1-144DE114B6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0F1DFC-1B09-4047-BD18-9B70C504B8A6}"/>
              </a:ext>
            </a:extLst>
          </p:cNvPr>
          <p:cNvSpPr>
            <a:spLocks noGrp="1"/>
          </p:cNvSpPr>
          <p:nvPr>
            <p:ph type="title"/>
          </p:nvPr>
        </p:nvSpPr>
        <p:spPr/>
        <p:txBody>
          <a:bodyPr/>
          <a:lstStyle/>
          <a:p>
            <a:r>
              <a:rPr lang="en-US" dirty="0"/>
              <a:t>OAAP Information (Continued)</a:t>
            </a:r>
          </a:p>
        </p:txBody>
      </p:sp>
      <p:sp>
        <p:nvSpPr>
          <p:cNvPr id="3" name="Content Placeholder 2">
            <a:extLst>
              <a:ext uri="{FF2B5EF4-FFF2-40B4-BE49-F238E27FC236}">
                <a16:creationId xmlns:a16="http://schemas.microsoft.com/office/drawing/2014/main" id="{F23E966D-027F-9BB7-5DCC-BE3759046205}"/>
              </a:ext>
            </a:extLst>
          </p:cNvPr>
          <p:cNvSpPr>
            <a:spLocks noGrp="1"/>
          </p:cNvSpPr>
          <p:nvPr>
            <p:ph idx="1"/>
          </p:nvPr>
        </p:nvSpPr>
        <p:spPr/>
        <p:txBody>
          <a:bodyPr/>
          <a:lstStyle/>
          <a:p>
            <a:r>
              <a:rPr lang="en-US" sz="2400" dirty="0"/>
              <a:t>Submitted applications can be viewed in both OAAP and ctcLink.</a:t>
            </a:r>
          </a:p>
          <a:p>
            <a:r>
              <a:rPr lang="en-US" sz="2400" dirty="0"/>
              <a:t>In-Progress applications (saved but not yet submitted) can only be viewed in OAAP. College staff can download a list of in-progress applications from OAAP. </a:t>
            </a:r>
          </a:p>
          <a:p>
            <a:r>
              <a:rPr lang="en-US" sz="2400" dirty="0"/>
              <a:t>OAAP Terms Setup controls how long a term is available for students to apply and is managed only in OAAP.  </a:t>
            </a:r>
          </a:p>
          <a:p>
            <a:r>
              <a:rPr lang="en-US" sz="2400" dirty="0"/>
              <a:t>Select college staff can manage student OAAP accounts, including initiating student password resets and resetting OAAP account email addresses. </a:t>
            </a:r>
          </a:p>
          <a:p>
            <a:r>
              <a:rPr lang="en-US" sz="2400" dirty="0"/>
              <a:t>Depending on your business process, CTE DC staff may need access to OAAP. We recommend consulting with your college’s Registrar.</a:t>
            </a:r>
          </a:p>
        </p:txBody>
      </p:sp>
      <p:sp>
        <p:nvSpPr>
          <p:cNvPr id="4" name="Slide Number Placeholder 3">
            <a:extLst>
              <a:ext uri="{FF2B5EF4-FFF2-40B4-BE49-F238E27FC236}">
                <a16:creationId xmlns:a16="http://schemas.microsoft.com/office/drawing/2014/main" id="{6CE5FA88-3203-7153-38A2-5CC9013D3C17}"/>
              </a:ext>
            </a:extLst>
          </p:cNvPr>
          <p:cNvSpPr>
            <a:spLocks noGrp="1"/>
          </p:cNvSpPr>
          <p:nvPr>
            <p:ph type="sldNum" sz="quarter" idx="12"/>
          </p:nvPr>
        </p:nvSpPr>
        <p:spPr/>
        <p:txBody>
          <a:bodyPr/>
          <a:lstStyle/>
          <a:p>
            <a:fld id="{DEE5BC03-7CE3-4FE3-BC0A-0ACCA8AC1F24}" type="slidenum">
              <a:rPr lang="en-US" smtClean="0"/>
              <a:pPr/>
              <a:t>9</a:t>
            </a:fld>
            <a:endParaRPr lang="en-US" dirty="0"/>
          </a:p>
        </p:txBody>
      </p:sp>
    </p:spTree>
    <p:extLst>
      <p:ext uri="{BB962C8B-B14F-4D97-AF65-F5344CB8AC3E}">
        <p14:creationId xmlns:p14="http://schemas.microsoft.com/office/powerpoint/2010/main" val="3737622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B9CD4-E1F2-7DFA-26D4-E42D0DB8E6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E82B5F-E63F-FB63-6062-D6D4DA503590}"/>
              </a:ext>
            </a:extLst>
          </p:cNvPr>
          <p:cNvSpPr>
            <a:spLocks noGrp="1"/>
          </p:cNvSpPr>
          <p:nvPr>
            <p:ph type="title"/>
          </p:nvPr>
        </p:nvSpPr>
        <p:spPr/>
        <p:txBody>
          <a:bodyPr/>
          <a:lstStyle/>
          <a:p>
            <a:r>
              <a:rPr lang="en-US" dirty="0"/>
              <a:t>OAAP Terms setup</a:t>
            </a:r>
          </a:p>
        </p:txBody>
      </p:sp>
      <p:sp>
        <p:nvSpPr>
          <p:cNvPr id="3" name="Content Placeholder 2">
            <a:extLst>
              <a:ext uri="{FF2B5EF4-FFF2-40B4-BE49-F238E27FC236}">
                <a16:creationId xmlns:a16="http://schemas.microsoft.com/office/drawing/2014/main" id="{DC40A3B1-EDC8-6CCA-7061-98E91A43CA72}"/>
              </a:ext>
            </a:extLst>
          </p:cNvPr>
          <p:cNvSpPr>
            <a:spLocks noGrp="1"/>
          </p:cNvSpPr>
          <p:nvPr>
            <p:ph idx="1"/>
          </p:nvPr>
        </p:nvSpPr>
        <p:spPr/>
        <p:txBody>
          <a:bodyPr/>
          <a:lstStyle/>
          <a:p>
            <a:pPr lvl="0"/>
            <a:r>
              <a:rPr lang="en-US" dirty="0"/>
              <a:t>The </a:t>
            </a:r>
            <a:r>
              <a:rPr lang="en-US" b="1" dirty="0"/>
              <a:t>CTE Dual Credit Admit Type</a:t>
            </a:r>
            <a:r>
              <a:rPr lang="en-US" dirty="0"/>
              <a:t> allows colleges to control when CTE Dual Credit applications are available each term without affecting other admit types, such as CiHS, Apprenticeship, or First Year.</a:t>
            </a:r>
          </a:p>
          <a:p>
            <a:pPr lvl="0"/>
            <a:r>
              <a:rPr lang="en-US" dirty="0"/>
              <a:t>Application terms must be </a:t>
            </a:r>
            <a:r>
              <a:rPr lang="en-US" b="1" dirty="0"/>
              <a:t>added and removed in real time</a:t>
            </a:r>
            <a:r>
              <a:rPr lang="en-US" dirty="0"/>
              <a:t>. OAAP does not currently support scheduling open or close dates in advance.</a:t>
            </a:r>
          </a:p>
          <a:p>
            <a:pPr lvl="0"/>
            <a:r>
              <a:rPr lang="en-US" dirty="0"/>
              <a:t>If a term remains available in OAAP after it should have closed, students can still submit applications for that term. College staff will need to </a:t>
            </a:r>
            <a:r>
              <a:rPr lang="en-US" b="1" dirty="0"/>
              <a:t>manually update the term and applicable dates</a:t>
            </a:r>
            <a:r>
              <a:rPr lang="en-US" dirty="0"/>
              <a:t> when processing those applications.</a:t>
            </a:r>
          </a:p>
        </p:txBody>
      </p:sp>
      <p:sp>
        <p:nvSpPr>
          <p:cNvPr id="4" name="Slide Number Placeholder 3">
            <a:extLst>
              <a:ext uri="{FF2B5EF4-FFF2-40B4-BE49-F238E27FC236}">
                <a16:creationId xmlns:a16="http://schemas.microsoft.com/office/drawing/2014/main" id="{CD656024-C87B-0029-4773-1E964B15FA35}"/>
              </a:ext>
            </a:extLst>
          </p:cNvPr>
          <p:cNvSpPr>
            <a:spLocks noGrp="1"/>
          </p:cNvSpPr>
          <p:nvPr>
            <p:ph type="sldNum" sz="quarter" idx="12"/>
          </p:nvPr>
        </p:nvSpPr>
        <p:spPr/>
        <p:txBody>
          <a:bodyPr/>
          <a:lstStyle/>
          <a:p>
            <a:fld id="{DEE5BC03-7CE3-4FE3-BC0A-0ACCA8AC1F24}" type="slidenum">
              <a:rPr lang="en-US" smtClean="0"/>
              <a:pPr/>
              <a:t>10</a:t>
            </a:fld>
            <a:endParaRPr lang="en-US" dirty="0"/>
          </a:p>
        </p:txBody>
      </p:sp>
    </p:spTree>
    <p:extLst>
      <p:ext uri="{BB962C8B-B14F-4D97-AF65-F5344CB8AC3E}">
        <p14:creationId xmlns:p14="http://schemas.microsoft.com/office/powerpoint/2010/main" val="3003915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6B2CF-C081-CE12-1163-66AD00E3C2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1F0F72-1CEF-005C-F709-B7B684AFB09E}"/>
              </a:ext>
            </a:extLst>
          </p:cNvPr>
          <p:cNvSpPr>
            <a:spLocks noGrp="1"/>
          </p:cNvSpPr>
          <p:nvPr>
            <p:ph type="title"/>
          </p:nvPr>
        </p:nvSpPr>
        <p:spPr/>
        <p:txBody>
          <a:bodyPr/>
          <a:lstStyle/>
          <a:p>
            <a:r>
              <a:rPr lang="en-US" dirty="0"/>
              <a:t>OAAP Student login</a:t>
            </a:r>
          </a:p>
        </p:txBody>
      </p:sp>
      <p:sp>
        <p:nvSpPr>
          <p:cNvPr id="3" name="Content Placeholder 2">
            <a:extLst>
              <a:ext uri="{FF2B5EF4-FFF2-40B4-BE49-F238E27FC236}">
                <a16:creationId xmlns:a16="http://schemas.microsoft.com/office/drawing/2014/main" id="{3572E44F-1329-D1F3-246C-07BEBC97B7F7}"/>
              </a:ext>
            </a:extLst>
          </p:cNvPr>
          <p:cNvSpPr>
            <a:spLocks noGrp="1"/>
          </p:cNvSpPr>
          <p:nvPr>
            <p:ph idx="1"/>
          </p:nvPr>
        </p:nvSpPr>
        <p:spPr>
          <a:xfrm>
            <a:off x="715815" y="2415154"/>
            <a:ext cx="11115967" cy="4306323"/>
          </a:xfrm>
        </p:spPr>
        <p:txBody>
          <a:bodyPr/>
          <a:lstStyle/>
          <a:p>
            <a:r>
              <a:rPr lang="en-US" dirty="0"/>
              <a:t>Students need a </a:t>
            </a:r>
            <a:r>
              <a:rPr lang="en-US" b="1" dirty="0"/>
              <a:t>unique email address </a:t>
            </a:r>
            <a:r>
              <a:rPr lang="en-US" dirty="0"/>
              <a:t>to create an OAAP account and must have access to that email to receive a One-Time Password (OTP) during OAAP account creation.</a:t>
            </a:r>
          </a:p>
          <a:p>
            <a:r>
              <a:rPr lang="en-US" dirty="0"/>
              <a:t>When a new student’s application is successfully submitted to ctcLink, an EMPLID (ctcLink Student ID) is generated. Students can find their EMPLID in OAAP by viewing their submitted application.</a:t>
            </a:r>
          </a:p>
          <a:p>
            <a:r>
              <a:rPr lang="en-US" dirty="0"/>
              <a:t>Students with an existing EMPLID should be encouraged to log in to OAAP using their ctcLink ID and password. They must have previously completed Activate Your Account (AYA) to use this login option.</a:t>
            </a:r>
          </a:p>
        </p:txBody>
      </p:sp>
      <p:sp>
        <p:nvSpPr>
          <p:cNvPr id="4" name="Slide Number Placeholder 3">
            <a:extLst>
              <a:ext uri="{FF2B5EF4-FFF2-40B4-BE49-F238E27FC236}">
                <a16:creationId xmlns:a16="http://schemas.microsoft.com/office/drawing/2014/main" id="{6233432A-6A47-D114-AC28-2F2F07415BAC}"/>
              </a:ext>
            </a:extLst>
          </p:cNvPr>
          <p:cNvSpPr>
            <a:spLocks noGrp="1"/>
          </p:cNvSpPr>
          <p:nvPr>
            <p:ph type="sldNum" sz="quarter" idx="12"/>
          </p:nvPr>
        </p:nvSpPr>
        <p:spPr/>
        <p:txBody>
          <a:bodyPr/>
          <a:lstStyle/>
          <a:p>
            <a:fld id="{DEE5BC03-7CE3-4FE3-BC0A-0ACCA8AC1F24}" type="slidenum">
              <a:rPr lang="en-US" smtClean="0"/>
              <a:pPr/>
              <a:t>11</a:t>
            </a:fld>
            <a:endParaRPr lang="en-US" dirty="0"/>
          </a:p>
        </p:txBody>
      </p:sp>
    </p:spTree>
    <p:extLst>
      <p:ext uri="{BB962C8B-B14F-4D97-AF65-F5344CB8AC3E}">
        <p14:creationId xmlns:p14="http://schemas.microsoft.com/office/powerpoint/2010/main" val="3788082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C0941-EB5F-EE43-2D15-4CF3586E5E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561B0A-9C28-C7CF-289C-71B834AC71BD}"/>
              </a:ext>
            </a:extLst>
          </p:cNvPr>
          <p:cNvSpPr>
            <a:spLocks noGrp="1"/>
          </p:cNvSpPr>
          <p:nvPr>
            <p:ph type="title"/>
          </p:nvPr>
        </p:nvSpPr>
        <p:spPr/>
        <p:txBody>
          <a:bodyPr/>
          <a:lstStyle/>
          <a:p>
            <a:r>
              <a:rPr lang="en-US" dirty="0"/>
              <a:t>Oaap start an application values</a:t>
            </a:r>
          </a:p>
        </p:txBody>
      </p:sp>
      <p:sp>
        <p:nvSpPr>
          <p:cNvPr id="3" name="Content Placeholder 2">
            <a:extLst>
              <a:ext uri="{FF2B5EF4-FFF2-40B4-BE49-F238E27FC236}">
                <a16:creationId xmlns:a16="http://schemas.microsoft.com/office/drawing/2014/main" id="{BB61EFFD-3D26-D7E5-8BCC-67C9F3C8B3DB}"/>
              </a:ext>
            </a:extLst>
          </p:cNvPr>
          <p:cNvSpPr>
            <a:spLocks noGrp="1"/>
          </p:cNvSpPr>
          <p:nvPr>
            <p:ph idx="1"/>
          </p:nvPr>
        </p:nvSpPr>
        <p:spPr>
          <a:xfrm>
            <a:off x="715815" y="2415154"/>
            <a:ext cx="11115967" cy="4306323"/>
          </a:xfrm>
        </p:spPr>
        <p:txBody>
          <a:bodyPr/>
          <a:lstStyle/>
          <a:p>
            <a:pPr marL="0" indent="0">
              <a:buNone/>
            </a:pPr>
            <a:r>
              <a:rPr lang="en-US" sz="2000" dirty="0"/>
              <a:t>Students should select the following values when completing an application. </a:t>
            </a:r>
          </a:p>
          <a:p>
            <a:pPr lvl="1"/>
            <a:r>
              <a:rPr lang="en-US" sz="1600" b="1" dirty="0"/>
              <a:t>College: </a:t>
            </a:r>
            <a:r>
              <a:rPr lang="en-US" sz="1600" dirty="0"/>
              <a:t>Select the applicable college</a:t>
            </a:r>
          </a:p>
          <a:p>
            <a:pPr lvl="1"/>
            <a:r>
              <a:rPr lang="en-US" sz="1600" b="1" dirty="0"/>
              <a:t>Admit Type</a:t>
            </a:r>
          </a:p>
          <a:p>
            <a:pPr lvl="2"/>
            <a:r>
              <a:rPr lang="en-US" sz="1600" dirty="0"/>
              <a:t>OAAP Field: I will be enrolling as a…</a:t>
            </a:r>
          </a:p>
          <a:p>
            <a:pPr lvl="2"/>
            <a:r>
              <a:rPr lang="en-US" sz="1600" b="1" dirty="0"/>
              <a:t>Select: CTE Dual Credit</a:t>
            </a:r>
          </a:p>
          <a:p>
            <a:pPr lvl="1"/>
            <a:r>
              <a:rPr lang="en-US" sz="1600" b="1" dirty="0"/>
              <a:t>Academic Program</a:t>
            </a:r>
          </a:p>
          <a:p>
            <a:pPr lvl="2"/>
            <a:r>
              <a:rPr lang="en-US" sz="1600" dirty="0"/>
              <a:t>OAAP Field: Program</a:t>
            </a:r>
          </a:p>
          <a:p>
            <a:pPr lvl="2"/>
            <a:r>
              <a:rPr lang="en-US" sz="1600" b="1" dirty="0"/>
              <a:t>Select: Non-Award Seeking</a:t>
            </a:r>
          </a:p>
          <a:p>
            <a:pPr lvl="1"/>
            <a:r>
              <a:rPr lang="en-US" sz="1600" b="1" dirty="0"/>
              <a:t>Term: </a:t>
            </a:r>
            <a:r>
              <a:rPr lang="en-US" sz="1600" dirty="0"/>
              <a:t>Select the applicable term (e.g., Winter 2027)</a:t>
            </a:r>
          </a:p>
          <a:p>
            <a:pPr lvl="1"/>
            <a:r>
              <a:rPr lang="en-US" sz="1600" b="1" dirty="0"/>
              <a:t>Academic Plan</a:t>
            </a:r>
          </a:p>
          <a:p>
            <a:pPr lvl="2"/>
            <a:r>
              <a:rPr lang="en-US" sz="1600" dirty="0"/>
              <a:t>OAAP Field: Degree or Certificate I am seeking…</a:t>
            </a:r>
          </a:p>
          <a:p>
            <a:pPr lvl="2"/>
            <a:r>
              <a:rPr lang="en-US" sz="1600" b="1" dirty="0"/>
              <a:t>Select: CTE Dual Credit</a:t>
            </a:r>
          </a:p>
          <a:p>
            <a:pPr lvl="1"/>
            <a:r>
              <a:rPr lang="en-US" sz="1600" b="1" dirty="0"/>
              <a:t>Academic Subplan</a:t>
            </a:r>
          </a:p>
          <a:p>
            <a:pPr lvl="2"/>
            <a:r>
              <a:rPr lang="en-US" sz="1600" dirty="0"/>
              <a:t>OAAP Field: Academic Focus Area</a:t>
            </a:r>
          </a:p>
          <a:p>
            <a:pPr lvl="2"/>
            <a:r>
              <a:rPr lang="en-US" sz="1600" b="1" dirty="0"/>
              <a:t>Leave blank</a:t>
            </a:r>
          </a:p>
          <a:p>
            <a:pPr lvl="1"/>
            <a:endParaRPr lang="en-US" dirty="0"/>
          </a:p>
        </p:txBody>
      </p:sp>
      <p:sp>
        <p:nvSpPr>
          <p:cNvPr id="4" name="Slide Number Placeholder 3">
            <a:extLst>
              <a:ext uri="{FF2B5EF4-FFF2-40B4-BE49-F238E27FC236}">
                <a16:creationId xmlns:a16="http://schemas.microsoft.com/office/drawing/2014/main" id="{571431AC-C7AD-0667-EE36-AB45767F95B5}"/>
              </a:ext>
            </a:extLst>
          </p:cNvPr>
          <p:cNvSpPr>
            <a:spLocks noGrp="1"/>
          </p:cNvSpPr>
          <p:nvPr>
            <p:ph type="sldNum" sz="quarter" idx="12"/>
          </p:nvPr>
        </p:nvSpPr>
        <p:spPr/>
        <p:txBody>
          <a:bodyPr/>
          <a:lstStyle/>
          <a:p>
            <a:fld id="{DEE5BC03-7CE3-4FE3-BC0A-0ACCA8AC1F24}" type="slidenum">
              <a:rPr lang="en-US" smtClean="0"/>
              <a:pPr/>
              <a:t>12</a:t>
            </a:fld>
            <a:endParaRPr lang="en-US" dirty="0"/>
          </a:p>
        </p:txBody>
      </p:sp>
    </p:spTree>
    <p:extLst>
      <p:ext uri="{BB962C8B-B14F-4D97-AF65-F5344CB8AC3E}">
        <p14:creationId xmlns:p14="http://schemas.microsoft.com/office/powerpoint/2010/main" val="1398720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31154C8-459E-A048-4B63-DF8149F2A847}"/>
              </a:ext>
            </a:extLst>
          </p:cNvPr>
          <p:cNvSpPr>
            <a:spLocks noGrp="1"/>
          </p:cNvSpPr>
          <p:nvPr>
            <p:ph type="sldNum" sz="quarter" idx="12"/>
          </p:nvPr>
        </p:nvSpPr>
        <p:spPr>
          <a:xfrm>
            <a:off x="11222183" y="6529855"/>
            <a:ext cx="609599" cy="191623"/>
          </a:xfrm>
        </p:spPr>
        <p:txBody>
          <a:bodyPr>
            <a:normAutofit/>
          </a:bodyPr>
          <a:lstStyle/>
          <a:p>
            <a:pPr>
              <a:lnSpc>
                <a:spcPct val="90000"/>
              </a:lnSpc>
              <a:spcAft>
                <a:spcPts val="600"/>
              </a:spcAft>
            </a:pPr>
            <a:fld id="{DEE5BC03-7CE3-4FE3-BC0A-0ACCA8AC1F24}" type="slidenum">
              <a:rPr lang="en-US" sz="700" smtClean="0"/>
              <a:pPr>
                <a:lnSpc>
                  <a:spcPct val="90000"/>
                </a:lnSpc>
                <a:spcAft>
                  <a:spcPts val="600"/>
                </a:spcAft>
              </a:pPr>
              <a:t>13</a:t>
            </a:fld>
            <a:endParaRPr lang="en-US" sz="700"/>
          </a:p>
        </p:txBody>
      </p:sp>
      <p:sp>
        <p:nvSpPr>
          <p:cNvPr id="2" name="Title 1">
            <a:extLst>
              <a:ext uri="{FF2B5EF4-FFF2-40B4-BE49-F238E27FC236}">
                <a16:creationId xmlns:a16="http://schemas.microsoft.com/office/drawing/2014/main" id="{650286DD-59CF-EFDC-01CC-5E914137922B}"/>
              </a:ext>
            </a:extLst>
          </p:cNvPr>
          <p:cNvSpPr>
            <a:spLocks noGrp="1"/>
          </p:cNvSpPr>
          <p:nvPr>
            <p:ph type="title"/>
          </p:nvPr>
        </p:nvSpPr>
        <p:spPr>
          <a:xfrm>
            <a:off x="692720" y="294201"/>
            <a:ext cx="11069783" cy="786457"/>
          </a:xfrm>
        </p:spPr>
        <p:txBody>
          <a:bodyPr>
            <a:normAutofit/>
          </a:bodyPr>
          <a:lstStyle/>
          <a:p>
            <a:r>
              <a:rPr lang="en-US" dirty="0"/>
              <a:t>Example </a:t>
            </a:r>
            <a:r>
              <a:rPr lang="en-US" dirty="0" err="1"/>
              <a:t>oaap</a:t>
            </a:r>
            <a:r>
              <a:rPr lang="en-US" dirty="0"/>
              <a:t> screenshot</a:t>
            </a:r>
          </a:p>
        </p:txBody>
      </p:sp>
      <p:pic>
        <p:nvPicPr>
          <p:cNvPr id="5" name="Content Placeholder 4" descr="The image is for decorative purposes. It shows an example of the values selected in OAAP that were mentioned on the previous slide.  ">
            <a:extLst>
              <a:ext uri="{FF2B5EF4-FFF2-40B4-BE49-F238E27FC236}">
                <a16:creationId xmlns:a16="http://schemas.microsoft.com/office/drawing/2014/main" id="{B1CA343F-BAA7-F1B9-80DB-5B2261979090}"/>
              </a:ext>
            </a:extLst>
          </p:cNvPr>
          <p:cNvPicPr>
            <a:picLocks noGrp="1" noChangeAspect="1"/>
          </p:cNvPicPr>
          <p:nvPr>
            <p:ph idx="1"/>
          </p:nvPr>
        </p:nvPicPr>
        <p:blipFill>
          <a:blip r:embed="rId2"/>
          <a:stretch>
            <a:fillRect/>
          </a:stretch>
        </p:blipFill>
        <p:spPr>
          <a:xfrm>
            <a:off x="1438885" y="1174171"/>
            <a:ext cx="9314231" cy="5355683"/>
          </a:xfrm>
          <a:prstGeom prst="rect">
            <a:avLst/>
          </a:prstGeom>
          <a:noFill/>
        </p:spPr>
      </p:pic>
    </p:spTree>
    <p:extLst>
      <p:ext uri="{BB962C8B-B14F-4D97-AF65-F5344CB8AC3E}">
        <p14:creationId xmlns:p14="http://schemas.microsoft.com/office/powerpoint/2010/main" val="1657500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E68A2-2635-317E-1430-4DAFF97F7F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43F8D0-A6F9-8EE5-DBD9-40B57B69D34C}"/>
              </a:ext>
            </a:extLst>
          </p:cNvPr>
          <p:cNvSpPr>
            <a:spLocks noGrp="1"/>
          </p:cNvSpPr>
          <p:nvPr>
            <p:ph type="title"/>
          </p:nvPr>
        </p:nvSpPr>
        <p:spPr/>
        <p:txBody>
          <a:bodyPr/>
          <a:lstStyle/>
          <a:p>
            <a:r>
              <a:rPr lang="en-US" dirty="0"/>
              <a:t>Submitting an application</a:t>
            </a:r>
          </a:p>
        </p:txBody>
      </p:sp>
      <p:sp>
        <p:nvSpPr>
          <p:cNvPr id="3" name="Content Placeholder 2">
            <a:extLst>
              <a:ext uri="{FF2B5EF4-FFF2-40B4-BE49-F238E27FC236}">
                <a16:creationId xmlns:a16="http://schemas.microsoft.com/office/drawing/2014/main" id="{F3BFED24-430D-778A-A663-47BECC3BF13F}"/>
              </a:ext>
            </a:extLst>
          </p:cNvPr>
          <p:cNvSpPr>
            <a:spLocks noGrp="1"/>
          </p:cNvSpPr>
          <p:nvPr>
            <p:ph idx="1"/>
          </p:nvPr>
        </p:nvSpPr>
        <p:spPr/>
        <p:txBody>
          <a:bodyPr/>
          <a:lstStyle/>
          <a:p>
            <a:pPr lvl="0"/>
            <a:r>
              <a:rPr lang="en-US" dirty="0"/>
              <a:t>A QRG has been created to walkthrough the CTE Dual Credit application process. </a:t>
            </a:r>
          </a:p>
          <a:p>
            <a:pPr lvl="0"/>
            <a:r>
              <a:rPr lang="en-US" dirty="0"/>
              <a:t>Link: </a:t>
            </a:r>
            <a:r>
              <a:rPr lang="en-US" dirty="0">
                <a:hlinkClick r:id="rId2"/>
              </a:rPr>
              <a:t>https://ctclinkreferencecenter.ctclink.us/m/79544/l/2079451-oaap-career-and-technical-education-cte-dual-credit-admissions-application-without-a-fee</a:t>
            </a:r>
            <a:r>
              <a:rPr lang="en-US" dirty="0"/>
              <a:t> </a:t>
            </a:r>
          </a:p>
        </p:txBody>
      </p:sp>
      <p:sp>
        <p:nvSpPr>
          <p:cNvPr id="4" name="Slide Number Placeholder 3">
            <a:extLst>
              <a:ext uri="{FF2B5EF4-FFF2-40B4-BE49-F238E27FC236}">
                <a16:creationId xmlns:a16="http://schemas.microsoft.com/office/drawing/2014/main" id="{953069CF-1A98-56BF-85CE-BBD1B3EB3AF8}"/>
              </a:ext>
            </a:extLst>
          </p:cNvPr>
          <p:cNvSpPr>
            <a:spLocks noGrp="1"/>
          </p:cNvSpPr>
          <p:nvPr>
            <p:ph type="sldNum" sz="quarter" idx="12"/>
          </p:nvPr>
        </p:nvSpPr>
        <p:spPr/>
        <p:txBody>
          <a:bodyPr/>
          <a:lstStyle/>
          <a:p>
            <a:fld id="{DEE5BC03-7CE3-4FE3-BC0A-0ACCA8AC1F24}" type="slidenum">
              <a:rPr lang="en-US" smtClean="0"/>
              <a:pPr/>
              <a:t>14</a:t>
            </a:fld>
            <a:endParaRPr lang="en-US" dirty="0"/>
          </a:p>
        </p:txBody>
      </p:sp>
    </p:spTree>
    <p:extLst>
      <p:ext uri="{BB962C8B-B14F-4D97-AF65-F5344CB8AC3E}">
        <p14:creationId xmlns:p14="http://schemas.microsoft.com/office/powerpoint/2010/main" val="40836059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6A44B-A7BE-7167-0708-5AE2EFFCE3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F29F2D-A153-8D28-09CE-5BDA72D3FAF3}"/>
              </a:ext>
            </a:extLst>
          </p:cNvPr>
          <p:cNvSpPr>
            <a:spLocks noGrp="1"/>
          </p:cNvSpPr>
          <p:nvPr>
            <p:ph type="title"/>
          </p:nvPr>
        </p:nvSpPr>
        <p:spPr/>
        <p:txBody>
          <a:bodyPr/>
          <a:lstStyle/>
          <a:p>
            <a:r>
              <a:rPr lang="en-US" dirty="0"/>
              <a:t>OAAP Upload Documents</a:t>
            </a:r>
          </a:p>
        </p:txBody>
      </p:sp>
      <p:sp>
        <p:nvSpPr>
          <p:cNvPr id="3" name="Content Placeholder 2">
            <a:extLst>
              <a:ext uri="{FF2B5EF4-FFF2-40B4-BE49-F238E27FC236}">
                <a16:creationId xmlns:a16="http://schemas.microsoft.com/office/drawing/2014/main" id="{0E5A3F3E-4A2C-7FBF-5613-576807A2A09F}"/>
              </a:ext>
            </a:extLst>
          </p:cNvPr>
          <p:cNvSpPr>
            <a:spLocks noGrp="1"/>
          </p:cNvSpPr>
          <p:nvPr>
            <p:ph idx="1"/>
          </p:nvPr>
        </p:nvSpPr>
        <p:spPr/>
        <p:txBody>
          <a:bodyPr/>
          <a:lstStyle/>
          <a:p>
            <a:pPr lvl="0"/>
            <a:r>
              <a:rPr lang="en-US" dirty="0"/>
              <a:t>Some colleges allow students to upload documents as part of the OAAP application.</a:t>
            </a:r>
          </a:p>
          <a:p>
            <a:r>
              <a:rPr lang="en-US" dirty="0"/>
              <a:t>CTE Dual Credit will use the same admissions template as Running Start students. If your college currently accepts documents for Running Start and CiHS students, this will also be available for CTE Dual Credit students. </a:t>
            </a:r>
          </a:p>
          <a:p>
            <a:pPr lvl="0"/>
            <a:r>
              <a:rPr lang="en-US" dirty="0"/>
              <a:t>Know your college’s process and provide </a:t>
            </a:r>
            <a:r>
              <a:rPr lang="en-US" b="1" dirty="0"/>
              <a:t>CTE Dual Credit students with clear instructions</a:t>
            </a:r>
            <a:r>
              <a:rPr lang="en-US" dirty="0"/>
              <a:t> on what to upload - or whether they should skip this section of the application.</a:t>
            </a:r>
          </a:p>
        </p:txBody>
      </p:sp>
      <p:sp>
        <p:nvSpPr>
          <p:cNvPr id="4" name="Slide Number Placeholder 3">
            <a:extLst>
              <a:ext uri="{FF2B5EF4-FFF2-40B4-BE49-F238E27FC236}">
                <a16:creationId xmlns:a16="http://schemas.microsoft.com/office/drawing/2014/main" id="{53D20AB8-6C2D-E108-BF2B-1B77543D9C05}"/>
              </a:ext>
            </a:extLst>
          </p:cNvPr>
          <p:cNvSpPr>
            <a:spLocks noGrp="1"/>
          </p:cNvSpPr>
          <p:nvPr>
            <p:ph type="sldNum" sz="quarter" idx="12"/>
          </p:nvPr>
        </p:nvSpPr>
        <p:spPr/>
        <p:txBody>
          <a:bodyPr/>
          <a:lstStyle/>
          <a:p>
            <a:fld id="{DEE5BC03-7CE3-4FE3-BC0A-0ACCA8AC1F24}" type="slidenum">
              <a:rPr lang="en-US" smtClean="0"/>
              <a:pPr/>
              <a:t>15</a:t>
            </a:fld>
            <a:endParaRPr lang="en-US" dirty="0"/>
          </a:p>
        </p:txBody>
      </p:sp>
    </p:spTree>
    <p:extLst>
      <p:ext uri="{BB962C8B-B14F-4D97-AF65-F5344CB8AC3E}">
        <p14:creationId xmlns:p14="http://schemas.microsoft.com/office/powerpoint/2010/main" val="3755027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AE21B-6F28-70D5-CDEA-61A425B2F3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373FB2-3586-77C0-225C-E2C2468A1992}"/>
              </a:ext>
            </a:extLst>
          </p:cNvPr>
          <p:cNvSpPr>
            <a:spLocks noGrp="1"/>
          </p:cNvSpPr>
          <p:nvPr>
            <p:ph type="title"/>
          </p:nvPr>
        </p:nvSpPr>
        <p:spPr/>
        <p:txBody>
          <a:bodyPr/>
          <a:lstStyle/>
          <a:p>
            <a:r>
              <a:rPr lang="en-US" dirty="0"/>
              <a:t>OAAP Application fees</a:t>
            </a:r>
          </a:p>
        </p:txBody>
      </p:sp>
      <p:sp>
        <p:nvSpPr>
          <p:cNvPr id="3" name="Content Placeholder 2">
            <a:extLst>
              <a:ext uri="{FF2B5EF4-FFF2-40B4-BE49-F238E27FC236}">
                <a16:creationId xmlns:a16="http://schemas.microsoft.com/office/drawing/2014/main" id="{B9239E6C-471A-B39B-6B76-12542252EAA7}"/>
              </a:ext>
            </a:extLst>
          </p:cNvPr>
          <p:cNvSpPr>
            <a:spLocks noGrp="1"/>
          </p:cNvSpPr>
          <p:nvPr>
            <p:ph idx="1"/>
          </p:nvPr>
        </p:nvSpPr>
        <p:spPr/>
        <p:txBody>
          <a:bodyPr/>
          <a:lstStyle/>
          <a:p>
            <a:r>
              <a:rPr lang="en-US" sz="2400" dirty="0"/>
              <a:t>Colleges determine whether to charge students an application fee in OAAP.</a:t>
            </a:r>
          </a:p>
          <a:p>
            <a:r>
              <a:rPr lang="en-US" sz="2400" dirty="0"/>
              <a:t>Application fees can be configured by admit type. Colleges that charge other applicants can choose not to charge CTE Dual Credit students.</a:t>
            </a:r>
          </a:p>
          <a:p>
            <a:r>
              <a:rPr lang="en-US" sz="2400" dirty="0"/>
              <a:t>If your college does not currently charge application fees in OAAP but plans to, additional setup will be required with SBCTC and your Student Financials staff.</a:t>
            </a:r>
          </a:p>
          <a:p>
            <a:r>
              <a:rPr lang="en-US" sz="2400" dirty="0"/>
              <a:t>Application fee waiver codes can be generated in OAAP. Colleges should establish a process for providing waiver codes to students before they apply so the code can be entered during the payment process.</a:t>
            </a:r>
          </a:p>
        </p:txBody>
      </p:sp>
      <p:sp>
        <p:nvSpPr>
          <p:cNvPr id="4" name="Slide Number Placeholder 3">
            <a:extLst>
              <a:ext uri="{FF2B5EF4-FFF2-40B4-BE49-F238E27FC236}">
                <a16:creationId xmlns:a16="http://schemas.microsoft.com/office/drawing/2014/main" id="{95FEBC20-435E-E6DC-A618-C913CCBEFEC2}"/>
              </a:ext>
            </a:extLst>
          </p:cNvPr>
          <p:cNvSpPr>
            <a:spLocks noGrp="1"/>
          </p:cNvSpPr>
          <p:nvPr>
            <p:ph type="sldNum" sz="quarter" idx="12"/>
          </p:nvPr>
        </p:nvSpPr>
        <p:spPr/>
        <p:txBody>
          <a:bodyPr/>
          <a:lstStyle/>
          <a:p>
            <a:fld id="{DEE5BC03-7CE3-4FE3-BC0A-0ACCA8AC1F24}" type="slidenum">
              <a:rPr lang="en-US" smtClean="0"/>
              <a:pPr/>
              <a:t>16</a:t>
            </a:fld>
            <a:endParaRPr lang="en-US" dirty="0"/>
          </a:p>
        </p:txBody>
      </p:sp>
    </p:spTree>
    <p:extLst>
      <p:ext uri="{BB962C8B-B14F-4D97-AF65-F5344CB8AC3E}">
        <p14:creationId xmlns:p14="http://schemas.microsoft.com/office/powerpoint/2010/main" val="4455006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F7C35-7224-D4D9-F37E-B1296CBA2E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4DF597-2E90-19D6-668F-1D9DCD5AC03D}"/>
              </a:ext>
            </a:extLst>
          </p:cNvPr>
          <p:cNvSpPr>
            <a:spLocks noGrp="1"/>
          </p:cNvSpPr>
          <p:nvPr>
            <p:ph type="title"/>
          </p:nvPr>
        </p:nvSpPr>
        <p:spPr/>
        <p:txBody>
          <a:bodyPr/>
          <a:lstStyle/>
          <a:p>
            <a:r>
              <a:rPr lang="en-US" dirty="0"/>
              <a:t>Prepare for student questions</a:t>
            </a:r>
          </a:p>
        </p:txBody>
      </p:sp>
      <p:sp>
        <p:nvSpPr>
          <p:cNvPr id="3" name="Content Placeholder 2">
            <a:extLst>
              <a:ext uri="{FF2B5EF4-FFF2-40B4-BE49-F238E27FC236}">
                <a16:creationId xmlns:a16="http://schemas.microsoft.com/office/drawing/2014/main" id="{9CFE04B1-7C11-8751-4300-1120849F6D2B}"/>
              </a:ext>
            </a:extLst>
          </p:cNvPr>
          <p:cNvSpPr>
            <a:spLocks noGrp="1"/>
          </p:cNvSpPr>
          <p:nvPr>
            <p:ph idx="1"/>
          </p:nvPr>
        </p:nvSpPr>
        <p:spPr>
          <a:xfrm>
            <a:off x="715815" y="2415154"/>
            <a:ext cx="11115967" cy="4306323"/>
          </a:xfrm>
        </p:spPr>
        <p:txBody>
          <a:bodyPr/>
          <a:lstStyle/>
          <a:p>
            <a:pPr lvl="0"/>
            <a:r>
              <a:rPr lang="en-US" dirty="0"/>
              <a:t>Students may need assistance while completing their application. It is important to understand where OAAP directs students for help.</a:t>
            </a:r>
          </a:p>
          <a:p>
            <a:pPr lvl="0"/>
            <a:r>
              <a:rPr lang="en-US" b="1" dirty="0"/>
              <a:t>College Email and Phone: </a:t>
            </a:r>
            <a:r>
              <a:rPr lang="en-US" dirty="0"/>
              <a:t>Each college configures one email address and phone number in OAAP for all applicant types. This contact information appears in the light green toolbar near the top of the application as students move through each section.</a:t>
            </a:r>
          </a:p>
          <a:p>
            <a:pPr lvl="0"/>
            <a:r>
              <a:rPr lang="en-US" b="1" dirty="0"/>
              <a:t>ctcLink Help: </a:t>
            </a:r>
            <a:r>
              <a:rPr lang="en-US" dirty="0"/>
              <a:t>Some error messages may direct students to the </a:t>
            </a:r>
            <a:r>
              <a:rPr lang="en-US" dirty="0">
                <a:hlinkClick r:id="rId3"/>
              </a:rPr>
              <a:t>ctcLink Help website</a:t>
            </a:r>
            <a:r>
              <a:rPr lang="en-US" dirty="0"/>
              <a:t>. Review your college’s information and make sure staff who may receive inquiries know how to direct students for additional assistance.</a:t>
            </a:r>
          </a:p>
        </p:txBody>
      </p:sp>
      <p:sp>
        <p:nvSpPr>
          <p:cNvPr id="4" name="Slide Number Placeholder 3">
            <a:extLst>
              <a:ext uri="{FF2B5EF4-FFF2-40B4-BE49-F238E27FC236}">
                <a16:creationId xmlns:a16="http://schemas.microsoft.com/office/drawing/2014/main" id="{680548D1-26A3-30E8-A394-314DE72EBB04}"/>
              </a:ext>
            </a:extLst>
          </p:cNvPr>
          <p:cNvSpPr>
            <a:spLocks noGrp="1"/>
          </p:cNvSpPr>
          <p:nvPr>
            <p:ph type="sldNum" sz="quarter" idx="12"/>
          </p:nvPr>
        </p:nvSpPr>
        <p:spPr/>
        <p:txBody>
          <a:bodyPr/>
          <a:lstStyle/>
          <a:p>
            <a:fld id="{DEE5BC03-7CE3-4FE3-BC0A-0ACCA8AC1F24}" type="slidenum">
              <a:rPr lang="en-US" smtClean="0"/>
              <a:pPr/>
              <a:t>17</a:t>
            </a:fld>
            <a:endParaRPr lang="en-US" dirty="0"/>
          </a:p>
        </p:txBody>
      </p:sp>
    </p:spTree>
    <p:extLst>
      <p:ext uri="{BB962C8B-B14F-4D97-AF65-F5344CB8AC3E}">
        <p14:creationId xmlns:p14="http://schemas.microsoft.com/office/powerpoint/2010/main" val="168991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1F478-A8BF-E7B3-DC61-3626A87B59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61CD53-3584-7678-F4A7-AB788E4F366D}"/>
              </a:ext>
            </a:extLst>
          </p:cNvPr>
          <p:cNvSpPr>
            <a:spLocks noGrp="1"/>
          </p:cNvSpPr>
          <p:nvPr>
            <p:ph type="title"/>
          </p:nvPr>
        </p:nvSpPr>
        <p:spPr/>
        <p:txBody>
          <a:bodyPr/>
          <a:lstStyle/>
          <a:p>
            <a:r>
              <a:rPr lang="en-US" dirty="0"/>
              <a:t>Reviewing CTE Dual Credit Applications</a:t>
            </a:r>
          </a:p>
        </p:txBody>
      </p:sp>
      <p:sp>
        <p:nvSpPr>
          <p:cNvPr id="3" name="Content Placeholder 2">
            <a:extLst>
              <a:ext uri="{FF2B5EF4-FFF2-40B4-BE49-F238E27FC236}">
                <a16:creationId xmlns:a16="http://schemas.microsoft.com/office/drawing/2014/main" id="{14594D8D-F796-6F80-DD51-751208238BE6}"/>
              </a:ext>
            </a:extLst>
          </p:cNvPr>
          <p:cNvSpPr>
            <a:spLocks noGrp="1"/>
          </p:cNvSpPr>
          <p:nvPr>
            <p:ph idx="1"/>
          </p:nvPr>
        </p:nvSpPr>
        <p:spPr/>
        <p:txBody>
          <a:bodyPr/>
          <a:lstStyle/>
          <a:p>
            <a:pPr lvl="0"/>
            <a:r>
              <a:rPr lang="en-US" dirty="0"/>
              <a:t>CTE Dual Credit applications should be validated with CTE Dual Credit program staff to confirm the student selected the appropriate admit term based on application timing and the college’s local admissions processing timelines.</a:t>
            </a:r>
          </a:p>
          <a:p>
            <a:pPr lvl="0"/>
            <a:r>
              <a:rPr lang="en-US" dirty="0"/>
              <a:t>To identify submitted applications, run the Admissions Query and filter by the CTE Dual Credit admit type or NASCTE plan code.</a:t>
            </a:r>
          </a:p>
          <a:p>
            <a:r>
              <a:rPr lang="en-US" dirty="0"/>
              <a:t>QRG Resource:</a:t>
            </a:r>
            <a:r>
              <a:rPr lang="en-US" u="sng" dirty="0">
                <a:hlinkClick r:id="rId3"/>
              </a:rPr>
              <a:t> 9.2 Running Admissions Query</a:t>
            </a:r>
            <a:r>
              <a:rPr lang="en-US" dirty="0"/>
              <a:t>. </a:t>
            </a:r>
          </a:p>
          <a:p>
            <a:endParaRPr lang="en-US" dirty="0"/>
          </a:p>
        </p:txBody>
      </p:sp>
      <p:sp>
        <p:nvSpPr>
          <p:cNvPr id="4" name="Slide Number Placeholder 3">
            <a:extLst>
              <a:ext uri="{FF2B5EF4-FFF2-40B4-BE49-F238E27FC236}">
                <a16:creationId xmlns:a16="http://schemas.microsoft.com/office/drawing/2014/main" id="{1DFA21B3-1CED-4977-EF7E-4BA120114A3A}"/>
              </a:ext>
            </a:extLst>
          </p:cNvPr>
          <p:cNvSpPr>
            <a:spLocks noGrp="1"/>
          </p:cNvSpPr>
          <p:nvPr>
            <p:ph type="sldNum" sz="quarter" idx="12"/>
          </p:nvPr>
        </p:nvSpPr>
        <p:spPr/>
        <p:txBody>
          <a:bodyPr/>
          <a:lstStyle/>
          <a:p>
            <a:fld id="{DEE5BC03-7CE3-4FE3-BC0A-0ACCA8AC1F24}" type="slidenum">
              <a:rPr lang="en-US" smtClean="0"/>
              <a:pPr/>
              <a:t>18</a:t>
            </a:fld>
            <a:endParaRPr lang="en-US" dirty="0"/>
          </a:p>
        </p:txBody>
      </p:sp>
    </p:spTree>
    <p:extLst>
      <p:ext uri="{BB962C8B-B14F-4D97-AF65-F5344CB8AC3E}">
        <p14:creationId xmlns:p14="http://schemas.microsoft.com/office/powerpoint/2010/main" val="3589122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B5824-2FC8-6B14-6DCF-8395D315FD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FEC899-5769-94CC-50E9-6E7D8CDB694D}"/>
              </a:ext>
            </a:extLst>
          </p:cNvPr>
          <p:cNvSpPr>
            <a:spLocks noGrp="1"/>
          </p:cNvSpPr>
          <p:nvPr>
            <p:ph type="title"/>
          </p:nvPr>
        </p:nvSpPr>
        <p:spPr>
          <a:xfrm>
            <a:off x="715815" y="1549936"/>
            <a:ext cx="11476185" cy="797070"/>
          </a:xfrm>
        </p:spPr>
        <p:txBody>
          <a:bodyPr/>
          <a:lstStyle/>
          <a:p>
            <a:r>
              <a:rPr lang="en-US" dirty="0"/>
              <a:t>Reviewing CTE Dual Credit Applications (Continued)</a:t>
            </a:r>
          </a:p>
        </p:txBody>
      </p:sp>
      <p:sp>
        <p:nvSpPr>
          <p:cNvPr id="3" name="Content Placeholder 2">
            <a:extLst>
              <a:ext uri="{FF2B5EF4-FFF2-40B4-BE49-F238E27FC236}">
                <a16:creationId xmlns:a16="http://schemas.microsoft.com/office/drawing/2014/main" id="{65AAF723-99FD-A3EC-C7C5-325E8D62B026}"/>
              </a:ext>
            </a:extLst>
          </p:cNvPr>
          <p:cNvSpPr>
            <a:spLocks noGrp="1"/>
          </p:cNvSpPr>
          <p:nvPr>
            <p:ph idx="1"/>
          </p:nvPr>
        </p:nvSpPr>
        <p:spPr>
          <a:xfrm>
            <a:off x="715815" y="2415154"/>
            <a:ext cx="11115967" cy="4306323"/>
          </a:xfrm>
        </p:spPr>
        <p:txBody>
          <a:bodyPr/>
          <a:lstStyle/>
          <a:p>
            <a:r>
              <a:rPr lang="en-US" dirty="0"/>
              <a:t>Some applications may partially match an existing person in ctcLink and require staff review to determine whether it is the same person. This process is called </a:t>
            </a:r>
            <a:r>
              <a:rPr lang="en-US" dirty="0">
                <a:hlinkClick r:id="rId3"/>
              </a:rPr>
              <a:t>OAAP Suspense Management</a:t>
            </a:r>
            <a:r>
              <a:rPr lang="en-US" dirty="0"/>
              <a:t>. </a:t>
            </a:r>
          </a:p>
          <a:p>
            <a:pPr lvl="0"/>
            <a:r>
              <a:rPr lang="en-US" dirty="0"/>
              <a:t>Suspense Management must be completed before an EMPLID can be assigned to the application. Students will not see an ID on their submitted application in OAAP until approximately one hour after staff complete this process.  </a:t>
            </a:r>
          </a:p>
          <a:p>
            <a:pPr lvl="0"/>
            <a:r>
              <a:rPr lang="en-US" dirty="0"/>
              <a:t>Suspended applications should be reviewed and processed regularly.</a:t>
            </a:r>
          </a:p>
          <a:p>
            <a:pPr lvl="0"/>
            <a:r>
              <a:rPr lang="en-US" dirty="0"/>
              <a:t>To identify suspended applications, run the Applications in Suspense (QCS_RA_APPLICATION_STAGING) query.</a:t>
            </a:r>
          </a:p>
        </p:txBody>
      </p:sp>
      <p:sp>
        <p:nvSpPr>
          <p:cNvPr id="4" name="Slide Number Placeholder 3">
            <a:extLst>
              <a:ext uri="{FF2B5EF4-FFF2-40B4-BE49-F238E27FC236}">
                <a16:creationId xmlns:a16="http://schemas.microsoft.com/office/drawing/2014/main" id="{45DB3580-E21E-FBAB-DE4E-85ACF409FB91}"/>
              </a:ext>
            </a:extLst>
          </p:cNvPr>
          <p:cNvSpPr>
            <a:spLocks noGrp="1"/>
          </p:cNvSpPr>
          <p:nvPr>
            <p:ph type="sldNum" sz="quarter" idx="12"/>
          </p:nvPr>
        </p:nvSpPr>
        <p:spPr/>
        <p:txBody>
          <a:bodyPr/>
          <a:lstStyle/>
          <a:p>
            <a:fld id="{DEE5BC03-7CE3-4FE3-BC0A-0ACCA8AC1F24}" type="slidenum">
              <a:rPr lang="en-US" smtClean="0"/>
              <a:pPr/>
              <a:t>19</a:t>
            </a:fld>
            <a:endParaRPr lang="en-US" dirty="0"/>
          </a:p>
        </p:txBody>
      </p:sp>
    </p:spTree>
    <p:extLst>
      <p:ext uri="{BB962C8B-B14F-4D97-AF65-F5344CB8AC3E}">
        <p14:creationId xmlns:p14="http://schemas.microsoft.com/office/powerpoint/2010/main" val="29824804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E026B-83AD-6472-DF62-D0CA7A019E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08E43F-5107-AA56-CF30-7D08791F5225}"/>
              </a:ext>
            </a:extLst>
          </p:cNvPr>
          <p:cNvSpPr>
            <a:spLocks noGrp="1"/>
          </p:cNvSpPr>
          <p:nvPr>
            <p:ph type="title"/>
          </p:nvPr>
        </p:nvSpPr>
        <p:spPr>
          <a:xfrm>
            <a:off x="715815" y="1549936"/>
            <a:ext cx="11476185" cy="797070"/>
          </a:xfrm>
        </p:spPr>
        <p:txBody>
          <a:bodyPr/>
          <a:lstStyle/>
          <a:p>
            <a:r>
              <a:rPr lang="en-US" dirty="0"/>
              <a:t>Oaap application status</a:t>
            </a:r>
          </a:p>
        </p:txBody>
      </p:sp>
      <p:sp>
        <p:nvSpPr>
          <p:cNvPr id="3" name="Content Placeholder 2">
            <a:extLst>
              <a:ext uri="{FF2B5EF4-FFF2-40B4-BE49-F238E27FC236}">
                <a16:creationId xmlns:a16="http://schemas.microsoft.com/office/drawing/2014/main" id="{B4A2082F-8EB7-8B21-EDCA-3B74FF129932}"/>
              </a:ext>
            </a:extLst>
          </p:cNvPr>
          <p:cNvSpPr>
            <a:spLocks noGrp="1"/>
          </p:cNvSpPr>
          <p:nvPr>
            <p:ph idx="1"/>
          </p:nvPr>
        </p:nvSpPr>
        <p:spPr>
          <a:xfrm>
            <a:off x="715815" y="2415154"/>
            <a:ext cx="11115967" cy="4306323"/>
          </a:xfrm>
        </p:spPr>
        <p:txBody>
          <a:bodyPr/>
          <a:lstStyle/>
          <a:p>
            <a:r>
              <a:rPr lang="en-US" dirty="0"/>
              <a:t>Students and staff can view the application status in OAAP:</a:t>
            </a:r>
          </a:p>
          <a:p>
            <a:pPr lvl="1"/>
            <a:r>
              <a:rPr lang="en-US" b="1" dirty="0"/>
              <a:t>Submitted:</a:t>
            </a:r>
            <a:r>
              <a:rPr lang="en-US" dirty="0"/>
              <a:t> Received successfully in ctcLink but not yet matriculated.</a:t>
            </a:r>
          </a:p>
          <a:p>
            <a:pPr lvl="1"/>
            <a:r>
              <a:rPr lang="en-US" b="1" dirty="0"/>
              <a:t>Active in Program:</a:t>
            </a:r>
            <a:r>
              <a:rPr lang="en-US" dirty="0"/>
              <a:t> Received successfully and matriculated, creating an active Student Program/Plan stack.</a:t>
            </a:r>
          </a:p>
          <a:p>
            <a:pPr lvl="1"/>
            <a:r>
              <a:rPr lang="en-US" b="1" dirty="0"/>
              <a:t>Pending:</a:t>
            </a:r>
            <a:r>
              <a:rPr lang="en-US" dirty="0"/>
              <a:t> Received in ctcLink but suspended due to a partial match. Staff must complete </a:t>
            </a:r>
            <a:r>
              <a:rPr lang="en-US" b="1" dirty="0"/>
              <a:t>OAAP Suspense Management</a:t>
            </a:r>
            <a:r>
              <a:rPr lang="en-US" dirty="0"/>
              <a:t>.</a:t>
            </a:r>
          </a:p>
          <a:p>
            <a:pPr lvl="1"/>
            <a:r>
              <a:rPr lang="en-US" b="1" dirty="0"/>
              <a:t>Cancelled:</a:t>
            </a:r>
            <a:r>
              <a:rPr lang="en-US" dirty="0"/>
              <a:t> Received in ctcLink but later withdrawn by college staff.</a:t>
            </a:r>
          </a:p>
          <a:p>
            <a:r>
              <a:rPr lang="en-US" b="1" dirty="0"/>
              <a:t>Status Updates:</a:t>
            </a:r>
            <a:r>
              <a:rPr lang="en-US" dirty="0"/>
              <a:t> OAAP statuses are updated hourly based on changes made in ctcLink, such as matriculating or withdrawing an application or completing Suspense Management.</a:t>
            </a:r>
          </a:p>
        </p:txBody>
      </p:sp>
      <p:sp>
        <p:nvSpPr>
          <p:cNvPr id="4" name="Slide Number Placeholder 3">
            <a:extLst>
              <a:ext uri="{FF2B5EF4-FFF2-40B4-BE49-F238E27FC236}">
                <a16:creationId xmlns:a16="http://schemas.microsoft.com/office/drawing/2014/main" id="{3C4C4E65-D010-AA46-5EAB-140CE51D880F}"/>
              </a:ext>
            </a:extLst>
          </p:cNvPr>
          <p:cNvSpPr>
            <a:spLocks noGrp="1"/>
          </p:cNvSpPr>
          <p:nvPr>
            <p:ph type="sldNum" sz="quarter" idx="12"/>
          </p:nvPr>
        </p:nvSpPr>
        <p:spPr/>
        <p:txBody>
          <a:bodyPr/>
          <a:lstStyle/>
          <a:p>
            <a:fld id="{DEE5BC03-7CE3-4FE3-BC0A-0ACCA8AC1F24}" type="slidenum">
              <a:rPr lang="en-US" smtClean="0"/>
              <a:pPr/>
              <a:t>20</a:t>
            </a:fld>
            <a:endParaRPr lang="en-US" dirty="0"/>
          </a:p>
        </p:txBody>
      </p:sp>
    </p:spTree>
    <p:extLst>
      <p:ext uri="{BB962C8B-B14F-4D97-AF65-F5344CB8AC3E}">
        <p14:creationId xmlns:p14="http://schemas.microsoft.com/office/powerpoint/2010/main" val="25731536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64BF5-0AAE-71D4-E956-66817DFC47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320794-A292-184C-8908-E196ECE67DC1}"/>
              </a:ext>
            </a:extLst>
          </p:cNvPr>
          <p:cNvSpPr>
            <a:spLocks noGrp="1"/>
          </p:cNvSpPr>
          <p:nvPr>
            <p:ph type="title"/>
          </p:nvPr>
        </p:nvSpPr>
        <p:spPr>
          <a:xfrm>
            <a:off x="715815" y="1549936"/>
            <a:ext cx="11476185" cy="797070"/>
          </a:xfrm>
        </p:spPr>
        <p:txBody>
          <a:bodyPr/>
          <a:lstStyle/>
          <a:p>
            <a:r>
              <a:rPr lang="en-US" dirty="0"/>
              <a:t>OAAP Application Status Example Screenshot</a:t>
            </a:r>
          </a:p>
        </p:txBody>
      </p:sp>
      <p:sp>
        <p:nvSpPr>
          <p:cNvPr id="3" name="Content Placeholder 2">
            <a:extLst>
              <a:ext uri="{FF2B5EF4-FFF2-40B4-BE49-F238E27FC236}">
                <a16:creationId xmlns:a16="http://schemas.microsoft.com/office/drawing/2014/main" id="{B759078E-243B-0348-87FC-46789373DEC6}"/>
              </a:ext>
            </a:extLst>
          </p:cNvPr>
          <p:cNvSpPr>
            <a:spLocks noGrp="1"/>
          </p:cNvSpPr>
          <p:nvPr>
            <p:ph idx="1"/>
          </p:nvPr>
        </p:nvSpPr>
        <p:spPr>
          <a:xfrm>
            <a:off x="715815" y="2415155"/>
            <a:ext cx="11115967" cy="913512"/>
          </a:xfrm>
        </p:spPr>
        <p:txBody>
          <a:bodyPr/>
          <a:lstStyle/>
          <a:p>
            <a:r>
              <a:rPr lang="en-US" dirty="0"/>
              <a:t>The screenshot below shows how a </a:t>
            </a:r>
            <a:r>
              <a:rPr lang="en-US" b="1" dirty="0"/>
              <a:t>Submitted</a:t>
            </a:r>
            <a:r>
              <a:rPr lang="en-US" dirty="0"/>
              <a:t> application status appears to a student in OAAP.</a:t>
            </a:r>
          </a:p>
        </p:txBody>
      </p:sp>
      <p:sp>
        <p:nvSpPr>
          <p:cNvPr id="4" name="Slide Number Placeholder 3">
            <a:extLst>
              <a:ext uri="{FF2B5EF4-FFF2-40B4-BE49-F238E27FC236}">
                <a16:creationId xmlns:a16="http://schemas.microsoft.com/office/drawing/2014/main" id="{89E1E259-BF7F-672E-B796-8A3E793F0727}"/>
              </a:ext>
            </a:extLst>
          </p:cNvPr>
          <p:cNvSpPr>
            <a:spLocks noGrp="1"/>
          </p:cNvSpPr>
          <p:nvPr>
            <p:ph type="sldNum" sz="quarter" idx="12"/>
          </p:nvPr>
        </p:nvSpPr>
        <p:spPr/>
        <p:txBody>
          <a:bodyPr/>
          <a:lstStyle/>
          <a:p>
            <a:fld id="{DEE5BC03-7CE3-4FE3-BC0A-0ACCA8AC1F24}" type="slidenum">
              <a:rPr lang="en-US" smtClean="0"/>
              <a:pPr/>
              <a:t>21</a:t>
            </a:fld>
            <a:endParaRPr lang="en-US" dirty="0"/>
          </a:p>
        </p:txBody>
      </p:sp>
      <p:pic>
        <p:nvPicPr>
          <p:cNvPr id="8" name="Picture 7" descr="The image is for decorative purposes. It shows how a Submitted application status appears to a student in OAAP.">
            <a:extLst>
              <a:ext uri="{FF2B5EF4-FFF2-40B4-BE49-F238E27FC236}">
                <a16:creationId xmlns:a16="http://schemas.microsoft.com/office/drawing/2014/main" id="{1D8D2B3E-E7CA-A26B-DE7B-5A49C827A477}"/>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408734" y="3659962"/>
            <a:ext cx="11423047" cy="2278613"/>
          </a:xfrm>
          <a:prstGeom prst="rect">
            <a:avLst/>
          </a:prstGeom>
        </p:spPr>
      </p:pic>
    </p:spTree>
    <p:extLst>
      <p:ext uri="{BB962C8B-B14F-4D97-AF65-F5344CB8AC3E}">
        <p14:creationId xmlns:p14="http://schemas.microsoft.com/office/powerpoint/2010/main" val="36749472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5A529-A3E4-05A9-3999-76F207C30C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0AA568-EFDC-82C2-0407-D7043376DE38}"/>
              </a:ext>
            </a:extLst>
          </p:cNvPr>
          <p:cNvSpPr>
            <a:spLocks noGrp="1"/>
          </p:cNvSpPr>
          <p:nvPr>
            <p:ph type="title"/>
          </p:nvPr>
        </p:nvSpPr>
        <p:spPr>
          <a:xfrm>
            <a:off x="715815" y="1549936"/>
            <a:ext cx="11476185" cy="797070"/>
          </a:xfrm>
        </p:spPr>
        <p:txBody>
          <a:bodyPr/>
          <a:lstStyle/>
          <a:p>
            <a:r>
              <a:rPr lang="en-US" dirty="0"/>
              <a:t>OAAP Application Status Example Screenshot</a:t>
            </a:r>
          </a:p>
        </p:txBody>
      </p:sp>
      <p:sp>
        <p:nvSpPr>
          <p:cNvPr id="3" name="Content Placeholder 2" descr="The image is for decorative purposes. It shows how a Pending (suspended) application status appears to a student in OAAP.">
            <a:extLst>
              <a:ext uri="{FF2B5EF4-FFF2-40B4-BE49-F238E27FC236}">
                <a16:creationId xmlns:a16="http://schemas.microsoft.com/office/drawing/2014/main" id="{800954C0-17FC-E077-7CCE-3A06F55C9AB4}"/>
              </a:ext>
            </a:extLst>
          </p:cNvPr>
          <p:cNvSpPr>
            <a:spLocks noGrp="1"/>
          </p:cNvSpPr>
          <p:nvPr>
            <p:ph idx="1"/>
          </p:nvPr>
        </p:nvSpPr>
        <p:spPr>
          <a:xfrm>
            <a:off x="715815" y="2415155"/>
            <a:ext cx="11115967" cy="913512"/>
          </a:xfrm>
        </p:spPr>
        <p:txBody>
          <a:bodyPr/>
          <a:lstStyle/>
          <a:p>
            <a:r>
              <a:rPr lang="en-US" dirty="0"/>
              <a:t>The screenshot below shows how a </a:t>
            </a:r>
            <a:r>
              <a:rPr lang="en-US" b="1" dirty="0"/>
              <a:t>Pending</a:t>
            </a:r>
            <a:r>
              <a:rPr lang="en-US" dirty="0"/>
              <a:t> application status appears to a student in OAAP.</a:t>
            </a:r>
          </a:p>
        </p:txBody>
      </p:sp>
      <p:sp>
        <p:nvSpPr>
          <p:cNvPr id="4" name="Slide Number Placeholder 3">
            <a:extLst>
              <a:ext uri="{FF2B5EF4-FFF2-40B4-BE49-F238E27FC236}">
                <a16:creationId xmlns:a16="http://schemas.microsoft.com/office/drawing/2014/main" id="{C94957D5-ECF8-F3DC-C99B-3E97E33022DD}"/>
              </a:ext>
            </a:extLst>
          </p:cNvPr>
          <p:cNvSpPr>
            <a:spLocks noGrp="1"/>
          </p:cNvSpPr>
          <p:nvPr>
            <p:ph type="sldNum" sz="quarter" idx="12"/>
          </p:nvPr>
        </p:nvSpPr>
        <p:spPr/>
        <p:txBody>
          <a:bodyPr/>
          <a:lstStyle/>
          <a:p>
            <a:fld id="{DEE5BC03-7CE3-4FE3-BC0A-0ACCA8AC1F24}" type="slidenum">
              <a:rPr lang="en-US" smtClean="0"/>
              <a:pPr/>
              <a:t>22</a:t>
            </a:fld>
            <a:endParaRPr lang="en-US" dirty="0"/>
          </a:p>
        </p:txBody>
      </p:sp>
      <p:pic>
        <p:nvPicPr>
          <p:cNvPr id="6" name="Picture 5">
            <a:extLst>
              <a:ext uri="{FF2B5EF4-FFF2-40B4-BE49-F238E27FC236}">
                <a16:creationId xmlns:a16="http://schemas.microsoft.com/office/drawing/2014/main" id="{76F0621B-7387-256B-F90D-3B9FB23EF804}"/>
              </a:ext>
            </a:extLst>
          </p:cNvPr>
          <p:cNvPicPr>
            <a:picLocks noChangeAspect="1"/>
          </p:cNvPicPr>
          <p:nvPr/>
        </p:nvPicPr>
        <p:blipFill>
          <a:blip r:embed="rId3"/>
          <a:stretch>
            <a:fillRect/>
          </a:stretch>
        </p:blipFill>
        <p:spPr>
          <a:xfrm>
            <a:off x="630377" y="3396816"/>
            <a:ext cx="11201404" cy="2699860"/>
          </a:xfrm>
          <a:prstGeom prst="rect">
            <a:avLst/>
          </a:prstGeom>
        </p:spPr>
      </p:pic>
    </p:spTree>
    <p:extLst>
      <p:ext uri="{BB962C8B-B14F-4D97-AF65-F5344CB8AC3E}">
        <p14:creationId xmlns:p14="http://schemas.microsoft.com/office/powerpoint/2010/main" val="39482777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3AC1F-8EB0-A66E-7074-FBAA678B05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C22314-7DB0-763B-DA55-C6473F96BD8E}"/>
              </a:ext>
            </a:extLst>
          </p:cNvPr>
          <p:cNvSpPr>
            <a:spLocks noGrp="1"/>
          </p:cNvSpPr>
          <p:nvPr>
            <p:ph type="title"/>
          </p:nvPr>
        </p:nvSpPr>
        <p:spPr>
          <a:xfrm>
            <a:off x="715815" y="1549936"/>
            <a:ext cx="11476185" cy="797070"/>
          </a:xfrm>
        </p:spPr>
        <p:txBody>
          <a:bodyPr/>
          <a:lstStyle/>
          <a:p>
            <a:r>
              <a:rPr lang="en-US" dirty="0"/>
              <a:t>Completing the Admissions process</a:t>
            </a:r>
          </a:p>
        </p:txBody>
      </p:sp>
      <p:sp>
        <p:nvSpPr>
          <p:cNvPr id="3" name="Content Placeholder 2">
            <a:extLst>
              <a:ext uri="{FF2B5EF4-FFF2-40B4-BE49-F238E27FC236}">
                <a16:creationId xmlns:a16="http://schemas.microsoft.com/office/drawing/2014/main" id="{BA85395B-C352-4517-8BED-7F74601ABC6D}"/>
              </a:ext>
            </a:extLst>
          </p:cNvPr>
          <p:cNvSpPr>
            <a:spLocks noGrp="1"/>
          </p:cNvSpPr>
          <p:nvPr>
            <p:ph idx="1"/>
          </p:nvPr>
        </p:nvSpPr>
        <p:spPr>
          <a:xfrm>
            <a:off x="715815" y="2415154"/>
            <a:ext cx="11115967" cy="4306323"/>
          </a:xfrm>
        </p:spPr>
        <p:txBody>
          <a:bodyPr/>
          <a:lstStyle/>
          <a:p>
            <a:r>
              <a:rPr lang="en-US" dirty="0"/>
              <a:t>Applications must be matriculated to create the Student Program/Plan Stack. </a:t>
            </a:r>
          </a:p>
          <a:p>
            <a:pPr lvl="0"/>
            <a:r>
              <a:rPr lang="en-US" dirty="0"/>
              <a:t>Once staff matriculate the applicant, the admissions process is complete. The matriculation date should be on or before the start date of the student’s admit term.</a:t>
            </a:r>
          </a:p>
          <a:p>
            <a:pPr lvl="0"/>
            <a:r>
              <a:rPr lang="en-US" dirty="0"/>
              <a:t>Colleges can send an admissions letter welcoming students and providing information about next steps.</a:t>
            </a:r>
          </a:p>
          <a:p>
            <a:pPr lvl="0"/>
            <a:r>
              <a:rPr lang="en-US" dirty="0"/>
              <a:t>Determine whether your college has an existing admissions letter appropriate for CTE Dual Credit students or if a new letter should be requested for this population.</a:t>
            </a:r>
          </a:p>
          <a:p>
            <a:endParaRPr lang="en-US" dirty="0"/>
          </a:p>
        </p:txBody>
      </p:sp>
      <p:sp>
        <p:nvSpPr>
          <p:cNvPr id="4" name="Slide Number Placeholder 3">
            <a:extLst>
              <a:ext uri="{FF2B5EF4-FFF2-40B4-BE49-F238E27FC236}">
                <a16:creationId xmlns:a16="http://schemas.microsoft.com/office/drawing/2014/main" id="{CF078B49-C23C-897C-C5E0-AC1ED9334690}"/>
              </a:ext>
            </a:extLst>
          </p:cNvPr>
          <p:cNvSpPr>
            <a:spLocks noGrp="1"/>
          </p:cNvSpPr>
          <p:nvPr>
            <p:ph type="sldNum" sz="quarter" idx="12"/>
          </p:nvPr>
        </p:nvSpPr>
        <p:spPr/>
        <p:txBody>
          <a:bodyPr/>
          <a:lstStyle/>
          <a:p>
            <a:fld id="{DEE5BC03-7CE3-4FE3-BC0A-0ACCA8AC1F24}" type="slidenum">
              <a:rPr lang="en-US" smtClean="0"/>
              <a:pPr/>
              <a:t>23</a:t>
            </a:fld>
            <a:endParaRPr lang="en-US" dirty="0"/>
          </a:p>
        </p:txBody>
      </p:sp>
    </p:spTree>
    <p:extLst>
      <p:ext uri="{BB962C8B-B14F-4D97-AF65-F5344CB8AC3E}">
        <p14:creationId xmlns:p14="http://schemas.microsoft.com/office/powerpoint/2010/main" val="6491534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D2659-0162-A3F7-1D04-953BB8428D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F48ADF-AEBC-D9D7-3697-4946FFEE704E}"/>
              </a:ext>
            </a:extLst>
          </p:cNvPr>
          <p:cNvSpPr>
            <a:spLocks noGrp="1"/>
          </p:cNvSpPr>
          <p:nvPr>
            <p:ph type="title"/>
          </p:nvPr>
        </p:nvSpPr>
        <p:spPr/>
        <p:txBody>
          <a:bodyPr/>
          <a:lstStyle/>
          <a:p>
            <a:r>
              <a:rPr lang="en-US" dirty="0"/>
              <a:t>CTE DC Business process</a:t>
            </a:r>
          </a:p>
        </p:txBody>
      </p:sp>
      <p:sp>
        <p:nvSpPr>
          <p:cNvPr id="3" name="Text Placeholder 2">
            <a:extLst>
              <a:ext uri="{FF2B5EF4-FFF2-40B4-BE49-F238E27FC236}">
                <a16:creationId xmlns:a16="http://schemas.microsoft.com/office/drawing/2014/main" id="{70D9EBA5-EE4C-FF16-9471-A33C3D9E1900}"/>
              </a:ext>
            </a:extLst>
          </p:cNvPr>
          <p:cNvSpPr>
            <a:spLocks noGrp="1"/>
          </p:cNvSpPr>
          <p:nvPr>
            <p:ph type="body" idx="1"/>
          </p:nvPr>
        </p:nvSpPr>
        <p:spPr/>
        <p:txBody>
          <a:bodyPr/>
          <a:lstStyle/>
          <a:p>
            <a:r>
              <a:rPr lang="en-US" dirty="0"/>
              <a:t>Enrollment</a:t>
            </a:r>
          </a:p>
        </p:txBody>
      </p:sp>
      <p:sp>
        <p:nvSpPr>
          <p:cNvPr id="4" name="Slide Number Placeholder 3">
            <a:extLst>
              <a:ext uri="{FF2B5EF4-FFF2-40B4-BE49-F238E27FC236}">
                <a16:creationId xmlns:a16="http://schemas.microsoft.com/office/drawing/2014/main" id="{9CDC21DB-3855-57A0-877D-F2434CB15508}"/>
              </a:ext>
            </a:extLst>
          </p:cNvPr>
          <p:cNvSpPr>
            <a:spLocks noGrp="1"/>
          </p:cNvSpPr>
          <p:nvPr>
            <p:ph type="sldNum" sz="quarter" idx="12"/>
          </p:nvPr>
        </p:nvSpPr>
        <p:spPr/>
        <p:txBody>
          <a:bodyPr/>
          <a:lstStyle/>
          <a:p>
            <a:fld id="{DEE5BC03-7CE3-4FE3-BC0A-0ACCA8AC1F24}" type="slidenum">
              <a:rPr lang="en-US" smtClean="0"/>
              <a:pPr/>
              <a:t>24</a:t>
            </a:fld>
            <a:endParaRPr lang="en-US" dirty="0"/>
          </a:p>
        </p:txBody>
      </p:sp>
    </p:spTree>
    <p:extLst>
      <p:ext uri="{BB962C8B-B14F-4D97-AF65-F5344CB8AC3E}">
        <p14:creationId xmlns:p14="http://schemas.microsoft.com/office/powerpoint/2010/main" val="42462475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C9F14-300B-7851-381E-465EF75741E4}"/>
              </a:ext>
            </a:extLst>
          </p:cNvPr>
          <p:cNvSpPr>
            <a:spLocks noGrp="1"/>
          </p:cNvSpPr>
          <p:nvPr>
            <p:ph type="title"/>
          </p:nvPr>
        </p:nvSpPr>
        <p:spPr/>
        <p:txBody>
          <a:bodyPr/>
          <a:lstStyle/>
          <a:p>
            <a:r>
              <a:rPr lang="en-US" dirty="0"/>
              <a:t>Before students enroll</a:t>
            </a:r>
          </a:p>
        </p:txBody>
      </p:sp>
      <p:sp>
        <p:nvSpPr>
          <p:cNvPr id="3" name="Content Placeholder 2">
            <a:extLst>
              <a:ext uri="{FF2B5EF4-FFF2-40B4-BE49-F238E27FC236}">
                <a16:creationId xmlns:a16="http://schemas.microsoft.com/office/drawing/2014/main" id="{3E4DD474-A099-D920-5C70-D64E52CB4C4C}"/>
              </a:ext>
            </a:extLst>
          </p:cNvPr>
          <p:cNvSpPr>
            <a:spLocks noGrp="1"/>
          </p:cNvSpPr>
          <p:nvPr>
            <p:ph idx="1"/>
          </p:nvPr>
        </p:nvSpPr>
        <p:spPr>
          <a:xfrm>
            <a:off x="715815" y="2415154"/>
            <a:ext cx="11115967" cy="4160743"/>
          </a:xfrm>
        </p:spPr>
        <p:txBody>
          <a:bodyPr/>
          <a:lstStyle/>
          <a:p>
            <a:pPr marL="0" indent="0">
              <a:buNone/>
            </a:pPr>
            <a:r>
              <a:rPr lang="en-US" sz="2400" dirty="0"/>
              <a:t>Before giving students the go-ahead to self-enroll in ctcLink, confirm the following:</a:t>
            </a:r>
          </a:p>
          <a:p>
            <a:pPr lvl="0"/>
            <a:r>
              <a:rPr lang="en-US" sz="2400" dirty="0"/>
              <a:t>Student is term activated for the correct term.</a:t>
            </a:r>
          </a:p>
          <a:p>
            <a:pPr lvl="0"/>
            <a:r>
              <a:rPr lang="en-US" sz="2400" dirty="0"/>
              <a:t>Student has an enrollment appointment, if required by your college.</a:t>
            </a:r>
          </a:p>
          <a:p>
            <a:pPr lvl="0"/>
            <a:r>
              <a:rPr lang="en-US" sz="2400" dirty="0"/>
              <a:t>If the class has prerequisites, the student has the appropriate prerequisite requirement or value needed to enroll.</a:t>
            </a:r>
          </a:p>
          <a:p>
            <a:pPr lvl="0"/>
            <a:r>
              <a:rPr lang="en-US" sz="2400" dirty="0"/>
              <a:t>For OEE classes, the student knows which start date to use. In HCX, the earliest available start date is automatically populated, but students can select another valid date within the allowed range.</a:t>
            </a:r>
          </a:p>
          <a:p>
            <a:pPr lvl="0"/>
            <a:r>
              <a:rPr lang="en-US" sz="2400" dirty="0"/>
              <a:t>Student has completed Activate Your Account (AYA) in ctcLink.</a:t>
            </a:r>
          </a:p>
          <a:p>
            <a:endParaRPr lang="en-US" dirty="0"/>
          </a:p>
        </p:txBody>
      </p:sp>
      <p:sp>
        <p:nvSpPr>
          <p:cNvPr id="4" name="Slide Number Placeholder 3">
            <a:extLst>
              <a:ext uri="{FF2B5EF4-FFF2-40B4-BE49-F238E27FC236}">
                <a16:creationId xmlns:a16="http://schemas.microsoft.com/office/drawing/2014/main" id="{DCE39E9D-BE39-C5A6-1B28-EBA35457E7B5}"/>
              </a:ext>
            </a:extLst>
          </p:cNvPr>
          <p:cNvSpPr>
            <a:spLocks noGrp="1"/>
          </p:cNvSpPr>
          <p:nvPr>
            <p:ph type="sldNum" sz="quarter" idx="12"/>
          </p:nvPr>
        </p:nvSpPr>
        <p:spPr/>
        <p:txBody>
          <a:bodyPr/>
          <a:lstStyle/>
          <a:p>
            <a:fld id="{DEE5BC03-7CE3-4FE3-BC0A-0ACCA8AC1F24}" type="slidenum">
              <a:rPr lang="en-US" smtClean="0"/>
              <a:pPr/>
              <a:t>25</a:t>
            </a:fld>
            <a:endParaRPr lang="en-US" dirty="0"/>
          </a:p>
        </p:txBody>
      </p:sp>
    </p:spTree>
    <p:extLst>
      <p:ext uri="{BB962C8B-B14F-4D97-AF65-F5344CB8AC3E}">
        <p14:creationId xmlns:p14="http://schemas.microsoft.com/office/powerpoint/2010/main" val="6984350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70849-D7AF-09A8-48B9-AD5E278215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521ED0-220D-EFAC-3EE8-62D4EE6630AB}"/>
              </a:ext>
            </a:extLst>
          </p:cNvPr>
          <p:cNvSpPr>
            <a:spLocks noGrp="1"/>
          </p:cNvSpPr>
          <p:nvPr>
            <p:ph type="title"/>
          </p:nvPr>
        </p:nvSpPr>
        <p:spPr>
          <a:xfrm>
            <a:off x="715815" y="1549936"/>
            <a:ext cx="11476185" cy="797070"/>
          </a:xfrm>
        </p:spPr>
        <p:txBody>
          <a:bodyPr/>
          <a:lstStyle/>
          <a:p>
            <a:r>
              <a:rPr lang="en-US" dirty="0"/>
              <a:t>Restricting Enrollment in CTE DC Classes</a:t>
            </a:r>
          </a:p>
        </p:txBody>
      </p:sp>
      <p:sp>
        <p:nvSpPr>
          <p:cNvPr id="3" name="Content Placeholder 2">
            <a:extLst>
              <a:ext uri="{FF2B5EF4-FFF2-40B4-BE49-F238E27FC236}">
                <a16:creationId xmlns:a16="http://schemas.microsoft.com/office/drawing/2014/main" id="{0BA359A1-5C91-AEF7-E53C-155DB6ECD49A}"/>
              </a:ext>
            </a:extLst>
          </p:cNvPr>
          <p:cNvSpPr>
            <a:spLocks noGrp="1"/>
          </p:cNvSpPr>
          <p:nvPr>
            <p:ph idx="1"/>
          </p:nvPr>
        </p:nvSpPr>
        <p:spPr>
          <a:xfrm>
            <a:off x="715815" y="2415155"/>
            <a:ext cx="11268662" cy="3757046"/>
          </a:xfrm>
        </p:spPr>
        <p:txBody>
          <a:bodyPr/>
          <a:lstStyle/>
          <a:p>
            <a:pPr marL="0" indent="0">
              <a:buNone/>
            </a:pPr>
            <a:r>
              <a:rPr lang="en-US" sz="2600" dirty="0"/>
              <a:t>Colleges can use one or a combination of the following options to restrict enrollment in CTE Dual Credit classes:</a:t>
            </a:r>
          </a:p>
          <a:p>
            <a:pPr lvl="0"/>
            <a:r>
              <a:rPr lang="en-US" sz="2400" dirty="0"/>
              <a:t>Hide the class from public class search</a:t>
            </a:r>
          </a:p>
          <a:p>
            <a:pPr lvl="1"/>
            <a:r>
              <a:rPr lang="en-US" sz="2000" dirty="0"/>
              <a:t>When setting up the class, do not select Schedule to Print in Maintain Schedule of Classes.</a:t>
            </a:r>
          </a:p>
          <a:p>
            <a:pPr lvl="1"/>
            <a:r>
              <a:rPr lang="en-US" sz="2000" dirty="0"/>
              <a:t>Students searching by subject and catalog number will not see the class in their results.</a:t>
            </a:r>
          </a:p>
          <a:p>
            <a:pPr lvl="1"/>
            <a:r>
              <a:rPr lang="en-US" sz="2000" dirty="0"/>
              <a:t>Colleges can provide the specific class number, which students can use to find the class directly.</a:t>
            </a:r>
          </a:p>
          <a:p>
            <a:pPr lvl="0"/>
            <a:r>
              <a:rPr lang="en-US" sz="2400" dirty="0"/>
              <a:t>Require a class permission code</a:t>
            </a:r>
          </a:p>
          <a:p>
            <a:pPr lvl="1"/>
            <a:r>
              <a:rPr lang="en-US" sz="2000" dirty="0"/>
              <a:t>Provide the permission code to students in advance so they can enter it during enrollment.</a:t>
            </a:r>
          </a:p>
        </p:txBody>
      </p:sp>
      <p:sp>
        <p:nvSpPr>
          <p:cNvPr id="4" name="Slide Number Placeholder 3">
            <a:extLst>
              <a:ext uri="{FF2B5EF4-FFF2-40B4-BE49-F238E27FC236}">
                <a16:creationId xmlns:a16="http://schemas.microsoft.com/office/drawing/2014/main" id="{D1CDD2FE-C281-AA28-090A-2FA714110DE3}"/>
              </a:ext>
            </a:extLst>
          </p:cNvPr>
          <p:cNvSpPr>
            <a:spLocks noGrp="1"/>
          </p:cNvSpPr>
          <p:nvPr>
            <p:ph type="sldNum" sz="quarter" idx="12"/>
          </p:nvPr>
        </p:nvSpPr>
        <p:spPr/>
        <p:txBody>
          <a:bodyPr/>
          <a:lstStyle/>
          <a:p>
            <a:fld id="{DEE5BC03-7CE3-4FE3-BC0A-0ACCA8AC1F24}" type="slidenum">
              <a:rPr lang="en-US" smtClean="0"/>
              <a:pPr/>
              <a:t>26</a:t>
            </a:fld>
            <a:endParaRPr lang="en-US" dirty="0"/>
          </a:p>
        </p:txBody>
      </p:sp>
    </p:spTree>
    <p:extLst>
      <p:ext uri="{BB962C8B-B14F-4D97-AF65-F5344CB8AC3E}">
        <p14:creationId xmlns:p14="http://schemas.microsoft.com/office/powerpoint/2010/main" val="22075795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4397F-42EA-6BA4-D7D4-C0253CD96D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F8283C-6EB9-08BC-63D2-D530874E7317}"/>
              </a:ext>
            </a:extLst>
          </p:cNvPr>
          <p:cNvSpPr>
            <a:spLocks noGrp="1"/>
          </p:cNvSpPr>
          <p:nvPr>
            <p:ph type="title"/>
          </p:nvPr>
        </p:nvSpPr>
        <p:spPr/>
        <p:txBody>
          <a:bodyPr/>
          <a:lstStyle/>
          <a:p>
            <a:r>
              <a:rPr lang="en-US" dirty="0"/>
              <a:t>Restricting Enrollment in CTE DC Classes (Continued)</a:t>
            </a:r>
          </a:p>
        </p:txBody>
      </p:sp>
      <p:sp>
        <p:nvSpPr>
          <p:cNvPr id="3" name="Content Placeholder 2">
            <a:extLst>
              <a:ext uri="{FF2B5EF4-FFF2-40B4-BE49-F238E27FC236}">
                <a16:creationId xmlns:a16="http://schemas.microsoft.com/office/drawing/2014/main" id="{BC913B16-CE52-01BA-2C5D-D7884FB6670A}"/>
              </a:ext>
            </a:extLst>
          </p:cNvPr>
          <p:cNvSpPr>
            <a:spLocks noGrp="1"/>
          </p:cNvSpPr>
          <p:nvPr>
            <p:ph idx="1"/>
          </p:nvPr>
        </p:nvSpPr>
        <p:spPr>
          <a:xfrm>
            <a:off x="715815" y="2772383"/>
            <a:ext cx="11115967" cy="3399818"/>
          </a:xfrm>
        </p:spPr>
        <p:txBody>
          <a:bodyPr/>
          <a:lstStyle/>
          <a:p>
            <a:pPr lvl="0"/>
            <a:r>
              <a:rPr lang="en-US" dirty="0"/>
              <a:t>Colleges can use prerequisites to restrict enrollment in CTE Dual Credit classes.</a:t>
            </a:r>
          </a:p>
          <a:p>
            <a:pPr lvl="1"/>
            <a:r>
              <a:rPr lang="en-US" dirty="0"/>
              <a:t>For example, a class can require students to be assigned to a specific Student Group or Academic Plan, such as CTE Dual Credit, before they can enroll.</a:t>
            </a:r>
          </a:p>
          <a:p>
            <a:pPr lvl="2"/>
            <a:r>
              <a:rPr lang="en-US" dirty="0"/>
              <a:t>Be sure to account for students in multiple dual credit programs who may not have a Student Program/Plan stack for the NASCTE plan.</a:t>
            </a:r>
          </a:p>
          <a:p>
            <a:pPr lvl="1"/>
            <a:r>
              <a:rPr lang="en-US" dirty="0"/>
              <a:t>The student must meet the prerequisite before attempting to enroll. Otherwise, they will receive a prerequisite error and will not be able to complete enrollment.</a:t>
            </a:r>
          </a:p>
        </p:txBody>
      </p:sp>
      <p:sp>
        <p:nvSpPr>
          <p:cNvPr id="4" name="Slide Number Placeholder 3">
            <a:extLst>
              <a:ext uri="{FF2B5EF4-FFF2-40B4-BE49-F238E27FC236}">
                <a16:creationId xmlns:a16="http://schemas.microsoft.com/office/drawing/2014/main" id="{7F6D93C4-EAF7-C7E1-1ECE-7C4028430EE5}"/>
              </a:ext>
            </a:extLst>
          </p:cNvPr>
          <p:cNvSpPr>
            <a:spLocks noGrp="1"/>
          </p:cNvSpPr>
          <p:nvPr>
            <p:ph type="sldNum" sz="quarter" idx="12"/>
          </p:nvPr>
        </p:nvSpPr>
        <p:spPr/>
        <p:txBody>
          <a:bodyPr/>
          <a:lstStyle/>
          <a:p>
            <a:fld id="{DEE5BC03-7CE3-4FE3-BC0A-0ACCA8AC1F24}" type="slidenum">
              <a:rPr lang="en-US" smtClean="0"/>
              <a:pPr/>
              <a:t>27</a:t>
            </a:fld>
            <a:endParaRPr lang="en-US" dirty="0"/>
          </a:p>
        </p:txBody>
      </p:sp>
    </p:spTree>
    <p:extLst>
      <p:ext uri="{BB962C8B-B14F-4D97-AF65-F5344CB8AC3E}">
        <p14:creationId xmlns:p14="http://schemas.microsoft.com/office/powerpoint/2010/main" val="20026738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A752D-C921-1FE9-2D52-5131F90944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D4144E-6A19-A9A2-9DCE-181D2F7241C0}"/>
              </a:ext>
            </a:extLst>
          </p:cNvPr>
          <p:cNvSpPr>
            <a:spLocks noGrp="1"/>
          </p:cNvSpPr>
          <p:nvPr>
            <p:ph type="title"/>
          </p:nvPr>
        </p:nvSpPr>
        <p:spPr/>
        <p:txBody>
          <a:bodyPr/>
          <a:lstStyle/>
          <a:p>
            <a:r>
              <a:rPr lang="en-US" dirty="0"/>
              <a:t>Student enrollment experience</a:t>
            </a:r>
          </a:p>
        </p:txBody>
      </p:sp>
      <p:sp>
        <p:nvSpPr>
          <p:cNvPr id="3" name="Content Placeholder 2">
            <a:extLst>
              <a:ext uri="{FF2B5EF4-FFF2-40B4-BE49-F238E27FC236}">
                <a16:creationId xmlns:a16="http://schemas.microsoft.com/office/drawing/2014/main" id="{B8A13094-6C89-CAA0-8A8B-51B160A090F0}"/>
              </a:ext>
            </a:extLst>
          </p:cNvPr>
          <p:cNvSpPr>
            <a:spLocks noGrp="1"/>
          </p:cNvSpPr>
          <p:nvPr>
            <p:ph idx="1"/>
          </p:nvPr>
        </p:nvSpPr>
        <p:spPr/>
        <p:txBody>
          <a:bodyPr/>
          <a:lstStyle/>
          <a:p>
            <a:pPr lvl="0"/>
            <a:r>
              <a:rPr lang="en-US" dirty="0"/>
              <a:t>Know whether your college typically directs students to the ctcLink Student Homepage or HCX for tasks such as enrolling in classes, paying fees, and viewing academic records.</a:t>
            </a:r>
          </a:p>
          <a:p>
            <a:pPr lvl="0"/>
            <a:r>
              <a:rPr lang="en-US" dirty="0"/>
              <a:t>The enrollment process is similar in ctcLink and HCX, but the student experience looks different, and HCX may include an additional step depending on how classes are configured.</a:t>
            </a:r>
          </a:p>
        </p:txBody>
      </p:sp>
      <p:sp>
        <p:nvSpPr>
          <p:cNvPr id="4" name="Slide Number Placeholder 3">
            <a:extLst>
              <a:ext uri="{FF2B5EF4-FFF2-40B4-BE49-F238E27FC236}">
                <a16:creationId xmlns:a16="http://schemas.microsoft.com/office/drawing/2014/main" id="{FB27F83A-8616-0982-7BC6-3BB27807EE34}"/>
              </a:ext>
            </a:extLst>
          </p:cNvPr>
          <p:cNvSpPr>
            <a:spLocks noGrp="1"/>
          </p:cNvSpPr>
          <p:nvPr>
            <p:ph type="sldNum" sz="quarter" idx="12"/>
          </p:nvPr>
        </p:nvSpPr>
        <p:spPr/>
        <p:txBody>
          <a:bodyPr/>
          <a:lstStyle/>
          <a:p>
            <a:fld id="{DEE5BC03-7CE3-4FE3-BC0A-0ACCA8AC1F24}" type="slidenum">
              <a:rPr lang="en-US" smtClean="0"/>
              <a:pPr/>
              <a:t>28</a:t>
            </a:fld>
            <a:endParaRPr lang="en-US" dirty="0"/>
          </a:p>
        </p:txBody>
      </p:sp>
    </p:spTree>
    <p:extLst>
      <p:ext uri="{BB962C8B-B14F-4D97-AF65-F5344CB8AC3E}">
        <p14:creationId xmlns:p14="http://schemas.microsoft.com/office/powerpoint/2010/main" val="19858131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00DCB-72EA-FBA6-74B8-F64034B1CE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DF5012-519E-DE7C-B0A2-8AF2877FDD33}"/>
              </a:ext>
            </a:extLst>
          </p:cNvPr>
          <p:cNvSpPr>
            <a:spLocks noGrp="1"/>
          </p:cNvSpPr>
          <p:nvPr>
            <p:ph type="title"/>
          </p:nvPr>
        </p:nvSpPr>
        <p:spPr/>
        <p:txBody>
          <a:bodyPr/>
          <a:lstStyle/>
          <a:p>
            <a:r>
              <a:rPr lang="en-US" dirty="0"/>
              <a:t>HCX vs. ctcLink enrollment</a:t>
            </a:r>
          </a:p>
        </p:txBody>
      </p:sp>
      <p:sp>
        <p:nvSpPr>
          <p:cNvPr id="3" name="Content Placeholder 2">
            <a:extLst>
              <a:ext uri="{FF2B5EF4-FFF2-40B4-BE49-F238E27FC236}">
                <a16:creationId xmlns:a16="http://schemas.microsoft.com/office/drawing/2014/main" id="{02FFB042-AA18-E6C9-20F4-F5282A56DC01}"/>
              </a:ext>
            </a:extLst>
          </p:cNvPr>
          <p:cNvSpPr>
            <a:spLocks noGrp="1"/>
          </p:cNvSpPr>
          <p:nvPr>
            <p:ph idx="1"/>
          </p:nvPr>
        </p:nvSpPr>
        <p:spPr/>
        <p:txBody>
          <a:bodyPr/>
          <a:lstStyle/>
          <a:p>
            <a:pPr lvl="0"/>
            <a:r>
              <a:rPr lang="en-US" dirty="0"/>
              <a:t>In HCX, classes hidden from search can only be enrolled in through the Shopping Cart. Students must first add the class to their cart, then navigate to the Shopping Cart to complete enrollment.</a:t>
            </a:r>
          </a:p>
          <a:p>
            <a:pPr lvl="0"/>
            <a:r>
              <a:rPr lang="en-US" dirty="0"/>
              <a:t>HCX also offers a public class search that does not require students to log in to view classes. However, students must log in before they can enroll.</a:t>
            </a:r>
          </a:p>
          <a:p>
            <a:pPr lvl="0"/>
            <a:r>
              <a:rPr lang="en-US" dirty="0"/>
              <a:t>In the ctcLink Student Homepage, students can enroll directly in a class without first adding it to the Shopping Cart, unless the class requires a corequisite.</a:t>
            </a:r>
          </a:p>
          <a:p>
            <a:endParaRPr lang="en-US" dirty="0"/>
          </a:p>
        </p:txBody>
      </p:sp>
      <p:sp>
        <p:nvSpPr>
          <p:cNvPr id="4" name="Slide Number Placeholder 3">
            <a:extLst>
              <a:ext uri="{FF2B5EF4-FFF2-40B4-BE49-F238E27FC236}">
                <a16:creationId xmlns:a16="http://schemas.microsoft.com/office/drawing/2014/main" id="{57931F36-4205-D9DE-5556-909BB90463D6}"/>
              </a:ext>
            </a:extLst>
          </p:cNvPr>
          <p:cNvSpPr>
            <a:spLocks noGrp="1"/>
          </p:cNvSpPr>
          <p:nvPr>
            <p:ph type="sldNum" sz="quarter" idx="12"/>
          </p:nvPr>
        </p:nvSpPr>
        <p:spPr/>
        <p:txBody>
          <a:bodyPr/>
          <a:lstStyle/>
          <a:p>
            <a:fld id="{DEE5BC03-7CE3-4FE3-BC0A-0ACCA8AC1F24}" type="slidenum">
              <a:rPr lang="en-US" smtClean="0"/>
              <a:pPr/>
              <a:t>29</a:t>
            </a:fld>
            <a:endParaRPr lang="en-US" dirty="0"/>
          </a:p>
        </p:txBody>
      </p:sp>
    </p:spTree>
    <p:extLst>
      <p:ext uri="{BB962C8B-B14F-4D97-AF65-F5344CB8AC3E}">
        <p14:creationId xmlns:p14="http://schemas.microsoft.com/office/powerpoint/2010/main" val="3072367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B2D96-0C1F-3554-595E-4C2542FB9E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EC5048-D5A6-0528-0413-0452E16A4BB0}"/>
              </a:ext>
            </a:extLst>
          </p:cNvPr>
          <p:cNvSpPr>
            <a:spLocks noGrp="1"/>
          </p:cNvSpPr>
          <p:nvPr>
            <p:ph type="title"/>
          </p:nvPr>
        </p:nvSpPr>
        <p:spPr/>
        <p:txBody>
          <a:bodyPr/>
          <a:lstStyle/>
          <a:p>
            <a:r>
              <a:rPr lang="en-US" dirty="0"/>
              <a:t>Resolving enrollment issues</a:t>
            </a:r>
          </a:p>
        </p:txBody>
      </p:sp>
      <p:sp>
        <p:nvSpPr>
          <p:cNvPr id="3" name="Content Placeholder 2">
            <a:extLst>
              <a:ext uri="{FF2B5EF4-FFF2-40B4-BE49-F238E27FC236}">
                <a16:creationId xmlns:a16="http://schemas.microsoft.com/office/drawing/2014/main" id="{39492773-C6BF-32A1-9D95-5BCA8135FCAD}"/>
              </a:ext>
            </a:extLst>
          </p:cNvPr>
          <p:cNvSpPr>
            <a:spLocks noGrp="1"/>
          </p:cNvSpPr>
          <p:nvPr>
            <p:ph idx="1"/>
          </p:nvPr>
        </p:nvSpPr>
        <p:spPr/>
        <p:txBody>
          <a:bodyPr/>
          <a:lstStyle/>
          <a:p>
            <a:r>
              <a:rPr lang="en-US" dirty="0"/>
              <a:t>Students may receive an error message when attempting to enroll. The </a:t>
            </a:r>
            <a:r>
              <a:rPr lang="en-US" dirty="0">
                <a:hlinkClick r:id="rId2"/>
              </a:rPr>
              <a:t>Self-Service Enrollment Messages QRG</a:t>
            </a:r>
            <a:r>
              <a:rPr lang="en-US" dirty="0"/>
              <a:t> explains various error messages to help staff determine troubleshooting next steps.</a:t>
            </a:r>
          </a:p>
          <a:p>
            <a:endParaRPr lang="en-US" dirty="0"/>
          </a:p>
        </p:txBody>
      </p:sp>
      <p:sp>
        <p:nvSpPr>
          <p:cNvPr id="4" name="Slide Number Placeholder 3">
            <a:extLst>
              <a:ext uri="{FF2B5EF4-FFF2-40B4-BE49-F238E27FC236}">
                <a16:creationId xmlns:a16="http://schemas.microsoft.com/office/drawing/2014/main" id="{6DD952CC-3DBE-1740-F4CB-59E30B06E4F0}"/>
              </a:ext>
            </a:extLst>
          </p:cNvPr>
          <p:cNvSpPr>
            <a:spLocks noGrp="1"/>
          </p:cNvSpPr>
          <p:nvPr>
            <p:ph type="sldNum" sz="quarter" idx="12"/>
          </p:nvPr>
        </p:nvSpPr>
        <p:spPr/>
        <p:txBody>
          <a:bodyPr/>
          <a:lstStyle/>
          <a:p>
            <a:fld id="{DEE5BC03-7CE3-4FE3-BC0A-0ACCA8AC1F24}" type="slidenum">
              <a:rPr lang="en-US" smtClean="0"/>
              <a:pPr/>
              <a:t>30</a:t>
            </a:fld>
            <a:endParaRPr lang="en-US" dirty="0"/>
          </a:p>
        </p:txBody>
      </p:sp>
    </p:spTree>
    <p:extLst>
      <p:ext uri="{BB962C8B-B14F-4D97-AF65-F5344CB8AC3E}">
        <p14:creationId xmlns:p14="http://schemas.microsoft.com/office/powerpoint/2010/main" val="163057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12BCE-839D-E073-B4BD-E21BCA7D53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6EDB64-2BC2-A37C-D0AF-4044BD7B85E3}"/>
              </a:ext>
            </a:extLst>
          </p:cNvPr>
          <p:cNvSpPr>
            <a:spLocks noGrp="1"/>
          </p:cNvSpPr>
          <p:nvPr>
            <p:ph type="title"/>
          </p:nvPr>
        </p:nvSpPr>
        <p:spPr/>
        <p:txBody>
          <a:bodyPr/>
          <a:lstStyle/>
          <a:p>
            <a:r>
              <a:rPr lang="en-US" dirty="0"/>
              <a:t>CTE DC Business process</a:t>
            </a:r>
          </a:p>
        </p:txBody>
      </p:sp>
      <p:sp>
        <p:nvSpPr>
          <p:cNvPr id="3" name="Text Placeholder 2">
            <a:extLst>
              <a:ext uri="{FF2B5EF4-FFF2-40B4-BE49-F238E27FC236}">
                <a16:creationId xmlns:a16="http://schemas.microsoft.com/office/drawing/2014/main" id="{D716DC48-76FD-5303-6EF5-0E8FF2659C84}"/>
              </a:ext>
            </a:extLst>
          </p:cNvPr>
          <p:cNvSpPr>
            <a:spLocks noGrp="1"/>
          </p:cNvSpPr>
          <p:nvPr>
            <p:ph type="body" idx="1"/>
          </p:nvPr>
        </p:nvSpPr>
        <p:spPr/>
        <p:txBody>
          <a:bodyPr/>
          <a:lstStyle/>
          <a:p>
            <a:r>
              <a:rPr lang="en-US" dirty="0"/>
              <a:t>Class Setup</a:t>
            </a:r>
          </a:p>
        </p:txBody>
      </p:sp>
      <p:sp>
        <p:nvSpPr>
          <p:cNvPr id="4" name="Slide Number Placeholder 3">
            <a:extLst>
              <a:ext uri="{FF2B5EF4-FFF2-40B4-BE49-F238E27FC236}">
                <a16:creationId xmlns:a16="http://schemas.microsoft.com/office/drawing/2014/main" id="{2F97AF24-A954-DF2C-43E7-7D575BF0E6B0}"/>
              </a:ext>
            </a:extLst>
          </p:cNvPr>
          <p:cNvSpPr>
            <a:spLocks noGrp="1"/>
          </p:cNvSpPr>
          <p:nvPr>
            <p:ph type="sldNum" sz="quarter" idx="12"/>
          </p:nvPr>
        </p:nvSpPr>
        <p:spPr/>
        <p:txBody>
          <a:bodyPr/>
          <a:lstStyle/>
          <a:p>
            <a:fld id="{DEE5BC03-7CE3-4FE3-BC0A-0ACCA8AC1F24}" type="slidenum">
              <a:rPr lang="en-US" smtClean="0"/>
              <a:pPr/>
              <a:t>31</a:t>
            </a:fld>
            <a:endParaRPr lang="en-US" dirty="0"/>
          </a:p>
        </p:txBody>
      </p:sp>
    </p:spTree>
    <p:extLst>
      <p:ext uri="{BB962C8B-B14F-4D97-AF65-F5344CB8AC3E}">
        <p14:creationId xmlns:p14="http://schemas.microsoft.com/office/powerpoint/2010/main" val="2907151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3ED63-3183-C726-B918-38244450A757}"/>
              </a:ext>
            </a:extLst>
          </p:cNvPr>
          <p:cNvSpPr>
            <a:spLocks noGrp="1"/>
          </p:cNvSpPr>
          <p:nvPr>
            <p:ph type="title"/>
          </p:nvPr>
        </p:nvSpPr>
        <p:spPr/>
        <p:txBody>
          <a:bodyPr/>
          <a:lstStyle/>
          <a:p>
            <a:r>
              <a:rPr lang="en-US" dirty="0"/>
              <a:t>CTE DC Class Setup: OEE Session Type</a:t>
            </a:r>
          </a:p>
        </p:txBody>
      </p:sp>
      <p:sp>
        <p:nvSpPr>
          <p:cNvPr id="3" name="Content Placeholder 2">
            <a:extLst>
              <a:ext uri="{FF2B5EF4-FFF2-40B4-BE49-F238E27FC236}">
                <a16:creationId xmlns:a16="http://schemas.microsoft.com/office/drawing/2014/main" id="{B6AACAF4-38D4-CE6E-667A-91C48F1F5526}"/>
              </a:ext>
            </a:extLst>
          </p:cNvPr>
          <p:cNvSpPr>
            <a:spLocks noGrp="1"/>
          </p:cNvSpPr>
          <p:nvPr>
            <p:ph idx="1"/>
          </p:nvPr>
        </p:nvSpPr>
        <p:spPr/>
        <p:txBody>
          <a:bodyPr/>
          <a:lstStyle/>
          <a:p>
            <a:pPr lvl="0"/>
            <a:r>
              <a:rPr lang="en-US" dirty="0"/>
              <a:t>CTE Dual Credit classes must be set up as Open Entry/Open Exit (OEE).</a:t>
            </a:r>
          </a:p>
          <a:p>
            <a:pPr lvl="0"/>
            <a:r>
              <a:rPr lang="en-US" dirty="0"/>
              <a:t>OEE classes allow students to begin at different times within the same term.</a:t>
            </a:r>
          </a:p>
          <a:p>
            <a:pPr lvl="0"/>
            <a:r>
              <a:rPr lang="en-US" dirty="0"/>
              <a:t>Each student is assigned an individual Start Date at enrollment. As a result, students in the same class may have different deadlines based on the rules assigned to the class.</a:t>
            </a:r>
          </a:p>
          <a:p>
            <a:pPr lvl="0"/>
            <a:r>
              <a:rPr lang="en-US" dirty="0"/>
              <a:t>For OEE classes, the census date is the last day of the quarter, as defined on your college’s Term/Session Table.</a:t>
            </a:r>
          </a:p>
          <a:p>
            <a:endParaRPr lang="en-US" dirty="0"/>
          </a:p>
        </p:txBody>
      </p:sp>
      <p:sp>
        <p:nvSpPr>
          <p:cNvPr id="4" name="Slide Number Placeholder 3">
            <a:extLst>
              <a:ext uri="{FF2B5EF4-FFF2-40B4-BE49-F238E27FC236}">
                <a16:creationId xmlns:a16="http://schemas.microsoft.com/office/drawing/2014/main" id="{6367C57C-4501-7AA8-368D-BE8CA5380BBA}"/>
              </a:ext>
            </a:extLst>
          </p:cNvPr>
          <p:cNvSpPr>
            <a:spLocks noGrp="1"/>
          </p:cNvSpPr>
          <p:nvPr>
            <p:ph type="sldNum" sz="quarter" idx="12"/>
          </p:nvPr>
        </p:nvSpPr>
        <p:spPr/>
        <p:txBody>
          <a:bodyPr/>
          <a:lstStyle/>
          <a:p>
            <a:fld id="{DEE5BC03-7CE3-4FE3-BC0A-0ACCA8AC1F24}" type="slidenum">
              <a:rPr lang="en-US" smtClean="0"/>
              <a:pPr/>
              <a:t>32</a:t>
            </a:fld>
            <a:endParaRPr lang="en-US" dirty="0"/>
          </a:p>
        </p:txBody>
      </p:sp>
    </p:spTree>
    <p:extLst>
      <p:ext uri="{BB962C8B-B14F-4D97-AF65-F5344CB8AC3E}">
        <p14:creationId xmlns:p14="http://schemas.microsoft.com/office/powerpoint/2010/main" val="3571209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1DD59-885D-9449-49BA-176E2880FA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C8C1D9-C03D-8BBF-AA19-1DD423DDD9AE}"/>
              </a:ext>
            </a:extLst>
          </p:cNvPr>
          <p:cNvSpPr>
            <a:spLocks noGrp="1"/>
          </p:cNvSpPr>
          <p:nvPr>
            <p:ph type="title"/>
          </p:nvPr>
        </p:nvSpPr>
        <p:spPr/>
        <p:txBody>
          <a:bodyPr/>
          <a:lstStyle/>
          <a:p>
            <a:r>
              <a:rPr lang="en-US" dirty="0"/>
              <a:t>CTE DC Class Setup: OEE Rules &amp; Dates</a:t>
            </a:r>
          </a:p>
        </p:txBody>
      </p:sp>
      <p:sp>
        <p:nvSpPr>
          <p:cNvPr id="3" name="Content Placeholder 2">
            <a:extLst>
              <a:ext uri="{FF2B5EF4-FFF2-40B4-BE49-F238E27FC236}">
                <a16:creationId xmlns:a16="http://schemas.microsoft.com/office/drawing/2014/main" id="{DD788096-D165-AF45-67ED-4ADB7CA03354}"/>
              </a:ext>
            </a:extLst>
          </p:cNvPr>
          <p:cNvSpPr>
            <a:spLocks noGrp="1"/>
          </p:cNvSpPr>
          <p:nvPr>
            <p:ph idx="1"/>
          </p:nvPr>
        </p:nvSpPr>
        <p:spPr>
          <a:xfrm>
            <a:off x="715815" y="2415154"/>
            <a:ext cx="11115967" cy="4306323"/>
          </a:xfrm>
        </p:spPr>
        <p:txBody>
          <a:bodyPr/>
          <a:lstStyle/>
          <a:p>
            <a:pPr lvl="0"/>
            <a:r>
              <a:rPr lang="en-US" sz="2000" dirty="0"/>
              <a:t>OEE classes are typically scheduled using the term start and end dates, and students may enroll throughout the term.</a:t>
            </a:r>
          </a:p>
          <a:p>
            <a:pPr lvl="0"/>
            <a:r>
              <a:rPr lang="en-US" sz="2000" dirty="0"/>
              <a:t>The system uses the student’s </a:t>
            </a:r>
            <a:r>
              <a:rPr lang="en-US" sz="2000" b="1" dirty="0"/>
              <a:t>Start Date</a:t>
            </a:r>
            <a:r>
              <a:rPr lang="en-US" sz="2000" dirty="0"/>
              <a:t>, the </a:t>
            </a:r>
            <a:r>
              <a:rPr lang="en-US" sz="2000" b="1" dirty="0"/>
              <a:t>OEE dynamic date rules</a:t>
            </a:r>
            <a:r>
              <a:rPr lang="en-US" sz="2000" dirty="0"/>
              <a:t>, and the college’s academic calendar setup to calculate:</a:t>
            </a:r>
          </a:p>
          <a:p>
            <a:pPr lvl="1"/>
            <a:r>
              <a:rPr lang="en-US" sz="1600" dirty="0"/>
              <a:t>Drop dates</a:t>
            </a:r>
          </a:p>
          <a:p>
            <a:pPr lvl="1"/>
            <a:r>
              <a:rPr lang="en-US" sz="1600" dirty="0"/>
              <a:t>Cancel and withdrawal dates</a:t>
            </a:r>
          </a:p>
          <a:p>
            <a:pPr lvl="1"/>
            <a:r>
              <a:rPr lang="en-US" sz="1600" dirty="0"/>
              <a:t>Census dates</a:t>
            </a:r>
          </a:p>
          <a:p>
            <a:pPr lvl="1"/>
            <a:r>
              <a:rPr lang="en-US" sz="1600" dirty="0"/>
              <a:t>Other key academic deadlines</a:t>
            </a:r>
          </a:p>
          <a:p>
            <a:pPr lvl="0"/>
            <a:r>
              <a:rPr lang="en-US" sz="2000" dirty="0"/>
              <a:t>Ensure all CTE Dual Credit class sections are assigned the appropriate OEE rule to prevent unintended outcomes, including the system assigning incorrect “W” grades.</a:t>
            </a:r>
          </a:p>
          <a:p>
            <a:pPr lvl="0"/>
            <a:r>
              <a:rPr lang="en-US" sz="2000" dirty="0"/>
              <a:t>See Appendix A of the CTE DC Business Process Document for an example OEE rule that allows staff to drop a student at any time during the term without backdating or assigning a withdrawal grade.</a:t>
            </a:r>
          </a:p>
          <a:p>
            <a:endParaRPr lang="en-US" sz="2000" dirty="0"/>
          </a:p>
        </p:txBody>
      </p:sp>
      <p:sp>
        <p:nvSpPr>
          <p:cNvPr id="4" name="Slide Number Placeholder 3">
            <a:extLst>
              <a:ext uri="{FF2B5EF4-FFF2-40B4-BE49-F238E27FC236}">
                <a16:creationId xmlns:a16="http://schemas.microsoft.com/office/drawing/2014/main" id="{46AC1491-2872-ACCB-BE1D-0FC2FB90DA22}"/>
              </a:ext>
            </a:extLst>
          </p:cNvPr>
          <p:cNvSpPr>
            <a:spLocks noGrp="1"/>
          </p:cNvSpPr>
          <p:nvPr>
            <p:ph type="sldNum" sz="quarter" idx="12"/>
          </p:nvPr>
        </p:nvSpPr>
        <p:spPr/>
        <p:txBody>
          <a:bodyPr/>
          <a:lstStyle/>
          <a:p>
            <a:fld id="{DEE5BC03-7CE3-4FE3-BC0A-0ACCA8AC1F24}" type="slidenum">
              <a:rPr lang="en-US" smtClean="0"/>
              <a:pPr/>
              <a:t>33</a:t>
            </a:fld>
            <a:endParaRPr lang="en-US" dirty="0"/>
          </a:p>
        </p:txBody>
      </p:sp>
    </p:spTree>
    <p:extLst>
      <p:ext uri="{BB962C8B-B14F-4D97-AF65-F5344CB8AC3E}">
        <p14:creationId xmlns:p14="http://schemas.microsoft.com/office/powerpoint/2010/main" val="11701675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09516-0844-65C9-47AC-72A1B02F64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0E59FB-EE15-925D-4274-76A9AE61C7A4}"/>
              </a:ext>
            </a:extLst>
          </p:cNvPr>
          <p:cNvSpPr>
            <a:spLocks noGrp="1"/>
          </p:cNvSpPr>
          <p:nvPr>
            <p:ph type="title"/>
          </p:nvPr>
        </p:nvSpPr>
        <p:spPr/>
        <p:txBody>
          <a:bodyPr/>
          <a:lstStyle/>
          <a:p>
            <a:r>
              <a:rPr lang="en-US" dirty="0"/>
              <a:t>CTE DC Class Setup: High School Location Codes</a:t>
            </a:r>
          </a:p>
        </p:txBody>
      </p:sp>
      <p:sp>
        <p:nvSpPr>
          <p:cNvPr id="3" name="Content Placeholder 2">
            <a:extLst>
              <a:ext uri="{FF2B5EF4-FFF2-40B4-BE49-F238E27FC236}">
                <a16:creationId xmlns:a16="http://schemas.microsoft.com/office/drawing/2014/main" id="{1C081BC5-2951-8B14-49AB-D8ECAC508177}"/>
              </a:ext>
            </a:extLst>
          </p:cNvPr>
          <p:cNvSpPr>
            <a:spLocks noGrp="1"/>
          </p:cNvSpPr>
          <p:nvPr>
            <p:ph idx="1"/>
          </p:nvPr>
        </p:nvSpPr>
        <p:spPr/>
        <p:txBody>
          <a:bodyPr/>
          <a:lstStyle/>
          <a:p>
            <a:pPr lvl="0"/>
            <a:r>
              <a:rPr lang="en-US" dirty="0"/>
              <a:t>SBCTC staff have created a</a:t>
            </a:r>
            <a:r>
              <a:rPr lang="en-US" b="1" dirty="0"/>
              <a:t> High School LOCATION Code Workbook</a:t>
            </a:r>
            <a:r>
              <a:rPr lang="en-US" dirty="0"/>
              <a:t> based on the official list of high schools published on OSPI’s website. Each LOCATION code corresponds to an OSPI School Code. </a:t>
            </a:r>
          </a:p>
          <a:p>
            <a:r>
              <a:rPr lang="en-US" dirty="0"/>
              <a:t>Colleges must assign the appropriate location code </a:t>
            </a:r>
            <a:r>
              <a:rPr lang="en-US" b="1" dirty="0"/>
              <a:t>to each CTE DC class section</a:t>
            </a:r>
            <a:r>
              <a:rPr lang="en-US" dirty="0"/>
              <a:t> to identify the high school or skills center where the course is offered. </a:t>
            </a:r>
          </a:p>
          <a:p>
            <a:r>
              <a:rPr lang="en-US" dirty="0"/>
              <a:t>SBCTC will maintain the list of global OSPI high school codes on the </a:t>
            </a:r>
            <a:r>
              <a:rPr lang="en-US" b="1" u="sng" dirty="0">
                <a:hlinkClick r:id="rId2"/>
              </a:rPr>
              <a:t>CiHS page</a:t>
            </a:r>
            <a:r>
              <a:rPr lang="en-US" dirty="0"/>
              <a:t> of the SBCTC website, under the section titled </a:t>
            </a:r>
            <a:r>
              <a:rPr lang="en-US" i="1" dirty="0"/>
              <a:t>“Resources.”</a:t>
            </a:r>
            <a:endParaRPr lang="en-US" dirty="0"/>
          </a:p>
          <a:p>
            <a:pPr lvl="0"/>
            <a:endParaRPr lang="en-US" dirty="0"/>
          </a:p>
        </p:txBody>
      </p:sp>
      <p:sp>
        <p:nvSpPr>
          <p:cNvPr id="4" name="Slide Number Placeholder 3">
            <a:extLst>
              <a:ext uri="{FF2B5EF4-FFF2-40B4-BE49-F238E27FC236}">
                <a16:creationId xmlns:a16="http://schemas.microsoft.com/office/drawing/2014/main" id="{C4BC9507-7EAD-1F38-0AD1-61C4DCD5931C}"/>
              </a:ext>
            </a:extLst>
          </p:cNvPr>
          <p:cNvSpPr>
            <a:spLocks noGrp="1"/>
          </p:cNvSpPr>
          <p:nvPr>
            <p:ph type="sldNum" sz="quarter" idx="12"/>
          </p:nvPr>
        </p:nvSpPr>
        <p:spPr/>
        <p:txBody>
          <a:bodyPr/>
          <a:lstStyle/>
          <a:p>
            <a:fld id="{DEE5BC03-7CE3-4FE3-BC0A-0ACCA8AC1F24}" type="slidenum">
              <a:rPr lang="en-US" smtClean="0"/>
              <a:pPr/>
              <a:t>34</a:t>
            </a:fld>
            <a:endParaRPr lang="en-US" dirty="0"/>
          </a:p>
        </p:txBody>
      </p:sp>
    </p:spTree>
    <p:extLst>
      <p:ext uri="{BB962C8B-B14F-4D97-AF65-F5344CB8AC3E}">
        <p14:creationId xmlns:p14="http://schemas.microsoft.com/office/powerpoint/2010/main" val="20731674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B7E5B-0428-8A4C-2D98-94E35901C2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6F935E-9596-D37E-E0C1-5720B1D1A2D8}"/>
              </a:ext>
            </a:extLst>
          </p:cNvPr>
          <p:cNvSpPr>
            <a:spLocks noGrp="1"/>
          </p:cNvSpPr>
          <p:nvPr>
            <p:ph type="title"/>
          </p:nvPr>
        </p:nvSpPr>
        <p:spPr>
          <a:xfrm>
            <a:off x="715815" y="1549936"/>
            <a:ext cx="11395121" cy="797070"/>
          </a:xfrm>
        </p:spPr>
        <p:txBody>
          <a:bodyPr/>
          <a:lstStyle/>
          <a:p>
            <a:r>
              <a:rPr lang="en-US" dirty="0"/>
              <a:t>CTE DC class setup: High School Location Codes (Continued)</a:t>
            </a:r>
          </a:p>
        </p:txBody>
      </p:sp>
      <p:sp>
        <p:nvSpPr>
          <p:cNvPr id="3" name="Content Placeholder 2">
            <a:extLst>
              <a:ext uri="{FF2B5EF4-FFF2-40B4-BE49-F238E27FC236}">
                <a16:creationId xmlns:a16="http://schemas.microsoft.com/office/drawing/2014/main" id="{73B2B3A0-C737-DEF2-0CEC-D20BBF4A04FE}"/>
              </a:ext>
            </a:extLst>
          </p:cNvPr>
          <p:cNvSpPr>
            <a:spLocks noGrp="1"/>
          </p:cNvSpPr>
          <p:nvPr>
            <p:ph idx="1"/>
          </p:nvPr>
        </p:nvSpPr>
        <p:spPr>
          <a:xfrm>
            <a:off x="715815" y="2801565"/>
            <a:ext cx="11115967" cy="3682363"/>
          </a:xfrm>
        </p:spPr>
        <p:txBody>
          <a:bodyPr/>
          <a:lstStyle/>
          <a:p>
            <a:r>
              <a:rPr lang="en-US" sz="2400" b="1" dirty="0"/>
              <a:t>College Actions</a:t>
            </a:r>
            <a:endParaRPr lang="en-US" sz="2400" dirty="0"/>
          </a:p>
          <a:p>
            <a:pPr lvl="1"/>
            <a:r>
              <a:rPr lang="en-US" sz="2000" dirty="0"/>
              <a:t>Identify your CTE Dual Credit high school partners in the workbook.</a:t>
            </a:r>
          </a:p>
          <a:p>
            <a:pPr lvl="1"/>
            <a:r>
              <a:rPr lang="en-US" sz="2000" dirty="0"/>
              <a:t>Configure </a:t>
            </a:r>
            <a:r>
              <a:rPr lang="en-US" sz="2000" b="1" dirty="0"/>
              <a:t>only the LOCATION codes for schools your college partners with</a:t>
            </a:r>
            <a:r>
              <a:rPr lang="en-US" sz="2000" dirty="0"/>
              <a:t>.</a:t>
            </a:r>
          </a:p>
          <a:p>
            <a:pPr lvl="1"/>
            <a:r>
              <a:rPr lang="en-US" sz="2000" dirty="0"/>
              <a:t>Submit a </a:t>
            </a:r>
            <a:r>
              <a:rPr lang="en-US" sz="2000" b="1" dirty="0"/>
              <a:t>CS Support ticket</a:t>
            </a:r>
            <a:r>
              <a:rPr lang="en-US" sz="2000" dirty="0"/>
              <a:t> to add locations to the Campus Table.</a:t>
            </a:r>
          </a:p>
          <a:p>
            <a:pPr lvl="1"/>
            <a:r>
              <a:rPr lang="en-US" sz="2000" dirty="0"/>
              <a:t>Assign the appropriate </a:t>
            </a:r>
            <a:r>
              <a:rPr lang="en-US" sz="2000" b="1" dirty="0"/>
              <a:t>LOCATION code to every CTE Dual Credit section</a:t>
            </a:r>
            <a:r>
              <a:rPr lang="en-US" sz="2000" dirty="0"/>
              <a:t> to identify where the course is offered.</a:t>
            </a:r>
          </a:p>
          <a:p>
            <a:r>
              <a:rPr lang="en-US" sz="2400" b="1" dirty="0"/>
              <a:t>QRG:</a:t>
            </a:r>
            <a:r>
              <a:rPr lang="en-US" sz="2400" dirty="0"/>
              <a:t> </a:t>
            </a:r>
            <a:r>
              <a:rPr lang="en-US" sz="2400" dirty="0">
                <a:hlinkClick r:id="rId2"/>
              </a:rPr>
              <a:t>Adding Locations to the Campus Table</a:t>
            </a:r>
            <a:endParaRPr lang="en-US" sz="2400" dirty="0"/>
          </a:p>
          <a:p>
            <a:endParaRPr lang="en-US" dirty="0"/>
          </a:p>
        </p:txBody>
      </p:sp>
      <p:sp>
        <p:nvSpPr>
          <p:cNvPr id="4" name="Slide Number Placeholder 3">
            <a:extLst>
              <a:ext uri="{FF2B5EF4-FFF2-40B4-BE49-F238E27FC236}">
                <a16:creationId xmlns:a16="http://schemas.microsoft.com/office/drawing/2014/main" id="{AFD67ED6-61E7-FC5D-92B7-200EAF8726DB}"/>
              </a:ext>
            </a:extLst>
          </p:cNvPr>
          <p:cNvSpPr>
            <a:spLocks noGrp="1"/>
          </p:cNvSpPr>
          <p:nvPr>
            <p:ph type="sldNum" sz="quarter" idx="12"/>
          </p:nvPr>
        </p:nvSpPr>
        <p:spPr/>
        <p:txBody>
          <a:bodyPr/>
          <a:lstStyle/>
          <a:p>
            <a:fld id="{DEE5BC03-7CE3-4FE3-BC0A-0ACCA8AC1F24}" type="slidenum">
              <a:rPr lang="en-US" smtClean="0"/>
              <a:pPr/>
              <a:t>35</a:t>
            </a:fld>
            <a:endParaRPr lang="en-US" dirty="0"/>
          </a:p>
        </p:txBody>
      </p:sp>
    </p:spTree>
    <p:extLst>
      <p:ext uri="{BB962C8B-B14F-4D97-AF65-F5344CB8AC3E}">
        <p14:creationId xmlns:p14="http://schemas.microsoft.com/office/powerpoint/2010/main" val="7740796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305FC-F4E4-84A2-A888-417206B1B67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6F1FB43-62D1-D525-B7B6-845840C74E7A}"/>
              </a:ext>
            </a:extLst>
          </p:cNvPr>
          <p:cNvSpPr>
            <a:spLocks noGrp="1"/>
          </p:cNvSpPr>
          <p:nvPr>
            <p:ph type="sldNum" sz="quarter" idx="12"/>
          </p:nvPr>
        </p:nvSpPr>
        <p:spPr>
          <a:xfrm>
            <a:off x="11222183" y="6529855"/>
            <a:ext cx="609599" cy="191623"/>
          </a:xfrm>
        </p:spPr>
        <p:txBody>
          <a:bodyPr>
            <a:normAutofit/>
          </a:bodyPr>
          <a:lstStyle/>
          <a:p>
            <a:pPr>
              <a:lnSpc>
                <a:spcPct val="90000"/>
              </a:lnSpc>
              <a:spcAft>
                <a:spcPts val="600"/>
              </a:spcAft>
            </a:pPr>
            <a:fld id="{DEE5BC03-7CE3-4FE3-BC0A-0ACCA8AC1F24}" type="slidenum">
              <a:rPr lang="en-US" sz="700" smtClean="0"/>
              <a:pPr>
                <a:lnSpc>
                  <a:spcPct val="90000"/>
                </a:lnSpc>
                <a:spcAft>
                  <a:spcPts val="600"/>
                </a:spcAft>
              </a:pPr>
              <a:t>36</a:t>
            </a:fld>
            <a:endParaRPr lang="en-US" sz="700"/>
          </a:p>
        </p:txBody>
      </p:sp>
      <p:sp>
        <p:nvSpPr>
          <p:cNvPr id="2" name="Title 1">
            <a:extLst>
              <a:ext uri="{FF2B5EF4-FFF2-40B4-BE49-F238E27FC236}">
                <a16:creationId xmlns:a16="http://schemas.microsoft.com/office/drawing/2014/main" id="{5899B1AB-0D6F-4EBD-CB0E-1579C55DD973}"/>
              </a:ext>
            </a:extLst>
          </p:cNvPr>
          <p:cNvSpPr>
            <a:spLocks noGrp="1"/>
          </p:cNvSpPr>
          <p:nvPr>
            <p:ph type="title"/>
          </p:nvPr>
        </p:nvSpPr>
        <p:spPr>
          <a:xfrm>
            <a:off x="692720" y="294201"/>
            <a:ext cx="11069783" cy="786457"/>
          </a:xfrm>
        </p:spPr>
        <p:txBody>
          <a:bodyPr>
            <a:normAutofit/>
          </a:bodyPr>
          <a:lstStyle/>
          <a:p>
            <a:r>
              <a:rPr lang="en-US" dirty="0"/>
              <a:t>Example class location screenshot</a:t>
            </a:r>
          </a:p>
        </p:txBody>
      </p:sp>
      <p:pic>
        <p:nvPicPr>
          <p:cNvPr id="10" name="Content Placeholder 9" descr="The image is for decorative purposes. It shows an example of the Location field in Maintain Schedule of Classes in ctcLink. ">
            <a:extLst>
              <a:ext uri="{FF2B5EF4-FFF2-40B4-BE49-F238E27FC236}">
                <a16:creationId xmlns:a16="http://schemas.microsoft.com/office/drawing/2014/main" id="{E1D1E546-8B95-F725-D08E-ACAD01725075}"/>
              </a:ext>
            </a:extLst>
          </p:cNvPr>
          <p:cNvPicPr>
            <a:picLocks noGrp="1" noChangeAspect="1"/>
          </p:cNvPicPr>
          <p:nvPr>
            <p:ph idx="1"/>
          </p:nvPr>
        </p:nvPicPr>
        <p:blipFill>
          <a:blip r:embed="rId2"/>
          <a:stretch>
            <a:fillRect/>
          </a:stretch>
        </p:blipFill>
        <p:spPr>
          <a:xfrm>
            <a:off x="1981780" y="921252"/>
            <a:ext cx="8228439" cy="5389627"/>
          </a:xfrm>
          <a:prstGeom prst="rect">
            <a:avLst/>
          </a:prstGeom>
          <a:noFill/>
        </p:spPr>
      </p:pic>
    </p:spTree>
    <p:extLst>
      <p:ext uri="{BB962C8B-B14F-4D97-AF65-F5344CB8AC3E}">
        <p14:creationId xmlns:p14="http://schemas.microsoft.com/office/powerpoint/2010/main" val="13865522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6B576-6E4F-0E7F-5143-6CEFF8B304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347E5A-B66D-DE02-251A-5822F7960920}"/>
              </a:ext>
            </a:extLst>
          </p:cNvPr>
          <p:cNvSpPr>
            <a:spLocks noGrp="1"/>
          </p:cNvSpPr>
          <p:nvPr>
            <p:ph type="title"/>
          </p:nvPr>
        </p:nvSpPr>
        <p:spPr/>
        <p:txBody>
          <a:bodyPr/>
          <a:lstStyle/>
          <a:p>
            <a:r>
              <a:rPr lang="en-US" dirty="0"/>
              <a:t>CTE DC Class Setup: Additional Class Coding</a:t>
            </a:r>
          </a:p>
        </p:txBody>
      </p:sp>
      <p:sp>
        <p:nvSpPr>
          <p:cNvPr id="3" name="Content Placeholder 2">
            <a:extLst>
              <a:ext uri="{FF2B5EF4-FFF2-40B4-BE49-F238E27FC236}">
                <a16:creationId xmlns:a16="http://schemas.microsoft.com/office/drawing/2014/main" id="{B58AC2AC-E69C-27BB-59A4-5E68BB596CC2}"/>
              </a:ext>
            </a:extLst>
          </p:cNvPr>
          <p:cNvSpPr>
            <a:spLocks noGrp="1"/>
          </p:cNvSpPr>
          <p:nvPr>
            <p:ph idx="1"/>
          </p:nvPr>
        </p:nvSpPr>
        <p:spPr>
          <a:xfrm>
            <a:off x="715815" y="2415155"/>
            <a:ext cx="11115967" cy="4068774"/>
          </a:xfrm>
        </p:spPr>
        <p:txBody>
          <a:bodyPr/>
          <a:lstStyle/>
          <a:p>
            <a:pPr marL="0" indent="0">
              <a:buNone/>
            </a:pPr>
            <a:r>
              <a:rPr lang="en-US" sz="2400" dirty="0"/>
              <a:t>CTE DC classes must be coded with the following Course Attributes:</a:t>
            </a:r>
          </a:p>
          <a:p>
            <a:pPr lvl="0"/>
            <a:r>
              <a:rPr lang="en-US" sz="2400" b="1" dirty="0"/>
              <a:t>SCTE Course Attribute</a:t>
            </a:r>
            <a:r>
              <a:rPr lang="en-US" sz="2400" dirty="0"/>
              <a:t> – Identifies the class as CTE Dual Credit</a:t>
            </a:r>
          </a:p>
          <a:p>
            <a:pPr lvl="0"/>
            <a:r>
              <a:rPr lang="en-US" sz="2400" b="1" dirty="0"/>
              <a:t>SFND Course Attribute, Value 5</a:t>
            </a:r>
            <a:r>
              <a:rPr lang="en-US" sz="2400" dirty="0"/>
              <a:t> – Identifies the class as a fund course</a:t>
            </a:r>
          </a:p>
          <a:p>
            <a:pPr lvl="0"/>
            <a:r>
              <a:rPr lang="en-US" sz="2400" b="1" dirty="0"/>
              <a:t>SNFG Course Attribute</a:t>
            </a:r>
            <a:r>
              <a:rPr lang="en-US" sz="2400" dirty="0"/>
              <a:t> – Prevents FTES from generating</a:t>
            </a:r>
          </a:p>
          <a:p>
            <a:pPr lvl="0"/>
            <a:r>
              <a:rPr lang="en-US" sz="2400" b="1" dirty="0"/>
              <a:t>SNCF Course Attribute</a:t>
            </a:r>
            <a:r>
              <a:rPr lang="en-US" sz="2400" dirty="0"/>
              <a:t> – Used when class instructors are not college faculty</a:t>
            </a:r>
          </a:p>
          <a:p>
            <a:pPr lvl="0"/>
            <a:r>
              <a:rPr lang="en-US" sz="2400" b="1" dirty="0"/>
              <a:t>Class Location</a:t>
            </a:r>
            <a:r>
              <a:rPr lang="en-US" sz="2400" dirty="0"/>
              <a:t> – Use the appropriate OSPI high school location code from the </a:t>
            </a:r>
            <a:r>
              <a:rPr lang="en-US" sz="2400" b="1" dirty="0">
                <a:hlinkClick r:id="rId2"/>
              </a:rPr>
              <a:t>High School LOCATION Code Workbook</a:t>
            </a:r>
            <a:endParaRPr lang="en-US" sz="2400" b="1" dirty="0"/>
          </a:p>
          <a:p>
            <a:pPr lvl="1"/>
            <a:r>
              <a:rPr lang="en-US" sz="2000" b="1" dirty="0"/>
              <a:t>Colleges must submit a ticket to SBCTC first if the code is not available</a:t>
            </a:r>
            <a:endParaRPr lang="en-US" sz="2000" dirty="0"/>
          </a:p>
          <a:p>
            <a:pPr marL="0" indent="0">
              <a:buNone/>
            </a:pPr>
            <a:r>
              <a:rPr lang="en-US" sz="2400" dirty="0"/>
              <a:t>For additional coding requirements, refer to the </a:t>
            </a:r>
            <a:r>
              <a:rPr lang="en-US" sz="2400" dirty="0">
                <a:hlinkClick r:id="rId3"/>
              </a:rPr>
              <a:t>SBCTC Student &amp; Course Coding Manual</a:t>
            </a:r>
            <a:r>
              <a:rPr lang="en-US" sz="2400" dirty="0"/>
              <a:t>.</a:t>
            </a:r>
          </a:p>
          <a:p>
            <a:endParaRPr lang="en-US" dirty="0"/>
          </a:p>
        </p:txBody>
      </p:sp>
      <p:sp>
        <p:nvSpPr>
          <p:cNvPr id="4" name="Slide Number Placeholder 3">
            <a:extLst>
              <a:ext uri="{FF2B5EF4-FFF2-40B4-BE49-F238E27FC236}">
                <a16:creationId xmlns:a16="http://schemas.microsoft.com/office/drawing/2014/main" id="{35B165E8-F8DE-6BFF-6F11-0EF336927614}"/>
              </a:ext>
            </a:extLst>
          </p:cNvPr>
          <p:cNvSpPr>
            <a:spLocks noGrp="1"/>
          </p:cNvSpPr>
          <p:nvPr>
            <p:ph type="sldNum" sz="quarter" idx="12"/>
          </p:nvPr>
        </p:nvSpPr>
        <p:spPr/>
        <p:txBody>
          <a:bodyPr/>
          <a:lstStyle/>
          <a:p>
            <a:fld id="{DEE5BC03-7CE3-4FE3-BC0A-0ACCA8AC1F24}" type="slidenum">
              <a:rPr lang="en-US" smtClean="0"/>
              <a:pPr/>
              <a:t>37</a:t>
            </a:fld>
            <a:endParaRPr lang="en-US" dirty="0"/>
          </a:p>
        </p:txBody>
      </p:sp>
    </p:spTree>
    <p:extLst>
      <p:ext uri="{BB962C8B-B14F-4D97-AF65-F5344CB8AC3E}">
        <p14:creationId xmlns:p14="http://schemas.microsoft.com/office/powerpoint/2010/main" val="26279927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82C3D-E7FC-615C-5ACD-4E0C435AF5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BAE3B8-C38C-0451-9A10-1D8F2351B5AA}"/>
              </a:ext>
            </a:extLst>
          </p:cNvPr>
          <p:cNvSpPr>
            <a:spLocks noGrp="1"/>
          </p:cNvSpPr>
          <p:nvPr>
            <p:ph type="title"/>
          </p:nvPr>
        </p:nvSpPr>
        <p:spPr/>
        <p:txBody>
          <a:bodyPr/>
          <a:lstStyle/>
          <a:p>
            <a:r>
              <a:rPr lang="en-US" dirty="0"/>
              <a:t>CTE DC Class Setup: Class Fees</a:t>
            </a:r>
          </a:p>
        </p:txBody>
      </p:sp>
      <p:sp>
        <p:nvSpPr>
          <p:cNvPr id="3" name="Content Placeholder 2">
            <a:extLst>
              <a:ext uri="{FF2B5EF4-FFF2-40B4-BE49-F238E27FC236}">
                <a16:creationId xmlns:a16="http://schemas.microsoft.com/office/drawing/2014/main" id="{383E578B-20A8-4FA5-4FA6-74078E42CA02}"/>
              </a:ext>
            </a:extLst>
          </p:cNvPr>
          <p:cNvSpPr>
            <a:spLocks noGrp="1"/>
          </p:cNvSpPr>
          <p:nvPr>
            <p:ph idx="1"/>
          </p:nvPr>
        </p:nvSpPr>
        <p:spPr>
          <a:xfrm>
            <a:off x="715815" y="2415155"/>
            <a:ext cx="11115967" cy="4068774"/>
          </a:xfrm>
        </p:spPr>
        <p:txBody>
          <a:bodyPr/>
          <a:lstStyle/>
          <a:p>
            <a:pPr lvl="0"/>
            <a:r>
              <a:rPr lang="en-US" dirty="0"/>
              <a:t>Class fees are used to assess specific charges tied to individual class sections in ctcLink. These fees are applied in addition to, or in place of, standard tuition depending on course configuration. Colleges are responsible for ensuring that all class fees are configured consistently with SBCTC policy, local business processes, and audit expectations.</a:t>
            </a:r>
            <a:endParaRPr lang="en-US" sz="3200" dirty="0"/>
          </a:p>
          <a:p>
            <a:pPr lvl="1"/>
            <a:r>
              <a:rPr lang="en-US" dirty="0"/>
              <a:t>Class fees should be reviewed and validated prior to term activation and enrollment activity to ensure accurate tuition calculation and student billing.</a:t>
            </a:r>
            <a:endParaRPr lang="en-US" sz="2800" dirty="0"/>
          </a:p>
          <a:p>
            <a:pPr lvl="2"/>
            <a:r>
              <a:rPr lang="en-US" dirty="0"/>
              <a:t>Query = QCS_SF_CLASS_FEES_BY_TERM (Class/</a:t>
            </a:r>
            <a:r>
              <a:rPr lang="en-US" dirty="0" err="1"/>
              <a:t>Crse</a:t>
            </a:r>
            <a:r>
              <a:rPr lang="en-US" dirty="0"/>
              <a:t>/List Fees by Term)</a:t>
            </a:r>
          </a:p>
          <a:p>
            <a:r>
              <a:rPr lang="en-US" dirty="0"/>
              <a:t>When fees are associated with OEE classes, colleges must establish a clear process for handling refunds, if applicable.</a:t>
            </a:r>
            <a:endParaRPr lang="en-US" sz="3200" dirty="0"/>
          </a:p>
          <a:p>
            <a:endParaRPr lang="en-US" dirty="0"/>
          </a:p>
        </p:txBody>
      </p:sp>
      <p:sp>
        <p:nvSpPr>
          <p:cNvPr id="4" name="Slide Number Placeholder 3">
            <a:extLst>
              <a:ext uri="{FF2B5EF4-FFF2-40B4-BE49-F238E27FC236}">
                <a16:creationId xmlns:a16="http://schemas.microsoft.com/office/drawing/2014/main" id="{B43D1177-0AE2-F42D-8B91-D6131D95FAAE}"/>
              </a:ext>
            </a:extLst>
          </p:cNvPr>
          <p:cNvSpPr>
            <a:spLocks noGrp="1"/>
          </p:cNvSpPr>
          <p:nvPr>
            <p:ph type="sldNum" sz="quarter" idx="12"/>
          </p:nvPr>
        </p:nvSpPr>
        <p:spPr/>
        <p:txBody>
          <a:bodyPr/>
          <a:lstStyle/>
          <a:p>
            <a:fld id="{DEE5BC03-7CE3-4FE3-BC0A-0ACCA8AC1F24}" type="slidenum">
              <a:rPr lang="en-US" smtClean="0"/>
              <a:pPr/>
              <a:t>38</a:t>
            </a:fld>
            <a:endParaRPr lang="en-US" dirty="0"/>
          </a:p>
        </p:txBody>
      </p:sp>
    </p:spTree>
    <p:extLst>
      <p:ext uri="{BB962C8B-B14F-4D97-AF65-F5344CB8AC3E}">
        <p14:creationId xmlns:p14="http://schemas.microsoft.com/office/powerpoint/2010/main" val="31067865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82252-47C7-B197-6E36-C8D0A3EC07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21BFCE-DB82-CB10-AA8F-1DF303FEB0ED}"/>
              </a:ext>
            </a:extLst>
          </p:cNvPr>
          <p:cNvSpPr>
            <a:spLocks noGrp="1"/>
          </p:cNvSpPr>
          <p:nvPr>
            <p:ph type="title"/>
          </p:nvPr>
        </p:nvSpPr>
        <p:spPr/>
        <p:txBody>
          <a:bodyPr/>
          <a:lstStyle/>
          <a:p>
            <a:r>
              <a:rPr lang="en-US" dirty="0"/>
              <a:t>CTE DC Class Setup: Instructor information</a:t>
            </a:r>
          </a:p>
        </p:txBody>
      </p:sp>
      <p:sp>
        <p:nvSpPr>
          <p:cNvPr id="3" name="Content Placeholder 2">
            <a:extLst>
              <a:ext uri="{FF2B5EF4-FFF2-40B4-BE49-F238E27FC236}">
                <a16:creationId xmlns:a16="http://schemas.microsoft.com/office/drawing/2014/main" id="{A0872E2D-CB3E-BE65-2059-D86D2AFC31FB}"/>
              </a:ext>
            </a:extLst>
          </p:cNvPr>
          <p:cNvSpPr>
            <a:spLocks noGrp="1"/>
          </p:cNvSpPr>
          <p:nvPr>
            <p:ph idx="1"/>
          </p:nvPr>
        </p:nvSpPr>
        <p:spPr/>
        <p:txBody>
          <a:bodyPr/>
          <a:lstStyle/>
          <a:p>
            <a:pPr lvl="0"/>
            <a:r>
              <a:rPr lang="en-US" dirty="0"/>
              <a:t>High school instructors not employed by the college can be added to ctcLink as a Person of Interest (POI).</a:t>
            </a:r>
          </a:p>
          <a:p>
            <a:pPr lvl="0"/>
            <a:r>
              <a:rPr lang="en-US" dirty="0"/>
              <a:t>POI setup requires steps in both HCM and Campus Solutions. Coordinate with your HR office in advance.</a:t>
            </a:r>
          </a:p>
          <a:p>
            <a:pPr lvl="0"/>
            <a:r>
              <a:rPr lang="en-US" dirty="0"/>
              <a:t>POIs can be assigned to classes as instructors and, if appropriate, authorized to enter grades.</a:t>
            </a:r>
          </a:p>
          <a:p>
            <a:pPr lvl="0"/>
            <a:r>
              <a:rPr lang="en-US" dirty="0"/>
              <a:t>External Instructors can be added during the current term without affecting enrolled students. Add them before the QARS Cleanup Deadline for accurate quarterly reporting.</a:t>
            </a:r>
          </a:p>
        </p:txBody>
      </p:sp>
      <p:sp>
        <p:nvSpPr>
          <p:cNvPr id="4" name="Slide Number Placeholder 3">
            <a:extLst>
              <a:ext uri="{FF2B5EF4-FFF2-40B4-BE49-F238E27FC236}">
                <a16:creationId xmlns:a16="http://schemas.microsoft.com/office/drawing/2014/main" id="{F6398AFF-57A3-2763-A9EC-8CDB8638E907}"/>
              </a:ext>
            </a:extLst>
          </p:cNvPr>
          <p:cNvSpPr>
            <a:spLocks noGrp="1"/>
          </p:cNvSpPr>
          <p:nvPr>
            <p:ph type="sldNum" sz="quarter" idx="12"/>
          </p:nvPr>
        </p:nvSpPr>
        <p:spPr/>
        <p:txBody>
          <a:bodyPr/>
          <a:lstStyle/>
          <a:p>
            <a:fld id="{DEE5BC03-7CE3-4FE3-BC0A-0ACCA8AC1F24}" type="slidenum">
              <a:rPr lang="en-US" smtClean="0"/>
              <a:pPr/>
              <a:t>39</a:t>
            </a:fld>
            <a:endParaRPr lang="en-US" dirty="0"/>
          </a:p>
        </p:txBody>
      </p:sp>
    </p:spTree>
    <p:extLst>
      <p:ext uri="{BB962C8B-B14F-4D97-AF65-F5344CB8AC3E}">
        <p14:creationId xmlns:p14="http://schemas.microsoft.com/office/powerpoint/2010/main" val="1401654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C95EE-888B-32BA-9393-E78C9363BF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F93CD0-A216-C518-E64A-C15FF410B300}"/>
              </a:ext>
            </a:extLst>
          </p:cNvPr>
          <p:cNvSpPr>
            <a:spLocks noGrp="1"/>
          </p:cNvSpPr>
          <p:nvPr>
            <p:ph type="title"/>
          </p:nvPr>
        </p:nvSpPr>
        <p:spPr/>
        <p:txBody>
          <a:bodyPr/>
          <a:lstStyle/>
          <a:p>
            <a:r>
              <a:rPr lang="en-US" dirty="0"/>
              <a:t>Grading information</a:t>
            </a:r>
          </a:p>
        </p:txBody>
      </p:sp>
      <p:sp>
        <p:nvSpPr>
          <p:cNvPr id="3" name="Content Placeholder 2">
            <a:extLst>
              <a:ext uri="{FF2B5EF4-FFF2-40B4-BE49-F238E27FC236}">
                <a16:creationId xmlns:a16="http://schemas.microsoft.com/office/drawing/2014/main" id="{58CDD473-B716-6A73-0401-535407C0891B}"/>
              </a:ext>
            </a:extLst>
          </p:cNvPr>
          <p:cNvSpPr>
            <a:spLocks noGrp="1"/>
          </p:cNvSpPr>
          <p:nvPr>
            <p:ph idx="1"/>
          </p:nvPr>
        </p:nvSpPr>
        <p:spPr>
          <a:xfrm>
            <a:off x="715815" y="2415154"/>
            <a:ext cx="11115967" cy="4306323"/>
          </a:xfrm>
        </p:spPr>
        <p:txBody>
          <a:bodyPr/>
          <a:lstStyle/>
          <a:p>
            <a:pPr lvl="0"/>
            <a:r>
              <a:rPr lang="en-US" sz="2400" dirty="0"/>
              <a:t>Grades are due at the end of the quarter. For year-long courses where final grades are not available until spring, submit grades with spring quarter reporting.</a:t>
            </a:r>
          </a:p>
          <a:p>
            <a:pPr lvl="0"/>
            <a:r>
              <a:rPr lang="en-US" sz="2400" dirty="0"/>
              <a:t>If high school instructors will enter grades, coordinate with your HCM team and LSAs to provide the appropriate security, training, and grading expectations. Consider when your college opens grade rosters and communicate this to the instructor.</a:t>
            </a:r>
          </a:p>
          <a:p>
            <a:pPr lvl="0"/>
            <a:r>
              <a:rPr lang="en-US" sz="2400" dirty="0"/>
              <a:t>High school instructors entering grades must be set up as External Instructors on the Instructor/Advisor Table:</a:t>
            </a:r>
          </a:p>
          <a:p>
            <a:pPr lvl="1"/>
            <a:r>
              <a:rPr lang="en-US" sz="2000" dirty="0"/>
              <a:t>Grade Roster Access: Approved</a:t>
            </a:r>
          </a:p>
          <a:p>
            <a:pPr lvl="1"/>
            <a:r>
              <a:rPr lang="en-US" sz="2000" dirty="0"/>
              <a:t>Assign Type: Unassigned - prevents FWL calculations from processing</a:t>
            </a:r>
          </a:p>
        </p:txBody>
      </p:sp>
      <p:sp>
        <p:nvSpPr>
          <p:cNvPr id="4" name="Slide Number Placeholder 3">
            <a:extLst>
              <a:ext uri="{FF2B5EF4-FFF2-40B4-BE49-F238E27FC236}">
                <a16:creationId xmlns:a16="http://schemas.microsoft.com/office/drawing/2014/main" id="{38BA969F-5579-682F-F269-40946E4A23DD}"/>
              </a:ext>
            </a:extLst>
          </p:cNvPr>
          <p:cNvSpPr>
            <a:spLocks noGrp="1"/>
          </p:cNvSpPr>
          <p:nvPr>
            <p:ph type="sldNum" sz="quarter" idx="12"/>
          </p:nvPr>
        </p:nvSpPr>
        <p:spPr/>
        <p:txBody>
          <a:bodyPr/>
          <a:lstStyle/>
          <a:p>
            <a:fld id="{DEE5BC03-7CE3-4FE3-BC0A-0ACCA8AC1F24}" type="slidenum">
              <a:rPr lang="en-US" smtClean="0"/>
              <a:pPr/>
              <a:t>40</a:t>
            </a:fld>
            <a:endParaRPr lang="en-US" dirty="0"/>
          </a:p>
        </p:txBody>
      </p:sp>
    </p:spTree>
    <p:extLst>
      <p:ext uri="{BB962C8B-B14F-4D97-AF65-F5344CB8AC3E}">
        <p14:creationId xmlns:p14="http://schemas.microsoft.com/office/powerpoint/2010/main" val="22757023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76254-F002-FF03-40AA-7AA63DCB37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5693DE-66FB-A119-676E-5BB9BEAD8430}"/>
              </a:ext>
            </a:extLst>
          </p:cNvPr>
          <p:cNvSpPr>
            <a:spLocks noGrp="1"/>
          </p:cNvSpPr>
          <p:nvPr>
            <p:ph type="title"/>
          </p:nvPr>
        </p:nvSpPr>
        <p:spPr/>
        <p:txBody>
          <a:bodyPr/>
          <a:lstStyle/>
          <a:p>
            <a:r>
              <a:rPr lang="en-US" dirty="0"/>
              <a:t>Grading information (Continued)</a:t>
            </a:r>
          </a:p>
        </p:txBody>
      </p:sp>
      <p:sp>
        <p:nvSpPr>
          <p:cNvPr id="3" name="Content Placeholder 2">
            <a:extLst>
              <a:ext uri="{FF2B5EF4-FFF2-40B4-BE49-F238E27FC236}">
                <a16:creationId xmlns:a16="http://schemas.microsoft.com/office/drawing/2014/main" id="{E4B2CA83-B947-91AA-53D9-E9C1130EB5C1}"/>
              </a:ext>
            </a:extLst>
          </p:cNvPr>
          <p:cNvSpPr>
            <a:spLocks noGrp="1"/>
          </p:cNvSpPr>
          <p:nvPr>
            <p:ph idx="1"/>
          </p:nvPr>
        </p:nvSpPr>
        <p:spPr/>
        <p:txBody>
          <a:bodyPr/>
          <a:lstStyle/>
          <a:p>
            <a:r>
              <a:rPr lang="en-US" dirty="0"/>
              <a:t>Until a standard statewide grading/transcription policy is established, follow local articulation agreements.</a:t>
            </a:r>
          </a:p>
          <a:p>
            <a:r>
              <a:rPr lang="en-US" dirty="0"/>
              <a:t>Protect student records: If a student does not meet the required grade under the articulation agreement, the college should remove the course from the student’s record.</a:t>
            </a:r>
          </a:p>
          <a:p>
            <a:r>
              <a:rPr lang="en-US" dirty="0"/>
              <a:t>Spring deadline: All academic-year grades must be posted before the spring Data Warehouse Transcripts &amp; Completions snapshot to support accurate course success reporting by SBCTC.</a:t>
            </a:r>
          </a:p>
        </p:txBody>
      </p:sp>
      <p:sp>
        <p:nvSpPr>
          <p:cNvPr id="4" name="Slide Number Placeholder 3">
            <a:extLst>
              <a:ext uri="{FF2B5EF4-FFF2-40B4-BE49-F238E27FC236}">
                <a16:creationId xmlns:a16="http://schemas.microsoft.com/office/drawing/2014/main" id="{1D8ED5BF-9815-0102-B2F8-AFACFBE8C277}"/>
              </a:ext>
            </a:extLst>
          </p:cNvPr>
          <p:cNvSpPr>
            <a:spLocks noGrp="1"/>
          </p:cNvSpPr>
          <p:nvPr>
            <p:ph type="sldNum" sz="quarter" idx="12"/>
          </p:nvPr>
        </p:nvSpPr>
        <p:spPr/>
        <p:txBody>
          <a:bodyPr/>
          <a:lstStyle/>
          <a:p>
            <a:fld id="{DEE5BC03-7CE3-4FE3-BC0A-0ACCA8AC1F24}" type="slidenum">
              <a:rPr lang="en-US" smtClean="0"/>
              <a:pPr/>
              <a:t>41</a:t>
            </a:fld>
            <a:endParaRPr lang="en-US" dirty="0"/>
          </a:p>
        </p:txBody>
      </p:sp>
    </p:spTree>
    <p:extLst>
      <p:ext uri="{BB962C8B-B14F-4D97-AF65-F5344CB8AC3E}">
        <p14:creationId xmlns:p14="http://schemas.microsoft.com/office/powerpoint/2010/main" val="1270822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215E3-E5D5-9BC4-ABCC-A7F42A7D53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396A08-D25F-0DA7-5AFF-5847CF7EF10E}"/>
              </a:ext>
            </a:extLst>
          </p:cNvPr>
          <p:cNvSpPr>
            <a:spLocks noGrp="1"/>
          </p:cNvSpPr>
          <p:nvPr>
            <p:ph type="title"/>
          </p:nvPr>
        </p:nvSpPr>
        <p:spPr/>
        <p:txBody>
          <a:bodyPr/>
          <a:lstStyle/>
          <a:p>
            <a:r>
              <a:rPr lang="en-US" dirty="0"/>
              <a:t>CTE DC OAAP Go-live Information</a:t>
            </a:r>
          </a:p>
        </p:txBody>
      </p:sp>
      <p:sp>
        <p:nvSpPr>
          <p:cNvPr id="3" name="Text Placeholder 2">
            <a:extLst>
              <a:ext uri="{FF2B5EF4-FFF2-40B4-BE49-F238E27FC236}">
                <a16:creationId xmlns:a16="http://schemas.microsoft.com/office/drawing/2014/main" id="{626F6459-2D38-5142-B6FF-96A8E913EA6C}"/>
              </a:ext>
            </a:extLst>
          </p:cNvPr>
          <p:cNvSpPr>
            <a:spLocks noGrp="1"/>
          </p:cNvSpPr>
          <p:nvPr>
            <p:ph type="body" idx="1"/>
          </p:nvPr>
        </p:nvSpPr>
        <p:spPr/>
        <p:txBody>
          <a:bodyPr/>
          <a:lstStyle/>
          <a:p>
            <a:r>
              <a:rPr lang="en-US" dirty="0"/>
              <a:t>Timelines and Considerations</a:t>
            </a:r>
          </a:p>
        </p:txBody>
      </p:sp>
      <p:sp>
        <p:nvSpPr>
          <p:cNvPr id="4" name="Slide Number Placeholder 3">
            <a:extLst>
              <a:ext uri="{FF2B5EF4-FFF2-40B4-BE49-F238E27FC236}">
                <a16:creationId xmlns:a16="http://schemas.microsoft.com/office/drawing/2014/main" id="{E685D648-2A2C-307E-E225-715732B2C5E6}"/>
              </a:ext>
            </a:extLst>
          </p:cNvPr>
          <p:cNvSpPr>
            <a:spLocks noGrp="1"/>
          </p:cNvSpPr>
          <p:nvPr>
            <p:ph type="sldNum" sz="quarter" idx="12"/>
          </p:nvPr>
        </p:nvSpPr>
        <p:spPr/>
        <p:txBody>
          <a:bodyPr/>
          <a:lstStyle/>
          <a:p>
            <a:fld id="{DEE5BC03-7CE3-4FE3-BC0A-0ACCA8AC1F24}" type="slidenum">
              <a:rPr lang="en-US" smtClean="0"/>
              <a:pPr/>
              <a:t>42</a:t>
            </a:fld>
            <a:endParaRPr lang="en-US" dirty="0"/>
          </a:p>
        </p:txBody>
      </p:sp>
    </p:spTree>
    <p:extLst>
      <p:ext uri="{BB962C8B-B14F-4D97-AF65-F5344CB8AC3E}">
        <p14:creationId xmlns:p14="http://schemas.microsoft.com/office/powerpoint/2010/main" val="3404512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18BEC-F4AD-89E1-904C-937F67ADA3AF}"/>
              </a:ext>
            </a:extLst>
          </p:cNvPr>
          <p:cNvSpPr>
            <a:spLocks noGrp="1"/>
          </p:cNvSpPr>
          <p:nvPr>
            <p:ph type="title"/>
          </p:nvPr>
        </p:nvSpPr>
        <p:spPr/>
        <p:txBody>
          <a:bodyPr/>
          <a:lstStyle/>
          <a:p>
            <a:r>
              <a:rPr lang="en-US" dirty="0"/>
              <a:t>OAAP Go-Live Options</a:t>
            </a:r>
          </a:p>
        </p:txBody>
      </p:sp>
      <p:sp>
        <p:nvSpPr>
          <p:cNvPr id="3" name="Content Placeholder 2">
            <a:extLst>
              <a:ext uri="{FF2B5EF4-FFF2-40B4-BE49-F238E27FC236}">
                <a16:creationId xmlns:a16="http://schemas.microsoft.com/office/drawing/2014/main" id="{37066B71-7A5E-BE6A-40A4-5D3441747609}"/>
              </a:ext>
            </a:extLst>
          </p:cNvPr>
          <p:cNvSpPr>
            <a:spLocks noGrp="1"/>
          </p:cNvSpPr>
          <p:nvPr>
            <p:ph idx="1"/>
          </p:nvPr>
        </p:nvSpPr>
        <p:spPr>
          <a:xfrm>
            <a:off x="715815" y="2415155"/>
            <a:ext cx="11115967" cy="4068774"/>
          </a:xfrm>
        </p:spPr>
        <p:txBody>
          <a:bodyPr/>
          <a:lstStyle/>
          <a:p>
            <a:r>
              <a:rPr lang="en-US" dirty="0"/>
              <a:t>SBCTC will coordinate with the OAAP vendor to enable the new CTE Dual Credit admit type for your college.</a:t>
            </a:r>
          </a:p>
          <a:p>
            <a:r>
              <a:rPr lang="en-US" dirty="0"/>
              <a:t>Colleges can choose from two go-live cohorts:</a:t>
            </a:r>
          </a:p>
          <a:p>
            <a:pPr lvl="1"/>
            <a:r>
              <a:rPr lang="en-US" b="1" dirty="0"/>
              <a:t>Pilot Expansion Cohort 1: </a:t>
            </a:r>
            <a:r>
              <a:rPr lang="en-US" dirty="0"/>
              <a:t>October 19</a:t>
            </a:r>
          </a:p>
          <a:p>
            <a:pPr lvl="1"/>
            <a:r>
              <a:rPr lang="en-US" b="1" dirty="0"/>
              <a:t>Pilot Expansion Cohort 2: </a:t>
            </a:r>
            <a:r>
              <a:rPr lang="en-US" dirty="0"/>
              <a:t>November 16</a:t>
            </a:r>
          </a:p>
        </p:txBody>
      </p:sp>
      <p:sp>
        <p:nvSpPr>
          <p:cNvPr id="4" name="Slide Number Placeholder 3">
            <a:extLst>
              <a:ext uri="{FF2B5EF4-FFF2-40B4-BE49-F238E27FC236}">
                <a16:creationId xmlns:a16="http://schemas.microsoft.com/office/drawing/2014/main" id="{1320D1A9-752F-2951-C106-83F894A4AECA}"/>
              </a:ext>
            </a:extLst>
          </p:cNvPr>
          <p:cNvSpPr>
            <a:spLocks noGrp="1"/>
          </p:cNvSpPr>
          <p:nvPr>
            <p:ph type="sldNum" sz="quarter" idx="12"/>
          </p:nvPr>
        </p:nvSpPr>
        <p:spPr/>
        <p:txBody>
          <a:bodyPr/>
          <a:lstStyle/>
          <a:p>
            <a:fld id="{DEE5BC03-7CE3-4FE3-BC0A-0ACCA8AC1F24}" type="slidenum">
              <a:rPr lang="en-US" smtClean="0"/>
              <a:pPr/>
              <a:t>43</a:t>
            </a:fld>
            <a:endParaRPr lang="en-US" dirty="0"/>
          </a:p>
        </p:txBody>
      </p:sp>
    </p:spTree>
    <p:extLst>
      <p:ext uri="{BB962C8B-B14F-4D97-AF65-F5344CB8AC3E}">
        <p14:creationId xmlns:p14="http://schemas.microsoft.com/office/powerpoint/2010/main" val="1292850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50AA2-8D79-C6EF-938B-44F2FC3DCB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0EB03A-66B4-9CB4-6951-C8C0AEC93820}"/>
              </a:ext>
            </a:extLst>
          </p:cNvPr>
          <p:cNvSpPr>
            <a:spLocks noGrp="1"/>
          </p:cNvSpPr>
          <p:nvPr>
            <p:ph type="title"/>
          </p:nvPr>
        </p:nvSpPr>
        <p:spPr/>
        <p:txBody>
          <a:bodyPr/>
          <a:lstStyle/>
          <a:p>
            <a:r>
              <a:rPr lang="en-US" dirty="0"/>
              <a:t>OAAP Go-Live considerations</a:t>
            </a:r>
          </a:p>
        </p:txBody>
      </p:sp>
      <p:sp>
        <p:nvSpPr>
          <p:cNvPr id="3" name="Content Placeholder 2">
            <a:extLst>
              <a:ext uri="{FF2B5EF4-FFF2-40B4-BE49-F238E27FC236}">
                <a16:creationId xmlns:a16="http://schemas.microsoft.com/office/drawing/2014/main" id="{35FEB5D5-F866-04FC-86FC-69BF319B8CF2}"/>
              </a:ext>
            </a:extLst>
          </p:cNvPr>
          <p:cNvSpPr>
            <a:spLocks noGrp="1"/>
          </p:cNvSpPr>
          <p:nvPr>
            <p:ph idx="1"/>
          </p:nvPr>
        </p:nvSpPr>
        <p:spPr>
          <a:xfrm>
            <a:off x="715815" y="2415155"/>
            <a:ext cx="11115967" cy="4068774"/>
          </a:xfrm>
        </p:spPr>
        <p:txBody>
          <a:bodyPr/>
          <a:lstStyle/>
          <a:p>
            <a:r>
              <a:rPr lang="en-US" sz="2400" dirty="0"/>
              <a:t>On your go-live date, you will need to:</a:t>
            </a:r>
          </a:p>
          <a:p>
            <a:pPr lvl="1"/>
            <a:r>
              <a:rPr lang="en-US" sz="2000" dirty="0"/>
              <a:t>Set up </a:t>
            </a:r>
            <a:r>
              <a:rPr lang="en-US" sz="2000" dirty="0">
                <a:hlinkClick r:id="rId3"/>
              </a:rPr>
              <a:t>OAAP Terms</a:t>
            </a:r>
            <a:endParaRPr lang="en-US" sz="2000" dirty="0"/>
          </a:p>
          <a:p>
            <a:pPr lvl="1"/>
            <a:r>
              <a:rPr lang="en-US" sz="2000" dirty="0"/>
              <a:t>Remove the CTE Dual Credit plan from the </a:t>
            </a:r>
            <a:r>
              <a:rPr lang="en-US" sz="2000" dirty="0">
                <a:hlinkClick r:id="rId4"/>
              </a:rPr>
              <a:t>OAAP Academic Plan Configuration</a:t>
            </a:r>
            <a:r>
              <a:rPr lang="en-US" sz="2000" dirty="0"/>
              <a:t> page</a:t>
            </a:r>
          </a:p>
          <a:p>
            <a:r>
              <a:rPr lang="en-US" sz="2400" dirty="0"/>
              <a:t>Keep in mind:</a:t>
            </a:r>
          </a:p>
          <a:p>
            <a:pPr lvl="1"/>
            <a:r>
              <a:rPr lang="en-US" sz="2000" dirty="0"/>
              <a:t>Once enabled, the CTE Dual Credit Admit Type will remain visible in OAAP and cannot be hidden through configuration.</a:t>
            </a:r>
          </a:p>
          <a:p>
            <a:pPr lvl="1"/>
            <a:r>
              <a:rPr lang="en-US" sz="2000" dirty="0"/>
              <a:t>If terms have not been set up for the admit type, students will not be able to proceed past the Term field in the application.</a:t>
            </a:r>
          </a:p>
          <a:p>
            <a:pPr lvl="1"/>
            <a:r>
              <a:rPr lang="en-US" sz="2000" dirty="0"/>
              <a:t>If your college does not currently charge OAAP application fees but wants to charge CTE Dual Credit students, choose Cohort 2. </a:t>
            </a:r>
          </a:p>
          <a:p>
            <a:pPr lvl="1"/>
            <a:r>
              <a:rPr lang="en-US" sz="2000" dirty="0"/>
              <a:t>Colleges can join Cohort 1 without an application fee and enable fees later by working with SBCTC on an individual basis following Cohort 2. </a:t>
            </a:r>
          </a:p>
        </p:txBody>
      </p:sp>
      <p:sp>
        <p:nvSpPr>
          <p:cNvPr id="4" name="Slide Number Placeholder 3">
            <a:extLst>
              <a:ext uri="{FF2B5EF4-FFF2-40B4-BE49-F238E27FC236}">
                <a16:creationId xmlns:a16="http://schemas.microsoft.com/office/drawing/2014/main" id="{5648ACF0-7003-5127-B422-CAFB03431727}"/>
              </a:ext>
            </a:extLst>
          </p:cNvPr>
          <p:cNvSpPr>
            <a:spLocks noGrp="1"/>
          </p:cNvSpPr>
          <p:nvPr>
            <p:ph type="sldNum" sz="quarter" idx="12"/>
          </p:nvPr>
        </p:nvSpPr>
        <p:spPr/>
        <p:txBody>
          <a:bodyPr/>
          <a:lstStyle/>
          <a:p>
            <a:fld id="{DEE5BC03-7CE3-4FE3-BC0A-0ACCA8AC1F24}" type="slidenum">
              <a:rPr lang="en-US" smtClean="0"/>
              <a:pPr/>
              <a:t>44</a:t>
            </a:fld>
            <a:endParaRPr lang="en-US" dirty="0"/>
          </a:p>
        </p:txBody>
      </p:sp>
    </p:spTree>
    <p:extLst>
      <p:ext uri="{BB962C8B-B14F-4D97-AF65-F5344CB8AC3E}">
        <p14:creationId xmlns:p14="http://schemas.microsoft.com/office/powerpoint/2010/main" val="33015121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5D34C-7CB6-EC4A-E8CC-DF8C4FF92A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589E21-CFD7-8D40-94EB-51A2BFB44840}"/>
              </a:ext>
            </a:extLst>
          </p:cNvPr>
          <p:cNvSpPr>
            <a:spLocks noGrp="1"/>
          </p:cNvSpPr>
          <p:nvPr>
            <p:ph type="title"/>
          </p:nvPr>
        </p:nvSpPr>
        <p:spPr/>
        <p:txBody>
          <a:bodyPr/>
          <a:lstStyle/>
          <a:p>
            <a:r>
              <a:rPr lang="en-US" dirty="0"/>
              <a:t>OAAP Go-Live Cohort Sign-Up</a:t>
            </a:r>
          </a:p>
        </p:txBody>
      </p:sp>
      <p:sp>
        <p:nvSpPr>
          <p:cNvPr id="3" name="Content Placeholder 2">
            <a:extLst>
              <a:ext uri="{FF2B5EF4-FFF2-40B4-BE49-F238E27FC236}">
                <a16:creationId xmlns:a16="http://schemas.microsoft.com/office/drawing/2014/main" id="{279EDBF8-B9CA-4E39-390E-79645B94946A}"/>
              </a:ext>
            </a:extLst>
          </p:cNvPr>
          <p:cNvSpPr>
            <a:spLocks noGrp="1" noRot="1" noMove="1" noResize="1" noEditPoints="1" noAdjustHandles="1" noChangeArrowheads="1" noChangeShapeType="1"/>
          </p:cNvSpPr>
          <p:nvPr>
            <p:ph idx="1"/>
          </p:nvPr>
        </p:nvSpPr>
        <p:spPr/>
        <p:txBody>
          <a:bodyPr/>
          <a:lstStyle/>
          <a:p>
            <a:pPr lvl="0"/>
            <a:r>
              <a:rPr lang="en-US" b="1" dirty="0"/>
              <a:t>Consult with your Registrar</a:t>
            </a:r>
            <a:r>
              <a:rPr lang="en-US" dirty="0"/>
              <a:t> before opting in to a cohort.</a:t>
            </a:r>
          </a:p>
          <a:p>
            <a:pPr lvl="0"/>
            <a:r>
              <a:rPr lang="en-US" dirty="0"/>
              <a:t>Choose the go-live date that best positions your college to:</a:t>
            </a:r>
          </a:p>
          <a:p>
            <a:pPr lvl="1"/>
            <a:r>
              <a:rPr lang="en-US" dirty="0"/>
              <a:t>Process new CTE Dual Credit applications</a:t>
            </a:r>
          </a:p>
          <a:p>
            <a:pPr lvl="1"/>
            <a:r>
              <a:rPr lang="en-US" dirty="0"/>
              <a:t>Support high school and student questions</a:t>
            </a:r>
          </a:p>
          <a:p>
            <a:pPr lvl="1"/>
            <a:r>
              <a:rPr lang="en-US" dirty="0"/>
              <a:t>Troubleshoot issues as they arise</a:t>
            </a:r>
          </a:p>
          <a:p>
            <a:pPr lvl="0"/>
            <a:r>
              <a:rPr lang="en-US" b="1" dirty="0"/>
              <a:t>Due Date: Friday, September 25</a:t>
            </a:r>
          </a:p>
          <a:p>
            <a:pPr lvl="0"/>
            <a:r>
              <a:rPr lang="en-US" b="1" dirty="0"/>
              <a:t>Sign Up: </a:t>
            </a:r>
            <a:r>
              <a:rPr lang="en-US" b="1" dirty="0">
                <a:hlinkClick r:id="rId2"/>
              </a:rPr>
              <a:t>Link</a:t>
            </a:r>
            <a:endParaRPr lang="en-US" dirty="0"/>
          </a:p>
        </p:txBody>
      </p:sp>
      <p:sp>
        <p:nvSpPr>
          <p:cNvPr id="4" name="Slide Number Placeholder 3">
            <a:extLst>
              <a:ext uri="{FF2B5EF4-FFF2-40B4-BE49-F238E27FC236}">
                <a16:creationId xmlns:a16="http://schemas.microsoft.com/office/drawing/2014/main" id="{13EA025C-A787-315E-6AD2-B007D0732A22}"/>
              </a:ext>
            </a:extLst>
          </p:cNvPr>
          <p:cNvSpPr>
            <a:spLocks noGrp="1"/>
          </p:cNvSpPr>
          <p:nvPr>
            <p:ph type="sldNum" sz="quarter" idx="12"/>
          </p:nvPr>
        </p:nvSpPr>
        <p:spPr/>
        <p:txBody>
          <a:bodyPr/>
          <a:lstStyle/>
          <a:p>
            <a:fld id="{DEE5BC03-7CE3-4FE3-BC0A-0ACCA8AC1F24}" type="slidenum">
              <a:rPr lang="en-US" smtClean="0"/>
              <a:pPr/>
              <a:t>45</a:t>
            </a:fld>
            <a:endParaRPr lang="en-US" dirty="0"/>
          </a:p>
        </p:txBody>
      </p:sp>
    </p:spTree>
    <p:extLst>
      <p:ext uri="{BB962C8B-B14F-4D97-AF65-F5344CB8AC3E}">
        <p14:creationId xmlns:p14="http://schemas.microsoft.com/office/powerpoint/2010/main" val="37780934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49D91-05D7-C9FF-1FC4-0BB69A31E1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35A103-BAE0-C92B-46A2-AD524DCF29D6}"/>
              </a:ext>
            </a:extLst>
          </p:cNvPr>
          <p:cNvSpPr>
            <a:spLocks noGrp="1"/>
          </p:cNvSpPr>
          <p:nvPr>
            <p:ph type="title"/>
          </p:nvPr>
        </p:nvSpPr>
        <p:spPr/>
        <p:txBody>
          <a:bodyPr/>
          <a:lstStyle/>
          <a:p>
            <a:r>
              <a:rPr lang="en-US" dirty="0"/>
              <a:t>ctcLink Go-Live Checklist</a:t>
            </a:r>
          </a:p>
        </p:txBody>
      </p:sp>
      <p:sp>
        <p:nvSpPr>
          <p:cNvPr id="4" name="Slide Number Placeholder 3">
            <a:extLst>
              <a:ext uri="{FF2B5EF4-FFF2-40B4-BE49-F238E27FC236}">
                <a16:creationId xmlns:a16="http://schemas.microsoft.com/office/drawing/2014/main" id="{A855FB04-2293-4C91-8ACA-EFE6932861CA}"/>
              </a:ext>
            </a:extLst>
          </p:cNvPr>
          <p:cNvSpPr>
            <a:spLocks noGrp="1"/>
          </p:cNvSpPr>
          <p:nvPr>
            <p:ph type="sldNum" sz="quarter" idx="12"/>
          </p:nvPr>
        </p:nvSpPr>
        <p:spPr/>
        <p:txBody>
          <a:bodyPr/>
          <a:lstStyle/>
          <a:p>
            <a:fld id="{DEE5BC03-7CE3-4FE3-BC0A-0ACCA8AC1F24}" type="slidenum">
              <a:rPr lang="en-US" smtClean="0"/>
              <a:pPr/>
              <a:t>46</a:t>
            </a:fld>
            <a:endParaRPr lang="en-US" dirty="0"/>
          </a:p>
        </p:txBody>
      </p:sp>
    </p:spTree>
    <p:extLst>
      <p:ext uri="{BB962C8B-B14F-4D97-AF65-F5344CB8AC3E}">
        <p14:creationId xmlns:p14="http://schemas.microsoft.com/office/powerpoint/2010/main" val="9834281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13E2B-49DC-8951-0609-F729D726C3B4}"/>
              </a:ext>
            </a:extLst>
          </p:cNvPr>
          <p:cNvSpPr>
            <a:spLocks noGrp="1"/>
          </p:cNvSpPr>
          <p:nvPr>
            <p:ph type="title"/>
          </p:nvPr>
        </p:nvSpPr>
        <p:spPr/>
        <p:txBody>
          <a:bodyPr/>
          <a:lstStyle/>
          <a:p>
            <a:r>
              <a:rPr lang="en-US" dirty="0"/>
              <a:t>ctcLink go-live checklist</a:t>
            </a:r>
          </a:p>
        </p:txBody>
      </p:sp>
      <p:sp>
        <p:nvSpPr>
          <p:cNvPr id="3" name="Content Placeholder 2">
            <a:extLst>
              <a:ext uri="{FF2B5EF4-FFF2-40B4-BE49-F238E27FC236}">
                <a16:creationId xmlns:a16="http://schemas.microsoft.com/office/drawing/2014/main" id="{9231B82B-0052-6EB9-B429-78AF267D9DF4}"/>
              </a:ext>
            </a:extLst>
          </p:cNvPr>
          <p:cNvSpPr>
            <a:spLocks noGrp="1"/>
          </p:cNvSpPr>
          <p:nvPr>
            <p:ph idx="1"/>
          </p:nvPr>
        </p:nvSpPr>
        <p:spPr/>
        <p:txBody>
          <a:bodyPr/>
          <a:lstStyle/>
          <a:p>
            <a:r>
              <a:rPr lang="en-US" dirty="0"/>
              <a:t>We’ve created a CTE Dual Credit Go-Live Checklist to help your college prepare for go-live and track required ctcLink setup tasks. Please consult the CTE Dual Credit Business Process document for full details. </a:t>
            </a:r>
          </a:p>
          <a:p>
            <a:r>
              <a:rPr lang="en-US" dirty="0"/>
              <a:t>Go-Live Checklist: </a:t>
            </a:r>
            <a:r>
              <a:rPr lang="en-US" dirty="0">
                <a:hlinkClick r:id="rId2"/>
              </a:rPr>
              <a:t>Link</a:t>
            </a:r>
            <a:endParaRPr lang="en-US" dirty="0"/>
          </a:p>
        </p:txBody>
      </p:sp>
      <p:sp>
        <p:nvSpPr>
          <p:cNvPr id="4" name="Slide Number Placeholder 3">
            <a:extLst>
              <a:ext uri="{FF2B5EF4-FFF2-40B4-BE49-F238E27FC236}">
                <a16:creationId xmlns:a16="http://schemas.microsoft.com/office/drawing/2014/main" id="{570E315D-AAAC-1206-3254-978B8AF4AD31}"/>
              </a:ext>
            </a:extLst>
          </p:cNvPr>
          <p:cNvSpPr>
            <a:spLocks noGrp="1"/>
          </p:cNvSpPr>
          <p:nvPr>
            <p:ph type="sldNum" sz="quarter" idx="12"/>
          </p:nvPr>
        </p:nvSpPr>
        <p:spPr/>
        <p:txBody>
          <a:bodyPr/>
          <a:lstStyle/>
          <a:p>
            <a:fld id="{DEE5BC03-7CE3-4FE3-BC0A-0ACCA8AC1F24}" type="slidenum">
              <a:rPr lang="en-US" smtClean="0"/>
              <a:pPr/>
              <a:t>47</a:t>
            </a:fld>
            <a:endParaRPr lang="en-US" dirty="0"/>
          </a:p>
        </p:txBody>
      </p:sp>
    </p:spTree>
    <p:extLst>
      <p:ext uri="{BB962C8B-B14F-4D97-AF65-F5344CB8AC3E}">
        <p14:creationId xmlns:p14="http://schemas.microsoft.com/office/powerpoint/2010/main" val="23954133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DE06B-9569-60EE-BBD8-74956D84B8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4CD4C0-7B02-781C-D4C7-50D6A8DC11CA}"/>
              </a:ext>
            </a:extLst>
          </p:cNvPr>
          <p:cNvSpPr>
            <a:spLocks noGrp="1"/>
          </p:cNvSpPr>
          <p:nvPr>
            <p:ph type="title"/>
          </p:nvPr>
        </p:nvSpPr>
        <p:spPr/>
        <p:txBody>
          <a:bodyPr/>
          <a:lstStyle/>
          <a:p>
            <a:r>
              <a:rPr lang="en-US" dirty="0"/>
              <a:t>ctcLink Campus solutions support</a:t>
            </a:r>
          </a:p>
        </p:txBody>
      </p:sp>
      <p:sp>
        <p:nvSpPr>
          <p:cNvPr id="4" name="Slide Number Placeholder 3">
            <a:extLst>
              <a:ext uri="{FF2B5EF4-FFF2-40B4-BE49-F238E27FC236}">
                <a16:creationId xmlns:a16="http://schemas.microsoft.com/office/drawing/2014/main" id="{66233D2D-7901-5204-B0CD-7457084E12E8}"/>
              </a:ext>
            </a:extLst>
          </p:cNvPr>
          <p:cNvSpPr>
            <a:spLocks noGrp="1"/>
          </p:cNvSpPr>
          <p:nvPr>
            <p:ph type="sldNum" sz="quarter" idx="12"/>
          </p:nvPr>
        </p:nvSpPr>
        <p:spPr/>
        <p:txBody>
          <a:bodyPr/>
          <a:lstStyle/>
          <a:p>
            <a:fld id="{DEE5BC03-7CE3-4FE3-BC0A-0ACCA8AC1F24}" type="slidenum">
              <a:rPr lang="en-US" smtClean="0"/>
              <a:pPr/>
              <a:t>48</a:t>
            </a:fld>
            <a:endParaRPr lang="en-US" dirty="0"/>
          </a:p>
        </p:txBody>
      </p:sp>
    </p:spTree>
    <p:extLst>
      <p:ext uri="{BB962C8B-B14F-4D97-AF65-F5344CB8AC3E}">
        <p14:creationId xmlns:p14="http://schemas.microsoft.com/office/powerpoint/2010/main" val="1104602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CD6C2-F525-728C-F1D0-0F8E3BDD44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655265-3A9F-96D8-EFCE-5CF5AAB8A354}"/>
              </a:ext>
            </a:extLst>
          </p:cNvPr>
          <p:cNvSpPr>
            <a:spLocks noGrp="1"/>
          </p:cNvSpPr>
          <p:nvPr>
            <p:ph type="title"/>
          </p:nvPr>
        </p:nvSpPr>
        <p:spPr/>
        <p:txBody>
          <a:bodyPr/>
          <a:lstStyle/>
          <a:p>
            <a:r>
              <a:rPr lang="en-US" dirty="0"/>
              <a:t>Your CS Support team is here to help!</a:t>
            </a:r>
          </a:p>
        </p:txBody>
      </p:sp>
      <p:sp>
        <p:nvSpPr>
          <p:cNvPr id="3" name="Content Placeholder 2">
            <a:extLst>
              <a:ext uri="{FF2B5EF4-FFF2-40B4-BE49-F238E27FC236}">
                <a16:creationId xmlns:a16="http://schemas.microsoft.com/office/drawing/2014/main" id="{972D3669-95F1-A252-F005-E91773CADBEE}"/>
              </a:ext>
            </a:extLst>
          </p:cNvPr>
          <p:cNvSpPr>
            <a:spLocks noGrp="1"/>
          </p:cNvSpPr>
          <p:nvPr>
            <p:ph idx="1"/>
          </p:nvPr>
        </p:nvSpPr>
        <p:spPr>
          <a:xfrm>
            <a:off x="715815" y="2415154"/>
            <a:ext cx="11115967" cy="4306323"/>
          </a:xfrm>
        </p:spPr>
        <p:txBody>
          <a:bodyPr/>
          <a:lstStyle/>
          <a:p>
            <a:pPr lvl="0"/>
            <a:r>
              <a:rPr lang="en-US" sz="2400" dirty="0"/>
              <a:t>Use the </a:t>
            </a:r>
            <a:r>
              <a:rPr lang="en-US" sz="2400" dirty="0">
                <a:hlinkClick r:id="rId3"/>
              </a:rPr>
              <a:t>ctcLink Reference Center </a:t>
            </a:r>
            <a:r>
              <a:rPr lang="en-US" sz="2400" dirty="0"/>
              <a:t>for guidance on functionality. </a:t>
            </a:r>
          </a:p>
          <a:p>
            <a:pPr lvl="1"/>
            <a:r>
              <a:rPr lang="en-US" sz="2000" dirty="0"/>
              <a:t>New to the ctcLink Reference Center? Consult the </a:t>
            </a:r>
            <a:r>
              <a:rPr lang="en-US" sz="2000" dirty="0">
                <a:hlinkClick r:id="rId3"/>
              </a:rPr>
              <a:t>How to Search the ctcLink Reference Center </a:t>
            </a:r>
            <a:r>
              <a:rPr lang="en-US" sz="2000" dirty="0"/>
              <a:t>QRG. </a:t>
            </a:r>
          </a:p>
          <a:p>
            <a:r>
              <a:rPr lang="en-US" sz="2400" dirty="0"/>
              <a:t>Use the </a:t>
            </a:r>
            <a:r>
              <a:rPr lang="en-US" sz="2400" b="1" dirty="0"/>
              <a:t>PCD</a:t>
            </a:r>
            <a:r>
              <a:rPr lang="en-US" sz="2400" dirty="0"/>
              <a:t> environment to test security and setup before go-live. Remember the environment is refreshed the first Monday of every month. (See next slide)</a:t>
            </a:r>
          </a:p>
          <a:p>
            <a:pPr lvl="1"/>
            <a:r>
              <a:rPr lang="en-US" sz="2000" b="1" dirty="0"/>
              <a:t>Note:</a:t>
            </a:r>
            <a:r>
              <a:rPr lang="en-US" sz="2000" dirty="0"/>
              <a:t> OAAP does not have a test environment connected to PCD.</a:t>
            </a:r>
          </a:p>
          <a:p>
            <a:r>
              <a:rPr lang="en-US" sz="2400" dirty="0"/>
              <a:t>Refer to the </a:t>
            </a:r>
            <a:r>
              <a:rPr lang="en-US" sz="2400" dirty="0">
                <a:hlinkClick r:id="rId4"/>
              </a:rPr>
              <a:t>CTE Dual Credit – ctcLink Training Resources document</a:t>
            </a:r>
            <a:r>
              <a:rPr lang="en-US" sz="2400" dirty="0"/>
              <a:t>, which provides recommended Canvas trainings for the CTE DC Business Process. </a:t>
            </a:r>
          </a:p>
          <a:p>
            <a:r>
              <a:rPr lang="en-US" sz="2400" dirty="0"/>
              <a:t>For additional assistance, follow your college’s local process to submit a </a:t>
            </a:r>
            <a:r>
              <a:rPr lang="en-US" sz="2400" b="1" dirty="0"/>
              <a:t>ctcLink Support ticket</a:t>
            </a:r>
            <a:r>
              <a:rPr lang="en-US" sz="2400" dirty="0"/>
              <a:t> to SBCTC (Campus Solutions).</a:t>
            </a:r>
          </a:p>
          <a:p>
            <a:pPr lvl="1"/>
            <a:r>
              <a:rPr lang="en-US" sz="2000" dirty="0"/>
              <a:t>Reference </a:t>
            </a:r>
            <a:r>
              <a:rPr lang="en-US" sz="2000" b="1" dirty="0"/>
              <a:t>CTE Dual Credit Expansion</a:t>
            </a:r>
            <a:r>
              <a:rPr lang="en-US" sz="2000" dirty="0"/>
              <a:t> in your request so we can quickly identify and route your ticket.</a:t>
            </a:r>
          </a:p>
          <a:p>
            <a:endParaRPr lang="en-US" dirty="0"/>
          </a:p>
        </p:txBody>
      </p:sp>
      <p:sp>
        <p:nvSpPr>
          <p:cNvPr id="4" name="Slide Number Placeholder 3">
            <a:extLst>
              <a:ext uri="{FF2B5EF4-FFF2-40B4-BE49-F238E27FC236}">
                <a16:creationId xmlns:a16="http://schemas.microsoft.com/office/drawing/2014/main" id="{1B61F944-C265-6839-4846-350FD3703B13}"/>
              </a:ext>
            </a:extLst>
          </p:cNvPr>
          <p:cNvSpPr>
            <a:spLocks noGrp="1"/>
          </p:cNvSpPr>
          <p:nvPr>
            <p:ph type="sldNum" sz="quarter" idx="12"/>
          </p:nvPr>
        </p:nvSpPr>
        <p:spPr/>
        <p:txBody>
          <a:bodyPr/>
          <a:lstStyle/>
          <a:p>
            <a:fld id="{DEE5BC03-7CE3-4FE3-BC0A-0ACCA8AC1F24}" type="slidenum">
              <a:rPr lang="en-US" smtClean="0"/>
              <a:pPr/>
              <a:t>49</a:t>
            </a:fld>
            <a:endParaRPr lang="en-US" dirty="0"/>
          </a:p>
        </p:txBody>
      </p:sp>
    </p:spTree>
    <p:extLst>
      <p:ext uri="{BB962C8B-B14F-4D97-AF65-F5344CB8AC3E}">
        <p14:creationId xmlns:p14="http://schemas.microsoft.com/office/powerpoint/2010/main" val="915681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19161-FAB6-169F-6748-160464D99B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459339-A98F-84A6-EACC-15D500D4CFC4}"/>
              </a:ext>
            </a:extLst>
          </p:cNvPr>
          <p:cNvSpPr>
            <a:spLocks noGrp="1"/>
          </p:cNvSpPr>
          <p:nvPr>
            <p:ph type="title"/>
          </p:nvPr>
        </p:nvSpPr>
        <p:spPr/>
        <p:txBody>
          <a:bodyPr/>
          <a:lstStyle/>
          <a:p>
            <a:r>
              <a:rPr lang="en-US" dirty="0"/>
              <a:t>PCD Environment Information</a:t>
            </a:r>
          </a:p>
        </p:txBody>
      </p:sp>
      <p:sp>
        <p:nvSpPr>
          <p:cNvPr id="3" name="Content Placeholder 2">
            <a:extLst>
              <a:ext uri="{FF2B5EF4-FFF2-40B4-BE49-F238E27FC236}">
                <a16:creationId xmlns:a16="http://schemas.microsoft.com/office/drawing/2014/main" id="{BEA3EED4-2345-9914-BA66-6025C39370FC}"/>
              </a:ext>
            </a:extLst>
          </p:cNvPr>
          <p:cNvSpPr>
            <a:spLocks noGrp="1"/>
          </p:cNvSpPr>
          <p:nvPr>
            <p:ph idx="1"/>
          </p:nvPr>
        </p:nvSpPr>
        <p:spPr>
          <a:xfrm>
            <a:off x="715815" y="2247089"/>
            <a:ext cx="11115967" cy="4236840"/>
          </a:xfrm>
        </p:spPr>
        <p:txBody>
          <a:bodyPr/>
          <a:lstStyle/>
          <a:p>
            <a:pPr lvl="0"/>
            <a:r>
              <a:rPr lang="en-US" sz="2400" b="1" dirty="0"/>
              <a:t>PCD</a:t>
            </a:r>
            <a:r>
              <a:rPr lang="en-US" sz="2400" dirty="0"/>
              <a:t> is the dedicated environment for college testing and query development.</a:t>
            </a:r>
          </a:p>
          <a:p>
            <a:pPr lvl="0"/>
            <a:r>
              <a:rPr lang="en-US" sz="2400" dirty="0"/>
              <a:t>PCD is typically </a:t>
            </a:r>
            <a:r>
              <a:rPr lang="en-US" sz="2400" b="1" dirty="0"/>
              <a:t>refreshed the first Monday of each month</a:t>
            </a:r>
            <a:r>
              <a:rPr lang="en-US" sz="2400" dirty="0"/>
              <a:t>. Refreshes overwrite changes that have not also been made in Production. See </a:t>
            </a:r>
            <a:r>
              <a:rPr lang="en-US" sz="2400" dirty="0">
                <a:hlinkClick r:id="rId3"/>
              </a:rPr>
              <a:t>SBCTC Environment/Pillar Updates</a:t>
            </a:r>
            <a:r>
              <a:rPr lang="en-US" sz="2400" dirty="0"/>
              <a:t> for the current schedule.</a:t>
            </a:r>
          </a:p>
          <a:p>
            <a:pPr lvl="0"/>
            <a:r>
              <a:rPr lang="en-US" sz="2400" dirty="0"/>
              <a:t>PCD uses </a:t>
            </a:r>
            <a:r>
              <a:rPr lang="en-US" sz="2400" b="1" dirty="0"/>
              <a:t>Okta Multi-Factor Authentication (MFA)</a:t>
            </a:r>
            <a:r>
              <a:rPr lang="en-US" sz="2400" dirty="0"/>
              <a:t>.</a:t>
            </a:r>
          </a:p>
          <a:p>
            <a:pPr lvl="0"/>
            <a:r>
              <a:rPr lang="en-US" sz="2400" dirty="0"/>
              <a:t>Your </a:t>
            </a:r>
            <a:r>
              <a:rPr lang="en-US" sz="2400" b="1" dirty="0"/>
              <a:t>PCD security access should match Production</a:t>
            </a:r>
            <a:r>
              <a:rPr lang="en-US" sz="2400" dirty="0"/>
              <a:t>. Security changes should be made in both environments; otherwise, changes will not carry to PCD until the next refresh.</a:t>
            </a:r>
          </a:p>
          <a:p>
            <a:pPr lvl="0"/>
            <a:r>
              <a:rPr lang="en-US" sz="2400" b="1" dirty="0"/>
              <a:t>New PCD users must complete Activate Your Account (AYA) for PCD.</a:t>
            </a:r>
            <a:r>
              <a:rPr lang="en-US" sz="2400" dirty="0"/>
              <a:t> Production account activation does not carry over to PCD.</a:t>
            </a:r>
          </a:p>
          <a:p>
            <a:pPr lvl="0"/>
            <a:r>
              <a:rPr lang="en-US" sz="2400" b="1" dirty="0"/>
              <a:t>QRG:</a:t>
            </a:r>
            <a:r>
              <a:rPr lang="en-US" sz="2400" dirty="0"/>
              <a:t> </a:t>
            </a:r>
            <a:r>
              <a:rPr lang="en-US" sz="2400" dirty="0">
                <a:hlinkClick r:id="rId4"/>
              </a:rPr>
              <a:t>Testing in PCD and Production</a:t>
            </a:r>
            <a:r>
              <a:rPr lang="en-US" sz="2400" dirty="0"/>
              <a:t> - includes first-time account activation steps.</a:t>
            </a:r>
          </a:p>
        </p:txBody>
      </p:sp>
      <p:sp>
        <p:nvSpPr>
          <p:cNvPr id="4" name="Slide Number Placeholder 3">
            <a:extLst>
              <a:ext uri="{FF2B5EF4-FFF2-40B4-BE49-F238E27FC236}">
                <a16:creationId xmlns:a16="http://schemas.microsoft.com/office/drawing/2014/main" id="{4696154B-549E-4FB1-01FD-049010F382B5}"/>
              </a:ext>
            </a:extLst>
          </p:cNvPr>
          <p:cNvSpPr>
            <a:spLocks noGrp="1"/>
          </p:cNvSpPr>
          <p:nvPr>
            <p:ph type="sldNum" sz="quarter" idx="12"/>
          </p:nvPr>
        </p:nvSpPr>
        <p:spPr/>
        <p:txBody>
          <a:bodyPr/>
          <a:lstStyle/>
          <a:p>
            <a:fld id="{DEE5BC03-7CE3-4FE3-BC0A-0ACCA8AC1F24}" type="slidenum">
              <a:rPr lang="en-US" smtClean="0"/>
              <a:pPr/>
              <a:t>50</a:t>
            </a:fld>
            <a:endParaRPr lang="en-US" dirty="0"/>
          </a:p>
        </p:txBody>
      </p:sp>
    </p:spTree>
    <p:extLst>
      <p:ext uri="{BB962C8B-B14F-4D97-AF65-F5344CB8AC3E}">
        <p14:creationId xmlns:p14="http://schemas.microsoft.com/office/powerpoint/2010/main" val="24909374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453B1-9980-0319-B5FE-4A5F387007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56B1C1-7D30-96F3-DBF9-61D474A54A2C}"/>
              </a:ext>
            </a:extLst>
          </p:cNvPr>
          <p:cNvSpPr>
            <a:spLocks noGrp="1"/>
          </p:cNvSpPr>
          <p:nvPr>
            <p:ph type="title"/>
          </p:nvPr>
        </p:nvSpPr>
        <p:spPr/>
        <p:txBody>
          <a:bodyPr/>
          <a:lstStyle/>
          <a:p>
            <a:r>
              <a:rPr lang="en-US" dirty="0"/>
              <a:t>CS Support Listserv Information</a:t>
            </a:r>
          </a:p>
        </p:txBody>
      </p:sp>
      <p:sp>
        <p:nvSpPr>
          <p:cNvPr id="3" name="Content Placeholder 2">
            <a:extLst>
              <a:ext uri="{FF2B5EF4-FFF2-40B4-BE49-F238E27FC236}">
                <a16:creationId xmlns:a16="http://schemas.microsoft.com/office/drawing/2014/main" id="{FB6B3B42-71EA-5FBC-67C0-2E5DA443963E}"/>
              </a:ext>
            </a:extLst>
          </p:cNvPr>
          <p:cNvSpPr>
            <a:spLocks noGrp="1"/>
          </p:cNvSpPr>
          <p:nvPr>
            <p:ph idx="1"/>
          </p:nvPr>
        </p:nvSpPr>
        <p:spPr>
          <a:xfrm>
            <a:off x="715815" y="2247089"/>
            <a:ext cx="11115967" cy="4236840"/>
          </a:xfrm>
        </p:spPr>
        <p:txBody>
          <a:bodyPr/>
          <a:lstStyle/>
          <a:p>
            <a:r>
              <a:rPr lang="en-US" dirty="0"/>
              <a:t>If you are a ctcLink end-user and not already hearing about learning opportunities firsthand, join one or more support lists today.</a:t>
            </a:r>
          </a:p>
          <a:p>
            <a:r>
              <a:rPr lang="en-US" dirty="0"/>
              <a:t>ctcLink Customer Support teams (including CS Core) send notifications of learning opportunities (including trainings, work sessions, user acceptance testing, issues, trips/tricks, and more), as well as global and cross-pillar system communications to the applicable </a:t>
            </a:r>
            <a:r>
              <a:rPr lang="en-US" u="sng" dirty="0">
                <a:hlinkClick r:id="rId3"/>
              </a:rPr>
              <a:t>ctcLink Support </a:t>
            </a:r>
            <a:r>
              <a:rPr lang="en-US" u="sng" dirty="0" err="1">
                <a:hlinkClick r:id="rId3"/>
              </a:rPr>
              <a:t>eLists</a:t>
            </a:r>
            <a:r>
              <a:rPr lang="en-US" dirty="0"/>
              <a:t> (aka listservs) on a regular basis.</a:t>
            </a:r>
          </a:p>
          <a:p>
            <a:r>
              <a:rPr lang="en-US" dirty="0"/>
              <a:t>We encourage you to sign-up for the </a:t>
            </a:r>
            <a:r>
              <a:rPr lang="en-US" u="sng" dirty="0" err="1">
                <a:hlinkClick r:id="rId4"/>
              </a:rPr>
              <a:t>ctcLinkCSSupport</a:t>
            </a:r>
            <a:r>
              <a:rPr lang="en-US" dirty="0"/>
              <a:t> listserv today! </a:t>
            </a:r>
          </a:p>
        </p:txBody>
      </p:sp>
      <p:sp>
        <p:nvSpPr>
          <p:cNvPr id="4" name="Slide Number Placeholder 3">
            <a:extLst>
              <a:ext uri="{FF2B5EF4-FFF2-40B4-BE49-F238E27FC236}">
                <a16:creationId xmlns:a16="http://schemas.microsoft.com/office/drawing/2014/main" id="{E6EFBA8C-2A14-1365-F51A-C39580B7457E}"/>
              </a:ext>
            </a:extLst>
          </p:cNvPr>
          <p:cNvSpPr>
            <a:spLocks noGrp="1"/>
          </p:cNvSpPr>
          <p:nvPr>
            <p:ph type="sldNum" sz="quarter" idx="12"/>
          </p:nvPr>
        </p:nvSpPr>
        <p:spPr/>
        <p:txBody>
          <a:bodyPr/>
          <a:lstStyle/>
          <a:p>
            <a:fld id="{DEE5BC03-7CE3-4FE3-BC0A-0ACCA8AC1F24}" type="slidenum">
              <a:rPr lang="en-US" smtClean="0"/>
              <a:pPr/>
              <a:t>51</a:t>
            </a:fld>
            <a:endParaRPr lang="en-US" dirty="0"/>
          </a:p>
        </p:txBody>
      </p:sp>
    </p:spTree>
    <p:extLst>
      <p:ext uri="{BB962C8B-B14F-4D97-AF65-F5344CB8AC3E}">
        <p14:creationId xmlns:p14="http://schemas.microsoft.com/office/powerpoint/2010/main" val="37064261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ED477-623C-EDBE-77C5-4F83633E3B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432928-840A-5426-FC19-37EC66509815}"/>
              </a:ext>
            </a:extLst>
          </p:cNvPr>
          <p:cNvSpPr>
            <a:spLocks noGrp="1"/>
          </p:cNvSpPr>
          <p:nvPr>
            <p:ph type="title"/>
          </p:nvPr>
        </p:nvSpPr>
        <p:spPr/>
        <p:txBody>
          <a:bodyPr/>
          <a:lstStyle/>
          <a:p>
            <a:r>
              <a:rPr lang="en-US" dirty="0"/>
              <a:t>Thank you!</a:t>
            </a:r>
          </a:p>
        </p:txBody>
      </p:sp>
      <p:sp>
        <p:nvSpPr>
          <p:cNvPr id="3" name="Text Placeholder 2">
            <a:extLst>
              <a:ext uri="{FF2B5EF4-FFF2-40B4-BE49-F238E27FC236}">
                <a16:creationId xmlns:a16="http://schemas.microsoft.com/office/drawing/2014/main" id="{F34BFB41-7B55-08A3-A659-9931C01C5E21}"/>
              </a:ext>
            </a:extLst>
          </p:cNvPr>
          <p:cNvSpPr>
            <a:spLocks noGrp="1"/>
          </p:cNvSpPr>
          <p:nvPr>
            <p:ph type="body" sz="quarter" idx="10"/>
          </p:nvPr>
        </p:nvSpPr>
        <p:spPr/>
        <p:txBody>
          <a:bodyPr/>
          <a:lstStyle/>
          <a:p>
            <a:r>
              <a:rPr lang="en-US" dirty="0"/>
              <a:t>Any questions?</a:t>
            </a:r>
          </a:p>
        </p:txBody>
      </p:sp>
    </p:spTree>
    <p:extLst>
      <p:ext uri="{BB962C8B-B14F-4D97-AF65-F5344CB8AC3E}">
        <p14:creationId xmlns:p14="http://schemas.microsoft.com/office/powerpoint/2010/main" val="657967355"/>
      </p:ext>
    </p:extLst>
  </p:cSld>
  <p:clrMapOvr>
    <a:masterClrMapping/>
  </p:clrMapOvr>
</p:sld>
</file>

<file path=ppt/theme/theme1.xml><?xml version="1.0" encoding="utf-8"?>
<a:theme xmlns:a="http://schemas.openxmlformats.org/drawingml/2006/main" name="Office Theme">
  <a:themeElements>
    <a:clrScheme name="SBCTC">
      <a:dk1>
        <a:srgbClr val="003764"/>
      </a:dk1>
      <a:lt1>
        <a:sysClr val="window" lastClr="FFFFFF"/>
      </a:lt1>
      <a:dk2>
        <a:srgbClr val="0071CE"/>
      </a:dk2>
      <a:lt2>
        <a:srgbClr val="C3C6C8"/>
      </a:lt2>
      <a:accent1>
        <a:srgbClr val="F4CD00"/>
      </a:accent1>
      <a:accent2>
        <a:srgbClr val="65CBC9"/>
      </a:accent2>
      <a:accent3>
        <a:srgbClr val="FFB547"/>
      </a:accent3>
      <a:accent4>
        <a:srgbClr val="00C18B"/>
      </a:accent4>
      <a:accent5>
        <a:srgbClr val="3D6489"/>
      </a:accent5>
      <a:accent6>
        <a:srgbClr val="2A70B8"/>
      </a:accent6>
      <a:hlink>
        <a:srgbClr val="0563C1"/>
      </a:hlink>
      <a:folHlink>
        <a:srgbClr val="954F72"/>
      </a:folHlink>
    </a:clrScheme>
    <a:fontScheme name="SBCTC">
      <a:majorFont>
        <a:latin typeface="Franklin Gothic Medium"/>
        <a:ea typeface=""/>
        <a:cs typeface=""/>
      </a:majorFont>
      <a:minorFont>
        <a:latin typeface="Franklin Gothic Book"/>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BECA933C-E61D-4F0A-B8CC-7399F5DE585F}" vid="{FB695196-C725-406F-B47F-C1D50E497C3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F948E665ECF7842A8E9F6A6D42CD1A8" ma:contentTypeVersion="521" ma:contentTypeDescription="Create a new document." ma:contentTypeScope="" ma:versionID="51f8041fdf45ec22aa6f6fa6ea81b15c">
  <xsd:schema xmlns:xsd="http://www.w3.org/2001/XMLSchema" xmlns:xs="http://www.w3.org/2001/XMLSchema" xmlns:p="http://schemas.microsoft.com/office/2006/metadata/properties" xmlns:ns1="http://schemas.microsoft.com/sharepoint/v3" xmlns:ns2="d9922a8a-c8e9-487d-95d2-c6b1c2450a72" xmlns:ns3="03e82ba2-b1c2-49ab-af23-43782fb35cbc" targetNamespace="http://schemas.microsoft.com/office/2006/metadata/properties" ma:root="true" ma:fieldsID="fa3f456d78f6af42d6d05b92447bc613" ns1:_="" ns2:_="" ns3:_="">
    <xsd:import namespace="http://schemas.microsoft.com/sharepoint/v3"/>
    <xsd:import namespace="d9922a8a-c8e9-487d-95d2-c6b1c2450a72"/>
    <xsd:import namespace="03e82ba2-b1c2-49ab-af23-43782fb35cbc"/>
    <xsd:element name="properties">
      <xsd:complexType>
        <xsd:sequence>
          <xsd:element name="documentManagement">
            <xsd:complexType>
              <xsd:all>
                <xsd:element ref="ns2:Menu_x0020_Group" minOccurs="0"/>
                <xsd:element ref="ns2:Category" minOccurs="0"/>
                <xsd:element ref="ns2:Content_x0020_Owner" minOccurs="0"/>
                <xsd:element ref="ns3:_dlc_DocId" minOccurs="0"/>
                <xsd:element ref="ns3:_dlc_DocIdUrl" minOccurs="0"/>
                <xsd:element ref="ns3:_dlc_DocIdPersistId" minOccurs="0"/>
                <xsd:element ref="ns2:IconOverlay" minOccurs="0"/>
                <xsd:element ref="ns1:PublishingExpirationDate" minOccurs="0"/>
                <xsd:element ref="ns1:PublishingStartDate" minOccurs="0"/>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ExpirationDate" ma:index="15"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element name="PublishingStartDate" ma:index="16"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9922a8a-c8e9-487d-95d2-c6b1c2450a72" elementFormDefault="qualified">
    <xsd:import namespace="http://schemas.microsoft.com/office/2006/documentManagement/types"/>
    <xsd:import namespace="http://schemas.microsoft.com/office/infopath/2007/PartnerControls"/>
    <xsd:element name="Menu_x0020_Group" ma:index="2" nillable="true" ma:displayName="Menu Group" ma:default="Publications &amp; Printing" ma:format="Dropdown" ma:internalName="Menu_x0020_Group" ma:readOnly="false">
      <xsd:simpleType>
        <xsd:restriction base="dms:Choice">
          <xsd:enumeration value="Publications &amp; Printing"/>
        </xsd:restriction>
      </xsd:simpleType>
    </xsd:element>
    <xsd:element name="Category" ma:index="3" nillable="true" ma:displayName="Category" ma:format="Dropdown" ma:internalName="Category" ma:readOnly="false">
      <xsd:simpleType>
        <xsd:restriction base="dms:Choice">
          <xsd:enumeration value="Business Cards"/>
          <xsd:enumeration value="Name Badges"/>
          <xsd:enumeration value="Logos"/>
          <xsd:enumeration value="SBCTC Templates"/>
          <xsd:enumeration value="Style Guide"/>
          <xsd:enumeration value="Zoom Backgrounds"/>
        </xsd:restriction>
      </xsd:simpleType>
    </xsd:element>
    <xsd:element name="Content_x0020_Owner" ma:index="10" nillable="true" ma:displayName="Content Owner" ma:list="UserInfo" ma:SharePointGroup="0" ma:internalName="Content_x0020_Own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conOverlay" ma:index="14" nillable="true" ma:displayName="IconOverlay" ma:internalName="IconOverlay" ma:readOnly="false">
      <xsd:simpleType>
        <xsd:restriction base="dms:Text"/>
      </xsd:simpleType>
    </xsd:element>
    <xsd:element name="MediaServiceMetadata" ma:index="17" nillable="true" ma:displayName="MediaServiceMetadata" ma:hidden="true" ma:internalName="MediaServiceMetadata" ma:readOnly="true">
      <xsd:simpleType>
        <xsd:restriction base="dms:Note"/>
      </xsd:simpleType>
    </xsd:element>
    <xsd:element name="MediaServiceFastMetadata" ma:index="18" nillable="true" ma:displayName="MediaServiceFastMetadata" ma:hidden="true" ma:internalName="MediaServiceFastMetadata" ma:readOnly="true">
      <xsd:simpleType>
        <xsd:restriction base="dms:Note"/>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072a751-c2a1-410f-8384-0186ab4766e9" ma:termSetId="09814cd3-568e-fe90-9814-8d621ff8fb84" ma:anchorId="fba54fb3-c3e1-fe81-a776-ca4b69148c4d" ma:open="true" ma:isKeyword="false">
      <xsd:complexType>
        <xsd:sequence>
          <xsd:element ref="pc:Terms" minOccurs="0" maxOccurs="1"/>
        </xsd:sequence>
      </xsd:complexType>
    </xsd:element>
    <xsd:element name="MediaServiceDateTaken" ma:index="24" nillable="true" ma:displayName="MediaServiceDateTaken" ma:hidden="true" ma:indexed="true" ma:internalName="MediaServiceDateTaken" ma:readOnly="true">
      <xsd:simpleType>
        <xsd:restriction base="dms:Text"/>
      </xsd:simpleType>
    </xsd:element>
    <xsd:element name="MediaServiceGenerationTime" ma:index="25" nillable="true" ma:displayName="MediaServiceGenerationTime" ma:hidden="true" ma:internalName="MediaServiceGenerationTime" ma:readOnly="true">
      <xsd:simpleType>
        <xsd:restriction base="dms:Text"/>
      </xsd:simpleType>
    </xsd:element>
    <xsd:element name="MediaServiceEventHashCode" ma:index="2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3e82ba2-b1c2-49ab-af23-43782fb35cbc" elementFormDefault="qualified">
    <xsd:import namespace="http://schemas.microsoft.com/office/2006/documentManagement/types"/>
    <xsd:import namespace="http://schemas.microsoft.com/office/infopath/2007/PartnerControls"/>
    <xsd:element name="_dlc_DocId" ma:index="11" nillable="true" ma:displayName="Document ID Value" ma:description="The value of the document ID assigned to this item." ma:internalName="_dlc_DocId" ma:readOnly="true">
      <xsd:simpleType>
        <xsd:restriction base="dms:Text"/>
      </xsd:simpleType>
    </xsd:element>
    <xsd:element name="_dlc_DocIdUrl" ma:index="1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3" nillable="true" ma:displayName="Persist ID" ma:description="Keep ID on add." ma:hidden="true" ma:internalName="_dlc_DocIdPersistId" ma:readOnly="true">
      <xsd:simpleType>
        <xsd:restriction base="dms:Boolean"/>
      </xsd:simpleType>
    </xsd:element>
    <xsd:element name="TaxCatchAll" ma:index="23" nillable="true" ma:displayName="Taxonomy Catch All Column" ma:hidden="true" ma:list="{f6202957-37ba-46a5-855f-0b2c18713e96}" ma:internalName="TaxCatchAll" ma:showField="CatchAllData" ma:web="03e82ba2-b1c2-49ab-af23-43782fb35cb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file>

<file path=customXml/item4.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Content_x0020_Owner xmlns="d9922a8a-c8e9-487d-95d2-c6b1c2450a72">
      <UserInfo>
        <DisplayName>Katie Rose</DisplayName>
        <AccountId>85</AccountId>
        <AccountType/>
      </UserInfo>
    </Content_x0020_Owner>
    <IconOverlay xmlns="d9922a8a-c8e9-487d-95d2-c6b1c2450a72" xsi:nil="true"/>
    <Menu_x0020_Group xmlns="d9922a8a-c8e9-487d-95d2-c6b1c2450a72">Publications &amp; Printing</Menu_x0020_Group>
    <Category xmlns="d9922a8a-c8e9-487d-95d2-c6b1c2450a72">SBCTC Templates</Category>
    <_dlc_DocId xmlns="03e82ba2-b1c2-49ab-af23-43782fb35cbc">Z7X6SQ3F62JH-64-82</_dlc_DocId>
    <_dlc_DocIdUrl xmlns="03e82ba2-b1c2-49ab-af23-43782fb35cbc">
      <Url>https://portal.sbctc.edu/sites/Intranet/publications/_layouts/15/DocIdRedir.aspx?ID=Z7X6SQ3F62JH-64-82</Url>
      <Description>Z7X6SQ3F62JH-64-82</Description>
    </_dlc_DocIdUrl>
    <lcf76f155ced4ddcb4097134ff3c332f xmlns="d9922a8a-c8e9-487d-95d2-c6b1c2450a72">
      <Terms xmlns="http://schemas.microsoft.com/office/infopath/2007/PartnerControls"/>
    </lcf76f155ced4ddcb4097134ff3c332f>
    <TaxCatchAll xmlns="03e82ba2-b1c2-49ab-af23-43782fb35cbc" xsi:nil="true"/>
  </documentManagement>
</p:properties>
</file>

<file path=customXml/itemProps1.xml><?xml version="1.0" encoding="utf-8"?>
<ds:datastoreItem xmlns:ds="http://schemas.openxmlformats.org/officeDocument/2006/customXml" ds:itemID="{CA6FF50B-0A89-49C3-8D41-A6FE15C6A071}">
  <ds:schemaRefs>
    <ds:schemaRef ds:uri="http://schemas.microsoft.com/sharepoint/v3/contenttype/forms"/>
  </ds:schemaRefs>
</ds:datastoreItem>
</file>

<file path=customXml/itemProps2.xml><?xml version="1.0" encoding="utf-8"?>
<ds:datastoreItem xmlns:ds="http://schemas.openxmlformats.org/officeDocument/2006/customXml" ds:itemID="{D2163D48-E163-4B5D-AE5A-A393A80529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9922a8a-c8e9-487d-95d2-c6b1c2450a72"/>
    <ds:schemaRef ds:uri="03e82ba2-b1c2-49ab-af23-43782fb35c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10AE09F-FE1C-4F96-9741-C0A4360B1388}">
  <ds:schemaRefs>
    <ds:schemaRef ds:uri="http://schemas.microsoft.com/sharepoint/events"/>
  </ds:schemaRefs>
</ds:datastoreItem>
</file>

<file path=customXml/itemProps4.xml><?xml version="1.0" encoding="utf-8"?>
<ds:datastoreItem xmlns:ds="http://schemas.openxmlformats.org/officeDocument/2006/customXml" ds:itemID="{6597DA96-9767-4695-BBFA-98B102DDD4FF}">
  <ds:schemaRefs>
    <ds:schemaRef ds:uri="http://schemas.microsoft.com/office/2006/metadata/properties"/>
    <ds:schemaRef ds:uri="http://schemas.microsoft.com/office/infopath/2007/PartnerControls"/>
    <ds:schemaRef ds:uri="http://schemas.microsoft.com/sharepoint/v3"/>
    <ds:schemaRef ds:uri="d9922a8a-c8e9-487d-95d2-c6b1c2450a72"/>
    <ds:schemaRef ds:uri="03e82ba2-b1c2-49ab-af23-43782fb35cbc"/>
  </ds:schemaRefs>
</ds:datastoreItem>
</file>

<file path=docProps/app.xml><?xml version="1.0" encoding="utf-8"?>
<Properties xmlns="http://schemas.openxmlformats.org/officeDocument/2006/extended-properties" xmlns:vt="http://schemas.openxmlformats.org/officeDocument/2006/docPropsVTypes">
  <Template/>
  <TotalTime>1596</TotalTime>
  <Words>4007</Words>
  <Application>Microsoft Office PowerPoint</Application>
  <PresentationFormat>Widescreen</PresentationFormat>
  <Paragraphs>324</Paragraphs>
  <Slides>52</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52</vt:i4>
      </vt:variant>
    </vt:vector>
  </HeadingPairs>
  <TitlesOfParts>
    <vt:vector size="57" baseType="lpstr">
      <vt:lpstr>Arial</vt:lpstr>
      <vt:lpstr>Calibri</vt:lpstr>
      <vt:lpstr>Franklin Gothic Book</vt:lpstr>
      <vt:lpstr>Franklin Gothic Medium</vt:lpstr>
      <vt:lpstr>Office Theme</vt:lpstr>
      <vt:lpstr>CTE Dual Credit</vt:lpstr>
      <vt:lpstr>Introductions</vt:lpstr>
      <vt:lpstr>Agenda</vt:lpstr>
      <vt:lpstr>Demo Coming Soon!</vt:lpstr>
      <vt:lpstr>What does that mean?</vt:lpstr>
      <vt:lpstr>What does that mean? (Continued)</vt:lpstr>
      <vt:lpstr>CTE DC Business process</vt:lpstr>
      <vt:lpstr>OAAP Information</vt:lpstr>
      <vt:lpstr>OAAP Information (Continued)</vt:lpstr>
      <vt:lpstr>OAAP Terms setup</vt:lpstr>
      <vt:lpstr>OAAP Student login</vt:lpstr>
      <vt:lpstr>Oaap start an application values</vt:lpstr>
      <vt:lpstr>Example oaap screenshot</vt:lpstr>
      <vt:lpstr>Submitting an application</vt:lpstr>
      <vt:lpstr>OAAP Upload Documents</vt:lpstr>
      <vt:lpstr>OAAP Application fees</vt:lpstr>
      <vt:lpstr>Prepare for student questions</vt:lpstr>
      <vt:lpstr>Reviewing CTE Dual Credit Applications</vt:lpstr>
      <vt:lpstr>Reviewing CTE Dual Credit Applications (Continued)</vt:lpstr>
      <vt:lpstr>Oaap application status</vt:lpstr>
      <vt:lpstr>OAAP Application Status Example Screenshot</vt:lpstr>
      <vt:lpstr>OAAP Application Status Example Screenshot</vt:lpstr>
      <vt:lpstr>Completing the Admissions process</vt:lpstr>
      <vt:lpstr>CTE DC Business process</vt:lpstr>
      <vt:lpstr>Before students enroll</vt:lpstr>
      <vt:lpstr>Restricting Enrollment in CTE DC Classes</vt:lpstr>
      <vt:lpstr>Restricting Enrollment in CTE DC Classes (Continued)</vt:lpstr>
      <vt:lpstr>Student enrollment experience</vt:lpstr>
      <vt:lpstr>HCX vs. ctcLink enrollment</vt:lpstr>
      <vt:lpstr>Resolving enrollment issues</vt:lpstr>
      <vt:lpstr>CTE DC Business process</vt:lpstr>
      <vt:lpstr>CTE DC Class Setup: OEE Session Type</vt:lpstr>
      <vt:lpstr>CTE DC Class Setup: OEE Rules &amp; Dates</vt:lpstr>
      <vt:lpstr>CTE DC Class Setup: High School Location Codes</vt:lpstr>
      <vt:lpstr>CTE DC class setup: High School Location Codes (Continued)</vt:lpstr>
      <vt:lpstr>Example class location screenshot</vt:lpstr>
      <vt:lpstr>CTE DC Class Setup: Additional Class Coding</vt:lpstr>
      <vt:lpstr>CTE DC Class Setup: Class Fees</vt:lpstr>
      <vt:lpstr>CTE DC Class Setup: Instructor information</vt:lpstr>
      <vt:lpstr>Grading information</vt:lpstr>
      <vt:lpstr>Grading information (Continued)</vt:lpstr>
      <vt:lpstr>CTE DC OAAP Go-live Information</vt:lpstr>
      <vt:lpstr>OAAP Go-Live Options</vt:lpstr>
      <vt:lpstr>OAAP Go-Live considerations</vt:lpstr>
      <vt:lpstr>OAAP Go-Live Cohort Sign-Up</vt:lpstr>
      <vt:lpstr>ctcLink Go-Live Checklist</vt:lpstr>
      <vt:lpstr>ctcLink go-live checklist</vt:lpstr>
      <vt:lpstr>ctcLink Campus solutions support</vt:lpstr>
      <vt:lpstr>Your CS Support team is here to help!</vt:lpstr>
      <vt:lpstr>PCD Environment Information</vt:lpstr>
      <vt:lpstr>CS Support Listserv Information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SBCTC PowerPoint template--widescreen version</dc:title>
  <dc:creator>Katie Rose</dc:creator>
  <cp:lastModifiedBy>Kyrsten Catlin</cp:lastModifiedBy>
  <cp:revision>110</cp:revision>
  <dcterms:created xsi:type="dcterms:W3CDTF">2019-07-26T22:41:21Z</dcterms:created>
  <dcterms:modified xsi:type="dcterms:W3CDTF">2026-09-16T22:01:38Z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0x0101001F948E665ECF7842A8E9F6A6D42CD1A8</vt:lpwstr>
  </property>
  <property fmtid="{D5CDD505-2E9C-101B-9397-08002B2CF9AE}" pid="3" name="_dlc_DocIdItemGuid">
    <vt:lpwstr>ef3cf2c2-af2b-4e75-83f3-94f0749296ae</vt:lpwstr>
  </property>
</Properties>
</file>