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5"/>
  </p:sldMasterIdLst>
  <p:notesMasterIdLst>
    <p:notesMasterId r:id="rId24"/>
  </p:notesMasterIdLst>
  <p:handoutMasterIdLst>
    <p:handoutMasterId r:id="rId25"/>
  </p:handoutMasterIdLst>
  <p:sldIdLst>
    <p:sldId id="259" r:id="rId6"/>
    <p:sldId id="262" r:id="rId7"/>
    <p:sldId id="314" r:id="rId8"/>
    <p:sldId id="309" r:id="rId9"/>
    <p:sldId id="289" r:id="rId10"/>
    <p:sldId id="290" r:id="rId11"/>
    <p:sldId id="286" r:id="rId12"/>
    <p:sldId id="312" r:id="rId13"/>
    <p:sldId id="299" r:id="rId14"/>
    <p:sldId id="287" r:id="rId15"/>
    <p:sldId id="311" r:id="rId16"/>
    <p:sldId id="305" r:id="rId17"/>
    <p:sldId id="303" r:id="rId18"/>
    <p:sldId id="315" r:id="rId19"/>
    <p:sldId id="307" r:id="rId20"/>
    <p:sldId id="308" r:id="rId21"/>
    <p:sldId id="313" r:id="rId22"/>
    <p:sldId id="310"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24C1F0A-94EA-2108-FDFD-BDF524B687C7}" name="Kimberly Ingram" initials="KI" userId="S::kingram@sbctc.edu::f52c1617-9f2c-4a08-9f9e-3a7d4abb7177" providerId="AD"/>
  <p188:author id="{41A95671-5134-DB49-99C6-66E0BE44DC7C}" name="Guest User" initials="GU" userId="S::urn:spo:tenantanon#39583837-6594-451c-968f-86fea033a54a::" providerId="AD"/>
  <p188:author id="{407DC275-7A2B-F5FB-1F81-4D2F7ED52EEB}" name="William Belden" initials="WB" userId="S::wbelden@sbctc.edu::bc4b5dc7-8207-46ac-b5ce-0e58659641b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7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0F562E-8B27-4ADC-BEE5-C2A70EF5EAF5}" v="556" dt="2026-09-02T19:37:39.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96"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39583837-6594-451c-968f-86fea033a54a::" providerId="AD" clId="Web-{208A1994-BD67-E492-3AF1-8AF27F5123B4}"/>
    <pc:docChg chg="addSld modSld">
      <pc:chgData name="Guest User" userId="S::urn:spo:tenantanon#39583837-6594-451c-968f-86fea033a54a::" providerId="AD" clId="Web-{208A1994-BD67-E492-3AF1-8AF27F5123B4}" dt="2026-09-01T16:56:18.776" v="3428"/>
      <pc:docMkLst>
        <pc:docMk/>
      </pc:docMkLst>
      <pc:sldChg chg="modNotes">
        <pc:chgData name="Guest User" userId="S::urn:spo:tenantanon#39583837-6594-451c-968f-86fea033a54a::" providerId="AD" clId="Web-{208A1994-BD67-E492-3AF1-8AF27F5123B4}" dt="2026-09-01T16:56:18.776" v="3428"/>
        <pc:sldMkLst>
          <pc:docMk/>
          <pc:sldMk cId="2961402469" sldId="305"/>
        </pc:sldMkLst>
      </pc:sldChg>
      <pc:sldChg chg="modNotes">
        <pc:chgData name="Guest User" userId="S::urn:spo:tenantanon#39583837-6594-451c-968f-86fea033a54a::" providerId="AD" clId="Web-{208A1994-BD67-E492-3AF1-8AF27F5123B4}" dt="2026-09-01T16:49:23.638" v="2227"/>
        <pc:sldMkLst>
          <pc:docMk/>
          <pc:sldMk cId="3562941333" sldId="307"/>
        </pc:sldMkLst>
      </pc:sldChg>
      <pc:sldChg chg="modNotes">
        <pc:chgData name="Guest User" userId="S::urn:spo:tenantanon#39583837-6594-451c-968f-86fea033a54a::" providerId="AD" clId="Web-{208A1994-BD67-E492-3AF1-8AF27F5123B4}" dt="2026-09-01T16:49:39.888" v="2232"/>
        <pc:sldMkLst>
          <pc:docMk/>
          <pc:sldMk cId="2765936479" sldId="308"/>
        </pc:sldMkLst>
      </pc:sldChg>
      <pc:sldChg chg="modSp add replId modNotes">
        <pc:chgData name="Guest User" userId="S::urn:spo:tenantanon#39583837-6594-451c-968f-86fea033a54a::" providerId="AD" clId="Web-{208A1994-BD67-E492-3AF1-8AF27F5123B4}" dt="2026-09-01T16:42:22.436" v="940" actId="20577"/>
        <pc:sldMkLst>
          <pc:docMk/>
          <pc:sldMk cId="936377122" sldId="313"/>
        </pc:sldMkLst>
        <pc:spChg chg="mod">
          <ac:chgData name="Guest User" userId="S::urn:spo:tenantanon#39583837-6594-451c-968f-86fea033a54a::" providerId="AD" clId="Web-{208A1994-BD67-E492-3AF1-8AF27F5123B4}" dt="2026-09-01T16:34:04.123" v="467" actId="1076"/>
          <ac:spMkLst>
            <pc:docMk/>
            <pc:sldMk cId="936377122" sldId="313"/>
            <ac:spMk id="2" creationId="{1DDBF032-523A-4EB7-C88A-ED9C7B9DA1A3}"/>
          </ac:spMkLst>
        </pc:spChg>
        <pc:spChg chg="mod">
          <ac:chgData name="Guest User" userId="S::urn:spo:tenantanon#39583837-6594-451c-968f-86fea033a54a::" providerId="AD" clId="Web-{208A1994-BD67-E492-3AF1-8AF27F5123B4}" dt="2026-09-01T16:42:22.436" v="940" actId="20577"/>
          <ac:spMkLst>
            <pc:docMk/>
            <pc:sldMk cId="936377122" sldId="313"/>
            <ac:spMk id="3" creationId="{6C1B0F67-A5C7-E38A-E816-234C7A57320F}"/>
          </ac:spMkLst>
        </pc:spChg>
      </pc:sldChg>
    </pc:docChg>
  </pc:docChgLst>
  <pc:docChgLst>
    <pc:chgData name="Guest User" userId="S::urn:spo:tenantanon#39583837-6594-451c-968f-86fea033a54a::" providerId="AD" clId="Web-{ADC38771-73E9-8BD3-A974-75218C00A0F4}"/>
    <pc:docChg chg="modSld">
      <pc:chgData name="Guest User" userId="S::urn:spo:tenantanon#39583837-6594-451c-968f-86fea033a54a::" providerId="AD" clId="Web-{ADC38771-73E9-8BD3-A974-75218C00A0F4}" dt="2026-08-26T13:27:38.119" v="9" actId="14100"/>
      <pc:docMkLst>
        <pc:docMk/>
      </pc:docMkLst>
      <pc:sldChg chg="modSp">
        <pc:chgData name="Guest User" userId="S::urn:spo:tenantanon#39583837-6594-451c-968f-86fea033a54a::" providerId="AD" clId="Web-{ADC38771-73E9-8BD3-A974-75218C00A0F4}" dt="2026-08-26T13:21:33.588" v="0" actId="1076"/>
        <pc:sldMkLst>
          <pc:docMk/>
          <pc:sldMk cId="53355118" sldId="309"/>
        </pc:sldMkLst>
        <pc:spChg chg="mod">
          <ac:chgData name="Guest User" userId="S::urn:spo:tenantanon#39583837-6594-451c-968f-86fea033a54a::" providerId="AD" clId="Web-{ADC38771-73E9-8BD3-A974-75218C00A0F4}" dt="2026-08-26T13:21:33.588" v="0" actId="1076"/>
          <ac:spMkLst>
            <pc:docMk/>
            <pc:sldMk cId="53355118" sldId="309"/>
            <ac:spMk id="3" creationId="{2B841114-CB39-B812-8CDC-F61E2A57B197}"/>
          </ac:spMkLst>
        </pc:spChg>
      </pc:sldChg>
      <pc:sldChg chg="modSp">
        <pc:chgData name="Guest User" userId="S::urn:spo:tenantanon#39583837-6594-451c-968f-86fea033a54a::" providerId="AD" clId="Web-{ADC38771-73E9-8BD3-A974-75218C00A0F4}" dt="2026-08-26T13:27:38.119" v="9" actId="14100"/>
        <pc:sldMkLst>
          <pc:docMk/>
          <pc:sldMk cId="3546829141" sldId="312"/>
        </pc:sldMkLst>
        <pc:spChg chg="mod">
          <ac:chgData name="Guest User" userId="S::urn:spo:tenantanon#39583837-6594-451c-968f-86fea033a54a::" providerId="AD" clId="Web-{ADC38771-73E9-8BD3-A974-75218C00A0F4}" dt="2026-08-26T13:27:38.119" v="9" actId="14100"/>
          <ac:spMkLst>
            <pc:docMk/>
            <pc:sldMk cId="3546829141" sldId="312"/>
            <ac:spMk id="3" creationId="{205D8E5E-73E2-556A-3952-840FCAAAF995}"/>
          </ac:spMkLst>
        </pc:spChg>
      </pc:sldChg>
    </pc:docChg>
  </pc:docChgLst>
  <pc:docChgLst>
    <pc:chgData name="Guest User" userId="S::urn:spo:tenantanon#39583837-6594-451c-968f-86fea033a54a::" providerId="AD" clId="Web-{00000000-0000-0000-0000-000000000000}"/>
    <pc:docChg chg="modSld">
      <pc:chgData name="Guest User" userId="S::urn:spo:tenantanon#39583837-6594-451c-968f-86fea033a54a::" providerId="AD" clId="Web-{00000000-0000-0000-0000-000000000000}" dt="2026-09-02T16:06:53.207" v="2"/>
      <pc:docMkLst>
        <pc:docMk/>
      </pc:docMkLst>
      <pc:sldChg chg="modNotes">
        <pc:chgData name="Guest User" userId="S::urn:spo:tenantanon#39583837-6594-451c-968f-86fea033a54a::" providerId="AD" clId="Web-{00000000-0000-0000-0000-000000000000}" dt="2026-09-02T16:06:53.207" v="2"/>
        <pc:sldMkLst>
          <pc:docMk/>
          <pc:sldMk cId="1719475004" sldId="303"/>
        </pc:sldMkLst>
      </pc:sldChg>
    </pc:docChg>
  </pc:docChgLst>
  <pc:docChgLst>
    <pc:chgData name="William Belden" userId="bc4b5dc7-8207-46ac-b5ce-0e58659641bb" providerId="ADAL" clId="{3834F8E9-9C6C-4FA5-96B9-67DD16B5DF75}"/>
    <pc:docChg chg="custSel addSld delSld modSld sldOrd">
      <pc:chgData name="William Belden" userId="bc4b5dc7-8207-46ac-b5ce-0e58659641bb" providerId="ADAL" clId="{3834F8E9-9C6C-4FA5-96B9-67DD16B5DF75}" dt="2026-09-02T20:54:41.292" v="1217" actId="20577"/>
      <pc:docMkLst>
        <pc:docMk/>
      </pc:docMkLst>
      <pc:sldChg chg="modNotesTx">
        <pc:chgData name="William Belden" userId="bc4b5dc7-8207-46ac-b5ce-0e58659641bb" providerId="ADAL" clId="{3834F8E9-9C6C-4FA5-96B9-67DD16B5DF75}" dt="2026-08-31T22:06:54.629" v="315" actId="5793"/>
        <pc:sldMkLst>
          <pc:docMk/>
          <pc:sldMk cId="3283783469" sldId="259"/>
        </pc:sldMkLst>
      </pc:sldChg>
      <pc:sldChg chg="modSp del mod modNotesTx">
        <pc:chgData name="William Belden" userId="bc4b5dc7-8207-46ac-b5ce-0e58659641bb" providerId="ADAL" clId="{3834F8E9-9C6C-4FA5-96B9-67DD16B5DF75}" dt="2026-09-01T17:10:43.548" v="668" actId="2696"/>
        <pc:sldMkLst>
          <pc:docMk/>
          <pc:sldMk cId="4166496310" sldId="279"/>
        </pc:sldMkLst>
        <pc:spChg chg="mod">
          <ac:chgData name="William Belden" userId="bc4b5dc7-8207-46ac-b5ce-0e58659641bb" providerId="ADAL" clId="{3834F8E9-9C6C-4FA5-96B9-67DD16B5DF75}" dt="2026-09-01T17:09:42.529" v="667" actId="14100"/>
          <ac:spMkLst>
            <pc:docMk/>
            <pc:sldMk cId="4166496310" sldId="279"/>
            <ac:spMk id="2" creationId="{AD806672-8A55-B870-2EFE-180A2D14B3E2}"/>
          </ac:spMkLst>
        </pc:spChg>
      </pc:sldChg>
      <pc:sldChg chg="modSp mod modNotesTx">
        <pc:chgData name="William Belden" userId="bc4b5dc7-8207-46ac-b5ce-0e58659641bb" providerId="ADAL" clId="{3834F8E9-9C6C-4FA5-96B9-67DD16B5DF75}" dt="2026-09-02T16:11:49.986" v="1064" actId="207"/>
        <pc:sldMkLst>
          <pc:docMk/>
          <pc:sldMk cId="3577664383" sldId="286"/>
        </pc:sldMkLst>
        <pc:spChg chg="mod">
          <ac:chgData name="William Belden" userId="bc4b5dc7-8207-46ac-b5ce-0e58659641bb" providerId="ADAL" clId="{3834F8E9-9C6C-4FA5-96B9-67DD16B5DF75}" dt="2026-09-02T16:11:49.986" v="1064" actId="207"/>
          <ac:spMkLst>
            <pc:docMk/>
            <pc:sldMk cId="3577664383" sldId="286"/>
            <ac:spMk id="3" creationId="{94F166F6-FFB3-EA5F-9322-E9EF44E24554}"/>
          </ac:spMkLst>
        </pc:spChg>
      </pc:sldChg>
      <pc:sldChg chg="modNotesTx">
        <pc:chgData name="William Belden" userId="bc4b5dc7-8207-46ac-b5ce-0e58659641bb" providerId="ADAL" clId="{3834F8E9-9C6C-4FA5-96B9-67DD16B5DF75}" dt="2026-08-31T22:14:24.166" v="388" actId="20577"/>
        <pc:sldMkLst>
          <pc:docMk/>
          <pc:sldMk cId="304029261" sldId="287"/>
        </pc:sldMkLst>
      </pc:sldChg>
      <pc:sldChg chg="modSp mod ord modNotesTx">
        <pc:chgData name="William Belden" userId="bc4b5dc7-8207-46ac-b5ce-0e58659641bb" providerId="ADAL" clId="{3834F8E9-9C6C-4FA5-96B9-67DD16B5DF75}" dt="2026-09-01T16:09:06.557" v="508" actId="20577"/>
        <pc:sldMkLst>
          <pc:docMk/>
          <pc:sldMk cId="2371664355" sldId="289"/>
        </pc:sldMkLst>
        <pc:spChg chg="mod">
          <ac:chgData name="William Belden" userId="bc4b5dc7-8207-46ac-b5ce-0e58659641bb" providerId="ADAL" clId="{3834F8E9-9C6C-4FA5-96B9-67DD16B5DF75}" dt="2026-09-01T16:09:06.557" v="508" actId="20577"/>
          <ac:spMkLst>
            <pc:docMk/>
            <pc:sldMk cId="2371664355" sldId="289"/>
            <ac:spMk id="3" creationId="{73E0A16A-84DA-23C3-12C5-BAAF1EAC4161}"/>
          </ac:spMkLst>
        </pc:spChg>
      </pc:sldChg>
      <pc:sldChg chg="modSp mod ord">
        <pc:chgData name="William Belden" userId="bc4b5dc7-8207-46ac-b5ce-0e58659641bb" providerId="ADAL" clId="{3834F8E9-9C6C-4FA5-96B9-67DD16B5DF75}" dt="2026-09-02T15:40:21.417" v="1044" actId="14100"/>
        <pc:sldMkLst>
          <pc:docMk/>
          <pc:sldMk cId="3568211780" sldId="290"/>
        </pc:sldMkLst>
        <pc:spChg chg="mod">
          <ac:chgData name="William Belden" userId="bc4b5dc7-8207-46ac-b5ce-0e58659641bb" providerId="ADAL" clId="{3834F8E9-9C6C-4FA5-96B9-67DD16B5DF75}" dt="2026-09-02T15:40:21.417" v="1044" actId="14100"/>
          <ac:spMkLst>
            <pc:docMk/>
            <pc:sldMk cId="3568211780" sldId="290"/>
            <ac:spMk id="3" creationId="{2F1EFE21-1ED9-9213-6ED8-FD4613E0C1EA}"/>
          </ac:spMkLst>
        </pc:spChg>
      </pc:sldChg>
      <pc:sldChg chg="modSp mod modShow modNotesTx">
        <pc:chgData name="William Belden" userId="bc4b5dc7-8207-46ac-b5ce-0e58659641bb" providerId="ADAL" clId="{3834F8E9-9C6C-4FA5-96B9-67DD16B5DF75}" dt="2026-09-01T16:10:26.044" v="518" actId="20577"/>
        <pc:sldMkLst>
          <pc:docMk/>
          <pc:sldMk cId="2380404960" sldId="299"/>
        </pc:sldMkLst>
        <pc:spChg chg="mod">
          <ac:chgData name="William Belden" userId="bc4b5dc7-8207-46ac-b5ce-0e58659641bb" providerId="ADAL" clId="{3834F8E9-9C6C-4FA5-96B9-67DD16B5DF75}" dt="2026-09-01T16:10:26.044" v="518" actId="20577"/>
          <ac:spMkLst>
            <pc:docMk/>
            <pc:sldMk cId="2380404960" sldId="299"/>
            <ac:spMk id="3" creationId="{1307D1F2-AFA8-E6F2-5747-3EFB26979A4F}"/>
          </ac:spMkLst>
        </pc:spChg>
      </pc:sldChg>
      <pc:sldChg chg="modSp mod modNotesTx">
        <pc:chgData name="William Belden" userId="bc4b5dc7-8207-46ac-b5ce-0e58659641bb" providerId="ADAL" clId="{3834F8E9-9C6C-4FA5-96B9-67DD16B5DF75}" dt="2026-09-02T19:35:57.955" v="1171" actId="255"/>
        <pc:sldMkLst>
          <pc:docMk/>
          <pc:sldMk cId="1719475004" sldId="303"/>
        </pc:sldMkLst>
        <pc:spChg chg="mod">
          <ac:chgData name="William Belden" userId="bc4b5dc7-8207-46ac-b5ce-0e58659641bb" providerId="ADAL" clId="{3834F8E9-9C6C-4FA5-96B9-67DD16B5DF75}" dt="2026-09-02T19:35:57.955" v="1171" actId="255"/>
          <ac:spMkLst>
            <pc:docMk/>
            <pc:sldMk cId="1719475004" sldId="303"/>
            <ac:spMk id="3" creationId="{8A190D21-0A94-3683-9994-D8A03E441E81}"/>
          </ac:spMkLst>
        </pc:spChg>
      </pc:sldChg>
      <pc:sldChg chg="modSp mod ord modNotesTx">
        <pc:chgData name="William Belden" userId="bc4b5dc7-8207-46ac-b5ce-0e58659641bb" providerId="ADAL" clId="{3834F8E9-9C6C-4FA5-96B9-67DD16B5DF75}" dt="2026-09-01T17:05:21.871" v="621" actId="20577"/>
        <pc:sldMkLst>
          <pc:docMk/>
          <pc:sldMk cId="2961402469" sldId="305"/>
        </pc:sldMkLst>
        <pc:spChg chg="mod">
          <ac:chgData name="William Belden" userId="bc4b5dc7-8207-46ac-b5ce-0e58659641bb" providerId="ADAL" clId="{3834F8E9-9C6C-4FA5-96B9-67DD16B5DF75}" dt="2026-08-31T22:00:20.551" v="234" actId="14100"/>
          <ac:spMkLst>
            <pc:docMk/>
            <pc:sldMk cId="2961402469" sldId="305"/>
            <ac:spMk id="3" creationId="{3CBA3800-9AE1-0598-841E-27C7FEE0CD74}"/>
          </ac:spMkLst>
        </pc:spChg>
      </pc:sldChg>
      <pc:sldChg chg="modNotesTx">
        <pc:chgData name="William Belden" userId="bc4b5dc7-8207-46ac-b5ce-0e58659641bb" providerId="ADAL" clId="{3834F8E9-9C6C-4FA5-96B9-67DD16B5DF75}" dt="2026-09-01T17:05:44.510" v="652" actId="5793"/>
        <pc:sldMkLst>
          <pc:docMk/>
          <pc:sldMk cId="3562941333" sldId="307"/>
        </pc:sldMkLst>
      </pc:sldChg>
      <pc:sldChg chg="modNotesTx">
        <pc:chgData name="William Belden" userId="bc4b5dc7-8207-46ac-b5ce-0e58659641bb" providerId="ADAL" clId="{3834F8E9-9C6C-4FA5-96B9-67DD16B5DF75}" dt="2026-09-01T17:06:01.266" v="663" actId="20577"/>
        <pc:sldMkLst>
          <pc:docMk/>
          <pc:sldMk cId="2765936479" sldId="308"/>
        </pc:sldMkLst>
      </pc:sldChg>
      <pc:sldChg chg="modSp mod ord">
        <pc:chgData name="William Belden" userId="bc4b5dc7-8207-46ac-b5ce-0e58659641bb" providerId="ADAL" clId="{3834F8E9-9C6C-4FA5-96B9-67DD16B5DF75}" dt="2026-09-02T15:01:33.022" v="855" actId="20577"/>
        <pc:sldMkLst>
          <pc:docMk/>
          <pc:sldMk cId="53355118" sldId="309"/>
        </pc:sldMkLst>
        <pc:spChg chg="mod">
          <ac:chgData name="William Belden" userId="bc4b5dc7-8207-46ac-b5ce-0e58659641bb" providerId="ADAL" clId="{3834F8E9-9C6C-4FA5-96B9-67DD16B5DF75}" dt="2026-09-02T15:01:33.022" v="855" actId="20577"/>
          <ac:spMkLst>
            <pc:docMk/>
            <pc:sldMk cId="53355118" sldId="309"/>
            <ac:spMk id="3" creationId="{2B841114-CB39-B812-8CDC-F61E2A57B197}"/>
          </ac:spMkLst>
        </pc:spChg>
      </pc:sldChg>
      <pc:sldChg chg="addSp delSp modSp mod modNotesTx">
        <pc:chgData name="William Belden" userId="bc4b5dc7-8207-46ac-b5ce-0e58659641bb" providerId="ADAL" clId="{3834F8E9-9C6C-4FA5-96B9-67DD16B5DF75}" dt="2026-08-31T22:28:02.109" v="440" actId="20577"/>
        <pc:sldMkLst>
          <pc:docMk/>
          <pc:sldMk cId="314437802" sldId="310"/>
        </pc:sldMkLst>
        <pc:spChg chg="mod">
          <ac:chgData name="William Belden" userId="bc4b5dc7-8207-46ac-b5ce-0e58659641bb" providerId="ADAL" clId="{3834F8E9-9C6C-4FA5-96B9-67DD16B5DF75}" dt="2026-08-31T21:53:57.938" v="202" actId="20577"/>
          <ac:spMkLst>
            <pc:docMk/>
            <pc:sldMk cId="314437802" sldId="310"/>
            <ac:spMk id="3" creationId="{A9190AA3-4C94-8580-78D0-85883C21115F}"/>
          </ac:spMkLst>
        </pc:spChg>
      </pc:sldChg>
      <pc:sldChg chg="modSp mod modShow modNotesTx">
        <pc:chgData name="William Belden" userId="bc4b5dc7-8207-46ac-b5ce-0e58659641bb" providerId="ADAL" clId="{3834F8E9-9C6C-4FA5-96B9-67DD16B5DF75}" dt="2026-08-31T22:13:53.440" v="370" actId="5793"/>
        <pc:sldMkLst>
          <pc:docMk/>
          <pc:sldMk cId="3546829141" sldId="312"/>
        </pc:sldMkLst>
        <pc:spChg chg="mod">
          <ac:chgData name="William Belden" userId="bc4b5dc7-8207-46ac-b5ce-0e58659641bb" providerId="ADAL" clId="{3834F8E9-9C6C-4FA5-96B9-67DD16B5DF75}" dt="2026-08-31T21:58:15.047" v="227" actId="14100"/>
          <ac:spMkLst>
            <pc:docMk/>
            <pc:sldMk cId="3546829141" sldId="312"/>
            <ac:spMk id="3" creationId="{205D8E5E-73E2-556A-3952-840FCAAAF995}"/>
          </ac:spMkLst>
        </pc:spChg>
      </pc:sldChg>
      <pc:sldChg chg="modSp mod">
        <pc:chgData name="William Belden" userId="bc4b5dc7-8207-46ac-b5ce-0e58659641bb" providerId="ADAL" clId="{3834F8E9-9C6C-4FA5-96B9-67DD16B5DF75}" dt="2026-09-01T17:07:50.088" v="665" actId="14100"/>
        <pc:sldMkLst>
          <pc:docMk/>
          <pc:sldMk cId="936377122" sldId="313"/>
        </pc:sldMkLst>
        <pc:spChg chg="mod">
          <ac:chgData name="William Belden" userId="bc4b5dc7-8207-46ac-b5ce-0e58659641bb" providerId="ADAL" clId="{3834F8E9-9C6C-4FA5-96B9-67DD16B5DF75}" dt="2026-09-01T17:07:40.506" v="664" actId="20577"/>
          <ac:spMkLst>
            <pc:docMk/>
            <pc:sldMk cId="936377122" sldId="313"/>
            <ac:spMk id="2" creationId="{1DDBF032-523A-4EB7-C88A-ED9C7B9DA1A3}"/>
          </ac:spMkLst>
        </pc:spChg>
        <pc:spChg chg="mod">
          <ac:chgData name="William Belden" userId="bc4b5dc7-8207-46ac-b5ce-0e58659641bb" providerId="ADAL" clId="{3834F8E9-9C6C-4FA5-96B9-67DD16B5DF75}" dt="2026-09-01T17:07:50.088" v="665" actId="14100"/>
          <ac:spMkLst>
            <pc:docMk/>
            <pc:sldMk cId="936377122" sldId="313"/>
            <ac:spMk id="3" creationId="{6C1B0F67-A5C7-E38A-E816-234C7A57320F}"/>
          </ac:spMkLst>
        </pc:spChg>
      </pc:sldChg>
      <pc:sldChg chg="modSp add mod">
        <pc:chgData name="William Belden" userId="bc4b5dc7-8207-46ac-b5ce-0e58659641bb" providerId="ADAL" clId="{3834F8E9-9C6C-4FA5-96B9-67DD16B5DF75}" dt="2026-09-02T20:54:41.292" v="1217" actId="20577"/>
        <pc:sldMkLst>
          <pc:docMk/>
          <pc:sldMk cId="1793464577" sldId="314"/>
        </pc:sldMkLst>
        <pc:spChg chg="mod">
          <ac:chgData name="William Belden" userId="bc4b5dc7-8207-46ac-b5ce-0e58659641bb" providerId="ADAL" clId="{3834F8E9-9C6C-4FA5-96B9-67DD16B5DF75}" dt="2026-09-01T17:18:54.903" v="685" actId="20577"/>
          <ac:spMkLst>
            <pc:docMk/>
            <pc:sldMk cId="1793464577" sldId="314"/>
            <ac:spMk id="2" creationId="{BEB96E99-673D-C308-A149-FDB4CFDB99B1}"/>
          </ac:spMkLst>
        </pc:spChg>
        <pc:spChg chg="mod">
          <ac:chgData name="William Belden" userId="bc4b5dc7-8207-46ac-b5ce-0e58659641bb" providerId="ADAL" clId="{3834F8E9-9C6C-4FA5-96B9-67DD16B5DF75}" dt="2026-09-02T20:54:41.292" v="1217" actId="20577"/>
          <ac:spMkLst>
            <pc:docMk/>
            <pc:sldMk cId="1793464577" sldId="314"/>
            <ac:spMk id="3" creationId="{B91320A8-1168-EF7D-7799-469FA9078069}"/>
          </ac:spMkLst>
        </pc:spChg>
      </pc:sldChg>
      <pc:sldChg chg="addSp delSp modSp add mod modClrScheme chgLayout">
        <pc:chgData name="William Belden" userId="bc4b5dc7-8207-46ac-b5ce-0e58659641bb" providerId="ADAL" clId="{3834F8E9-9C6C-4FA5-96B9-67DD16B5DF75}" dt="2026-09-02T19:37:39.455" v="1210" actId="255"/>
        <pc:sldMkLst>
          <pc:docMk/>
          <pc:sldMk cId="4162945078" sldId="315"/>
        </pc:sldMkLst>
        <pc:spChg chg="mod ord">
          <ac:chgData name="William Belden" userId="bc4b5dc7-8207-46ac-b5ce-0e58659641bb" providerId="ADAL" clId="{3834F8E9-9C6C-4FA5-96B9-67DD16B5DF75}" dt="2026-09-02T19:37:39.455" v="1210" actId="255"/>
          <ac:spMkLst>
            <pc:docMk/>
            <pc:sldMk cId="4162945078" sldId="315"/>
            <ac:spMk id="2" creationId="{11712867-A59B-072E-4712-14242EFA87F1}"/>
          </ac:spMkLst>
        </pc:spChg>
        <pc:spChg chg="del mod">
          <ac:chgData name="William Belden" userId="bc4b5dc7-8207-46ac-b5ce-0e58659641bb" providerId="ADAL" clId="{3834F8E9-9C6C-4FA5-96B9-67DD16B5DF75}" dt="2026-09-02T19:37:14.280" v="1206" actId="700"/>
          <ac:spMkLst>
            <pc:docMk/>
            <pc:sldMk cId="4162945078" sldId="315"/>
            <ac:spMk id="3" creationId="{D5235319-25EC-7344-4899-1ECAD1B2B705}"/>
          </ac:spMkLst>
        </pc:spChg>
        <pc:spChg chg="mod ord">
          <ac:chgData name="William Belden" userId="bc4b5dc7-8207-46ac-b5ce-0e58659641bb" providerId="ADAL" clId="{3834F8E9-9C6C-4FA5-96B9-67DD16B5DF75}" dt="2026-09-02T19:37:14.280" v="1206" actId="700"/>
          <ac:spMkLst>
            <pc:docMk/>
            <pc:sldMk cId="4162945078" sldId="315"/>
            <ac:spMk id="4" creationId="{30FC9E15-C09A-6F2D-7118-14FBD3AAC6A2}"/>
          </ac:spMkLst>
        </pc:spChg>
        <pc:picChg chg="add mod">
          <ac:chgData name="William Belden" userId="bc4b5dc7-8207-46ac-b5ce-0e58659641bb" providerId="ADAL" clId="{3834F8E9-9C6C-4FA5-96B9-67DD16B5DF75}" dt="2026-09-02T19:37:32.255" v="1209" actId="1076"/>
          <ac:picMkLst>
            <pc:docMk/>
            <pc:sldMk cId="4162945078" sldId="315"/>
            <ac:picMk id="5" creationId="{2494BB7B-6A0F-58F4-A7AE-23B9DE3FF06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A7D8E9-3331-4291-9F17-3FF41B935400}" type="datetimeFigureOut">
              <a:rPr lang="en-US" smtClean="0"/>
              <a:t>9/2/2026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60C177-458E-4ECB-97EC-7EDCBA19DAB6}" type="slidenum">
              <a:rPr lang="en-US" smtClean="0"/>
              <a:t>‹#›</a:t>
            </a:fld>
            <a:endParaRPr lang="en-US"/>
          </a:p>
        </p:txBody>
      </p:sp>
    </p:spTree>
    <p:extLst>
      <p:ext uri="{BB962C8B-B14F-4D97-AF65-F5344CB8AC3E}">
        <p14:creationId xmlns:p14="http://schemas.microsoft.com/office/powerpoint/2010/main" val="260993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DBB64-96D6-42B0-8680-D8E44BBF474E}" type="datetimeFigureOut">
              <a:rPr lang="en-US" smtClean="0"/>
              <a:t>9/2/2026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384A02-D147-49A8-A06D-A5C08FF69055}" type="slidenum">
              <a:rPr lang="en-US" smtClean="0"/>
              <a:t>‹#›</a:t>
            </a:fld>
            <a:endParaRPr lang="en-US"/>
          </a:p>
        </p:txBody>
      </p:sp>
    </p:spTree>
    <p:extLst>
      <p:ext uri="{BB962C8B-B14F-4D97-AF65-F5344CB8AC3E}">
        <p14:creationId xmlns:p14="http://schemas.microsoft.com/office/powerpoint/2010/main" val="153469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3764"/>
                </a:solidFill>
              </a:rPr>
              <a:t>SBCTC – Bill</a:t>
            </a:r>
          </a:p>
          <a:p>
            <a:pPr>
              <a:defRPr/>
            </a:pPr>
            <a:endParaRPr lang="en-US"/>
          </a:p>
          <a:p>
            <a:pPr>
              <a:defRPr/>
            </a:pPr>
            <a:r>
              <a:rPr lang="en-US">
                <a:solidFill>
                  <a:srgbClr val="003764"/>
                </a:solidFill>
              </a:rPr>
              <a:t>Please</a:t>
            </a:r>
            <a:r>
              <a:rPr lang="en-US" b="0" i="0" kern="1200">
                <a:solidFill>
                  <a:srgbClr val="003764"/>
                </a:solidFill>
                <a:effectLst/>
              </a:rPr>
              <a:t> </a:t>
            </a:r>
            <a:r>
              <a:rPr lang="en-US">
                <a:solidFill>
                  <a:srgbClr val="003764"/>
                </a:solidFill>
              </a:rPr>
              <a:t>add questions in chat as we proceed with the presentation.</a:t>
            </a:r>
            <a:endParaRPr lang="en-US"/>
          </a:p>
          <a:p>
            <a:pPr>
              <a:defRPr/>
            </a:pPr>
            <a:endParaRPr lang="en-US">
              <a:ea typeface="Calibri"/>
              <a:cs typeface="Calibri"/>
            </a:endParaRPr>
          </a:p>
          <a:p>
            <a:pPr>
              <a:defRPr/>
            </a:pPr>
            <a:r>
              <a:rPr lang="en-US">
                <a:ea typeface="Calibri"/>
                <a:cs typeface="Calibri"/>
              </a:rPr>
              <a:t>Expectations of participating colleges</a:t>
            </a:r>
          </a:p>
          <a:p>
            <a:pPr marL="742950" lvl="1" indent="-285750">
              <a:buFont typeface="Courier New"/>
              <a:buChar char="o"/>
              <a:defRPr/>
            </a:pPr>
            <a:r>
              <a:rPr lang="en-US">
                <a:ea typeface="Calibri"/>
                <a:cs typeface="Calibri"/>
              </a:rPr>
              <a:t>Goal to retire SERS, with all colleges operating in ctcLink for CTE DC – due to security concerns and maintenance of SERS</a:t>
            </a:r>
          </a:p>
          <a:p>
            <a:pPr marL="742950" lvl="1" indent="-285750">
              <a:buFont typeface="Courier New"/>
              <a:buChar char="o"/>
              <a:defRPr/>
            </a:pPr>
            <a:r>
              <a:rPr lang="en-US">
                <a:ea typeface="Calibri"/>
                <a:cs typeface="Calibri"/>
              </a:rPr>
              <a:t>The expanded pilot requires participating colleges to fully adopt the established business processes – inclusive of OAAP, Academic Plan, OEE, and Attributes for student and course coding. Implementation with all partner districts.</a:t>
            </a:r>
          </a:p>
          <a:p>
            <a:pPr marL="742950" lvl="1" indent="-285750">
              <a:buFont typeface="Courier New"/>
              <a:buChar char="o"/>
              <a:defRPr/>
            </a:pPr>
            <a:r>
              <a:rPr lang="en-US">
                <a:ea typeface="Calibri"/>
                <a:cs typeface="Calibri"/>
              </a:rPr>
              <a:t>Local flexibility for certain aspects of the project, in configuration, that will be discussed as part of the onboarding process. </a:t>
            </a:r>
          </a:p>
          <a:p>
            <a:pPr marL="0" lvl="0" indent="0">
              <a:buFont typeface="Courier New"/>
              <a:buNone/>
              <a:defRPr/>
            </a:pPr>
            <a:endParaRPr lang="en-US">
              <a:ea typeface="Calibri"/>
              <a:cs typeface="Calibri"/>
            </a:endParaRPr>
          </a:p>
          <a:p>
            <a:pPr marL="0" lvl="0" indent="0">
              <a:buFont typeface="Courier New"/>
              <a:buNone/>
              <a:defRPr/>
            </a:pPr>
            <a:r>
              <a:rPr lang="en-US">
                <a:ea typeface="Calibri"/>
                <a:cs typeface="Calibri"/>
              </a:rPr>
              <a:t>Sincere appreciation to our college pilots (</a:t>
            </a:r>
            <a:r>
              <a:rPr lang="en-US" err="1">
                <a:ea typeface="Calibri"/>
                <a:cs typeface="Calibri"/>
              </a:rPr>
              <a:t>EvCC</a:t>
            </a:r>
            <a:r>
              <a:rPr lang="en-US">
                <a:ea typeface="Calibri"/>
                <a:cs typeface="Calibri"/>
              </a:rPr>
              <a:t> and SVC), data service, and campus solutions teams for their dedication and contributions to this important project. </a:t>
            </a:r>
          </a:p>
          <a:p>
            <a:pPr marL="0" lvl="0" indent="0">
              <a:buFont typeface="Courier New"/>
              <a:buNone/>
              <a:defRPr/>
            </a:pPr>
            <a:r>
              <a:rPr lang="en-US">
                <a:ea typeface="Calibri"/>
                <a:cs typeface="Calibri"/>
              </a:rPr>
              <a:t>As we move forward, please contact me with questions about the expanded pilot. Our goal is to minimize the impacts to our pilot sites by managing communications through SBCTC.</a:t>
            </a:r>
          </a:p>
        </p:txBody>
      </p:sp>
      <p:sp>
        <p:nvSpPr>
          <p:cNvPr id="4" name="Slide Number Placeholder 3"/>
          <p:cNvSpPr>
            <a:spLocks noGrp="1"/>
          </p:cNvSpPr>
          <p:nvPr>
            <p:ph type="sldNum" sz="quarter" idx="5"/>
          </p:nvPr>
        </p:nvSpPr>
        <p:spPr/>
        <p:txBody>
          <a:bodyPr/>
          <a:lstStyle/>
          <a:p>
            <a:fld id="{87384A02-D147-49A8-A06D-A5C08FF69055}" type="slidenum">
              <a:rPr lang="en-US" smtClean="0"/>
              <a:t>1</a:t>
            </a:fld>
            <a:endParaRPr lang="en-US"/>
          </a:p>
        </p:txBody>
      </p:sp>
    </p:spTree>
    <p:extLst>
      <p:ext uri="{BB962C8B-B14F-4D97-AF65-F5344CB8AC3E}">
        <p14:creationId xmlns:p14="http://schemas.microsoft.com/office/powerpoint/2010/main" val="313671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ea typeface="Calibri"/>
                <a:cs typeface="Calibri"/>
              </a:rPr>
              <a:t>SBCTC - Bill</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7384A02-D147-49A8-A06D-A5C08FF69055}" type="slidenum">
              <a:rPr lang="en-US" smtClean="0"/>
              <a:t>2</a:t>
            </a:fld>
            <a:endParaRPr lang="en-US"/>
          </a:p>
        </p:txBody>
      </p:sp>
    </p:spTree>
    <p:extLst>
      <p:ext uri="{BB962C8B-B14F-4D97-AF65-F5344CB8AC3E}">
        <p14:creationId xmlns:p14="http://schemas.microsoft.com/office/powerpoint/2010/main" val="1218745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4A39C-5D90-4ABA-253A-1D10C691ED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C3713-31BB-AB0C-4106-A6B889262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7CFC6-F507-2A08-7BD6-148FA69182C7}"/>
              </a:ext>
            </a:extLst>
          </p:cNvPr>
          <p:cNvSpPr>
            <a:spLocks noGrp="1"/>
          </p:cNvSpPr>
          <p:nvPr>
            <p:ph type="body" idx="1"/>
          </p:nvPr>
        </p:nvSpPr>
        <p:spPr/>
        <p:txBody>
          <a:bodyPr/>
          <a:lstStyle/>
          <a:p>
            <a:pPr>
              <a:defRPr/>
            </a:pPr>
            <a:r>
              <a:rPr lang="en-US">
                <a:ea typeface="Calibri"/>
                <a:cs typeface="Calibri"/>
              </a:rPr>
              <a:t>SBCTC - Bill</a:t>
            </a: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12D7336-7FFD-1D23-29E1-A8A79651904E}"/>
              </a:ext>
            </a:extLst>
          </p:cNvPr>
          <p:cNvSpPr>
            <a:spLocks noGrp="1"/>
          </p:cNvSpPr>
          <p:nvPr>
            <p:ph type="sldNum" sz="quarter" idx="5"/>
          </p:nvPr>
        </p:nvSpPr>
        <p:spPr/>
        <p:txBody>
          <a:bodyPr/>
          <a:lstStyle/>
          <a:p>
            <a:fld id="{87384A02-D147-49A8-A06D-A5C08FF69055}" type="slidenum">
              <a:rPr lang="en-US" smtClean="0"/>
              <a:t>3</a:t>
            </a:fld>
            <a:endParaRPr lang="en-US"/>
          </a:p>
        </p:txBody>
      </p:sp>
    </p:spTree>
    <p:extLst>
      <p:ext uri="{BB962C8B-B14F-4D97-AF65-F5344CB8AC3E}">
        <p14:creationId xmlns:p14="http://schemas.microsoft.com/office/powerpoint/2010/main" val="2996118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AFFF-DAEC-F178-B802-AFCD4C4C3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898AB-874B-27C1-B354-E09EBD95F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46265-B148-B537-3CE8-92A1D76E3E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ea typeface="Calibri"/>
                <a:cs typeface="Calibri"/>
              </a:rPr>
              <a:t>SBCTC</a:t>
            </a: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2C97815-1A1E-0E57-E61E-FECF860E8CAD}"/>
              </a:ext>
            </a:extLst>
          </p:cNvPr>
          <p:cNvSpPr>
            <a:spLocks noGrp="1"/>
          </p:cNvSpPr>
          <p:nvPr>
            <p:ph type="sldNum" sz="quarter" idx="5"/>
          </p:nvPr>
        </p:nvSpPr>
        <p:spPr/>
        <p:txBody>
          <a:bodyPr/>
          <a:lstStyle/>
          <a:p>
            <a:fld id="{87384A02-D147-49A8-A06D-A5C08FF69055}" type="slidenum">
              <a:rPr lang="en-US" smtClean="0"/>
              <a:t>4</a:t>
            </a:fld>
            <a:endParaRPr lang="en-US"/>
          </a:p>
        </p:txBody>
      </p:sp>
    </p:spTree>
    <p:extLst>
      <p:ext uri="{BB962C8B-B14F-4D97-AF65-F5344CB8AC3E}">
        <p14:creationId xmlns:p14="http://schemas.microsoft.com/office/powerpoint/2010/main" val="317795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SBCTC - Bill</a:t>
            </a:r>
            <a:endParaRPr lang="en-US">
              <a:highlight>
                <a:srgbClr val="FFFFFF"/>
              </a:highlight>
              <a:ea typeface="Calibri"/>
              <a:cs typeface="Calibri"/>
            </a:endParaRPr>
          </a:p>
          <a:p>
            <a:endParaRPr lang="en-US">
              <a:highlight>
                <a:srgbClr val="FFFFFF"/>
              </a:highlight>
              <a:ea typeface="Calibri"/>
              <a:cs typeface="Calibri"/>
            </a:endParaRPr>
          </a:p>
          <a:p>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87384A02-D147-49A8-A06D-A5C08FF69055}" type="slidenum">
              <a:rPr lang="en-US" smtClean="0"/>
              <a:t>5</a:t>
            </a:fld>
            <a:endParaRPr lang="en-US"/>
          </a:p>
        </p:txBody>
      </p:sp>
    </p:spTree>
    <p:extLst>
      <p:ext uri="{BB962C8B-B14F-4D97-AF65-F5344CB8AC3E}">
        <p14:creationId xmlns:p14="http://schemas.microsoft.com/office/powerpoint/2010/main" val="4107055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SBCTC</a:t>
            </a:r>
            <a:endParaRPr lang="en-US"/>
          </a:p>
        </p:txBody>
      </p:sp>
      <p:sp>
        <p:nvSpPr>
          <p:cNvPr id="4" name="Slide Number Placeholder 3"/>
          <p:cNvSpPr>
            <a:spLocks noGrp="1"/>
          </p:cNvSpPr>
          <p:nvPr>
            <p:ph type="sldNum" sz="quarter" idx="5"/>
          </p:nvPr>
        </p:nvSpPr>
        <p:spPr/>
        <p:txBody>
          <a:bodyPr/>
          <a:lstStyle/>
          <a:p>
            <a:fld id="{87384A02-D147-49A8-A06D-A5C08FF69055}" type="slidenum">
              <a:rPr lang="en-US" smtClean="0"/>
              <a:t>6</a:t>
            </a:fld>
            <a:endParaRPr lang="en-US"/>
          </a:p>
        </p:txBody>
      </p:sp>
    </p:spTree>
    <p:extLst>
      <p:ext uri="{BB962C8B-B14F-4D97-AF65-F5344CB8AC3E}">
        <p14:creationId xmlns:p14="http://schemas.microsoft.com/office/powerpoint/2010/main" val="1000258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133B3-42DC-1CA9-E36F-133956466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D77CF-3E9F-3BB3-41D6-4EBF4C938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537B5C-9A54-BA7D-BDFE-FF0C2DF27455}"/>
              </a:ext>
            </a:extLst>
          </p:cNvPr>
          <p:cNvSpPr>
            <a:spLocks noGrp="1"/>
          </p:cNvSpPr>
          <p:nvPr>
            <p:ph type="body" idx="1"/>
          </p:nvPr>
        </p:nvSpPr>
        <p:spPr/>
        <p:txBody>
          <a:bodyPr/>
          <a:lstStyle/>
          <a:p>
            <a:r>
              <a:rPr lang="en-US">
                <a:ea typeface="Calibri"/>
                <a:cs typeface="Calibri"/>
              </a:rPr>
              <a:t>SBCTC – Bill/Kimberly</a:t>
            </a:r>
            <a:endParaRPr lang="en-US"/>
          </a:p>
        </p:txBody>
      </p:sp>
      <p:sp>
        <p:nvSpPr>
          <p:cNvPr id="4" name="Slide Number Placeholder 3">
            <a:extLst>
              <a:ext uri="{FF2B5EF4-FFF2-40B4-BE49-F238E27FC236}">
                <a16:creationId xmlns:a16="http://schemas.microsoft.com/office/drawing/2014/main" id="{747CBAB0-3A38-DC48-8C2A-E28FE1A53142}"/>
              </a:ext>
            </a:extLst>
          </p:cNvPr>
          <p:cNvSpPr>
            <a:spLocks noGrp="1"/>
          </p:cNvSpPr>
          <p:nvPr>
            <p:ph type="sldNum" sz="quarter" idx="5"/>
          </p:nvPr>
        </p:nvSpPr>
        <p:spPr/>
        <p:txBody>
          <a:bodyPr/>
          <a:lstStyle/>
          <a:p>
            <a:fld id="{87384A02-D147-49A8-A06D-A5C08FF69055}" type="slidenum">
              <a:rPr lang="en-US" smtClean="0"/>
              <a:t>7</a:t>
            </a:fld>
            <a:endParaRPr lang="en-US"/>
          </a:p>
        </p:txBody>
      </p:sp>
    </p:spTree>
    <p:extLst>
      <p:ext uri="{BB962C8B-B14F-4D97-AF65-F5344CB8AC3E}">
        <p14:creationId xmlns:p14="http://schemas.microsoft.com/office/powerpoint/2010/main" val="379524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39027-572A-0B9A-E409-587FF797D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AEC86-7AC0-C91D-6861-70A325BBC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D9B79-1DE8-A016-8417-DA8FAA08AE01}"/>
              </a:ext>
            </a:extLst>
          </p:cNvPr>
          <p:cNvSpPr>
            <a:spLocks noGrp="1"/>
          </p:cNvSpPr>
          <p:nvPr>
            <p:ph type="body" idx="1"/>
          </p:nvPr>
        </p:nvSpPr>
        <p:spPr/>
        <p:txBody>
          <a:bodyPr/>
          <a:lstStyle/>
          <a:p>
            <a:r>
              <a:rPr lang="en-US">
                <a:ea typeface="Calibri"/>
                <a:cs typeface="Calibri"/>
              </a:rPr>
              <a:t>SBCTC – Bill/Kimberly</a:t>
            </a:r>
            <a:endParaRPr lang="en-US"/>
          </a:p>
        </p:txBody>
      </p:sp>
      <p:sp>
        <p:nvSpPr>
          <p:cNvPr id="4" name="Slide Number Placeholder 3">
            <a:extLst>
              <a:ext uri="{FF2B5EF4-FFF2-40B4-BE49-F238E27FC236}">
                <a16:creationId xmlns:a16="http://schemas.microsoft.com/office/drawing/2014/main" id="{E946143B-7A16-053F-89E7-8A29F3CDCDC9}"/>
              </a:ext>
            </a:extLst>
          </p:cNvPr>
          <p:cNvSpPr>
            <a:spLocks noGrp="1"/>
          </p:cNvSpPr>
          <p:nvPr>
            <p:ph type="sldNum" sz="quarter" idx="5"/>
          </p:nvPr>
        </p:nvSpPr>
        <p:spPr/>
        <p:txBody>
          <a:bodyPr/>
          <a:lstStyle/>
          <a:p>
            <a:fld id="{87384A02-D147-49A8-A06D-A5C08FF69055}" type="slidenum">
              <a:rPr lang="en-US" smtClean="0"/>
              <a:t>8</a:t>
            </a:fld>
            <a:endParaRPr lang="en-US"/>
          </a:p>
        </p:txBody>
      </p:sp>
    </p:spTree>
    <p:extLst>
      <p:ext uri="{BB962C8B-B14F-4D97-AF65-F5344CB8AC3E}">
        <p14:creationId xmlns:p14="http://schemas.microsoft.com/office/powerpoint/2010/main" val="1242589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AF8BD-9E68-30CA-EB60-50350235A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45254-14E6-3932-72B0-C8C43E5CDB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12DFA-D919-A5A4-34D4-9DBB42FB49BB}"/>
              </a:ext>
            </a:extLst>
          </p:cNvPr>
          <p:cNvSpPr>
            <a:spLocks noGrp="1"/>
          </p:cNvSpPr>
          <p:nvPr>
            <p:ph type="body" idx="1"/>
          </p:nvPr>
        </p:nvSpPr>
        <p:spPr/>
        <p:txBody>
          <a:bodyPr/>
          <a:lstStyle/>
          <a:p>
            <a:r>
              <a:rPr lang="en-US">
                <a:ea typeface="Calibri"/>
                <a:cs typeface="Calibri"/>
              </a:rPr>
              <a:t>SBCTC – Bill/Kimberly</a:t>
            </a:r>
            <a:endParaRPr lang="en-US"/>
          </a:p>
        </p:txBody>
      </p:sp>
      <p:sp>
        <p:nvSpPr>
          <p:cNvPr id="4" name="Slide Number Placeholder 3">
            <a:extLst>
              <a:ext uri="{FF2B5EF4-FFF2-40B4-BE49-F238E27FC236}">
                <a16:creationId xmlns:a16="http://schemas.microsoft.com/office/drawing/2014/main" id="{72F59938-92FA-3BD5-B5BE-4F10E951F16C}"/>
              </a:ext>
            </a:extLst>
          </p:cNvPr>
          <p:cNvSpPr>
            <a:spLocks noGrp="1"/>
          </p:cNvSpPr>
          <p:nvPr>
            <p:ph type="sldNum" sz="quarter" idx="5"/>
          </p:nvPr>
        </p:nvSpPr>
        <p:spPr/>
        <p:txBody>
          <a:bodyPr/>
          <a:lstStyle/>
          <a:p>
            <a:fld id="{87384A02-D147-49A8-A06D-A5C08FF69055}" type="slidenum">
              <a:rPr lang="en-US" smtClean="0"/>
              <a:t>9</a:t>
            </a:fld>
            <a:endParaRPr lang="en-US"/>
          </a:p>
        </p:txBody>
      </p:sp>
    </p:spTree>
    <p:extLst>
      <p:ext uri="{BB962C8B-B14F-4D97-AF65-F5344CB8AC3E}">
        <p14:creationId xmlns:p14="http://schemas.microsoft.com/office/powerpoint/2010/main" val="3152172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7A4BD-ECC1-83C4-5406-84108C46E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444EF-A1B3-1789-841B-B9A94836DB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E51B08-4981-98AB-4B07-669758652782}"/>
              </a:ext>
            </a:extLst>
          </p:cNvPr>
          <p:cNvSpPr>
            <a:spLocks noGrp="1"/>
          </p:cNvSpPr>
          <p:nvPr>
            <p:ph type="body" idx="1"/>
          </p:nvPr>
        </p:nvSpPr>
        <p:spPr/>
        <p:txBody>
          <a:bodyPr/>
          <a:lstStyle/>
          <a:p>
            <a:r>
              <a:rPr lang="en-US"/>
              <a:t>SBCTC - Bill</a:t>
            </a:r>
            <a:endParaRPr lang="en-US">
              <a:ea typeface="Calibri"/>
              <a:cs typeface="Calibri"/>
            </a:endParaRPr>
          </a:p>
        </p:txBody>
      </p:sp>
      <p:sp>
        <p:nvSpPr>
          <p:cNvPr id="4" name="Slide Number Placeholder 3">
            <a:extLst>
              <a:ext uri="{FF2B5EF4-FFF2-40B4-BE49-F238E27FC236}">
                <a16:creationId xmlns:a16="http://schemas.microsoft.com/office/drawing/2014/main" id="{BC64F5AC-6EC4-A053-AF27-8382163D4B41}"/>
              </a:ext>
            </a:extLst>
          </p:cNvPr>
          <p:cNvSpPr>
            <a:spLocks noGrp="1"/>
          </p:cNvSpPr>
          <p:nvPr>
            <p:ph type="sldNum" sz="quarter" idx="5"/>
          </p:nvPr>
        </p:nvSpPr>
        <p:spPr/>
        <p:txBody>
          <a:bodyPr/>
          <a:lstStyle/>
          <a:p>
            <a:fld id="{87384A02-D147-49A8-A06D-A5C08FF69055}" type="slidenum">
              <a:rPr lang="en-US" smtClean="0"/>
              <a:t>10</a:t>
            </a:fld>
            <a:endParaRPr lang="en-US"/>
          </a:p>
        </p:txBody>
      </p:sp>
    </p:spTree>
    <p:extLst>
      <p:ext uri="{BB962C8B-B14F-4D97-AF65-F5344CB8AC3E}">
        <p14:creationId xmlns:p14="http://schemas.microsoft.com/office/powerpoint/2010/main" val="1663882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9B73-3253-3D1E-CDA1-6D21DF92E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23547-FC05-24AD-EFAE-4E3392C61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6A1735-2C9F-972C-AA09-DF6C232C1408}"/>
              </a:ext>
            </a:extLst>
          </p:cNvPr>
          <p:cNvSpPr>
            <a:spLocks noGrp="1"/>
          </p:cNvSpPr>
          <p:nvPr>
            <p:ph type="body" idx="1"/>
          </p:nvPr>
        </p:nvSpPr>
        <p:spPr/>
        <p:txBody>
          <a:bodyPr/>
          <a:lstStyle/>
          <a:p>
            <a:r>
              <a:rPr lang="en-US"/>
              <a:t>SBCTC - Bill</a:t>
            </a:r>
            <a:endParaRPr lang="en-US">
              <a:ea typeface="Calibri"/>
              <a:cs typeface="Calibri"/>
            </a:endParaRPr>
          </a:p>
        </p:txBody>
      </p:sp>
      <p:sp>
        <p:nvSpPr>
          <p:cNvPr id="4" name="Slide Number Placeholder 3">
            <a:extLst>
              <a:ext uri="{FF2B5EF4-FFF2-40B4-BE49-F238E27FC236}">
                <a16:creationId xmlns:a16="http://schemas.microsoft.com/office/drawing/2014/main" id="{EE8561FF-5382-64AE-C4FB-D17FCE12EFAC}"/>
              </a:ext>
            </a:extLst>
          </p:cNvPr>
          <p:cNvSpPr>
            <a:spLocks noGrp="1"/>
          </p:cNvSpPr>
          <p:nvPr>
            <p:ph type="sldNum" sz="quarter" idx="5"/>
          </p:nvPr>
        </p:nvSpPr>
        <p:spPr/>
        <p:txBody>
          <a:bodyPr/>
          <a:lstStyle/>
          <a:p>
            <a:fld id="{87384A02-D147-49A8-A06D-A5C08FF69055}" type="slidenum">
              <a:rPr lang="en-US" smtClean="0"/>
              <a:t>11</a:t>
            </a:fld>
            <a:endParaRPr lang="en-US"/>
          </a:p>
        </p:txBody>
      </p:sp>
    </p:spTree>
    <p:extLst>
      <p:ext uri="{BB962C8B-B14F-4D97-AF65-F5344CB8AC3E}">
        <p14:creationId xmlns:p14="http://schemas.microsoft.com/office/powerpoint/2010/main" val="2811772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139CF-08C7-E38E-9D72-D784E0CA0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F2A71-5C6B-520D-F3E0-EE3338669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6026F-C185-194D-1489-88AF7ADA3F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highlight>
                  <a:srgbClr val="FFFFFF"/>
                </a:highlight>
                <a:ea typeface="Calibri"/>
                <a:cs typeface="Calibri"/>
              </a:rPr>
              <a:t>EVCC - Anna</a:t>
            </a:r>
          </a:p>
          <a:p>
            <a:br>
              <a:rPr lang="en-US">
                <a:highlight>
                  <a:srgbClr val="FFFFFF"/>
                </a:highlight>
                <a:ea typeface="Calibri"/>
                <a:cs typeface="+mn-lt"/>
              </a:rPr>
            </a:br>
            <a:r>
              <a:rPr lang="en-US">
                <a:solidFill>
                  <a:srgbClr val="003764"/>
                </a:solidFill>
                <a:highlight>
                  <a:srgbClr val="FFFFFF"/>
                </a:highlight>
              </a:rPr>
              <a:t>Heavy reliance on K-12 partners - </a:t>
            </a:r>
            <a:r>
              <a:rPr lang="en-US">
                <a:solidFill>
                  <a:srgbClr val="333333"/>
                </a:solidFill>
                <a:highlight>
                  <a:srgbClr val="FFFFFF"/>
                </a:highlight>
              </a:rPr>
              <a:t>increased need for communication to instructors, and to students/families via instructors/</a:t>
            </a:r>
            <a:r>
              <a:rPr lang="en-US" err="1">
                <a:solidFill>
                  <a:srgbClr val="333333"/>
                </a:solidFill>
                <a:highlight>
                  <a:srgbClr val="FFFFFF"/>
                </a:highlight>
              </a:rPr>
              <a:t>cte</a:t>
            </a:r>
            <a:r>
              <a:rPr lang="en-US">
                <a:solidFill>
                  <a:srgbClr val="333333"/>
                </a:solidFill>
                <a:highlight>
                  <a:srgbClr val="FFFFFF"/>
                </a:highlight>
              </a:rPr>
              <a:t> directors</a:t>
            </a:r>
          </a:p>
          <a:p>
            <a:r>
              <a:rPr lang="en-US">
                <a:solidFill>
                  <a:srgbClr val="333333"/>
                </a:solidFill>
                <a:highlight>
                  <a:srgbClr val="FFFFFF"/>
                </a:highlight>
                <a:ea typeface="Calibri"/>
                <a:cs typeface="Calibri"/>
              </a:rPr>
              <a:t>SVC: </a:t>
            </a:r>
          </a:p>
          <a:p>
            <a:r>
              <a:rPr lang="en-US">
                <a:solidFill>
                  <a:srgbClr val="333333"/>
                </a:solidFill>
                <a:highlight>
                  <a:srgbClr val="FFFFFF"/>
                </a:highlight>
                <a:ea typeface="Calibri"/>
                <a:cs typeface="Calibri"/>
              </a:rPr>
              <a:t>Start w/ communicating why this change from schools before discussing everything that will change. Ali's pitch: "We want to build more articulations so that students can receive more dual credit without it affecting your FTE. However, because the process is so manual, we don't have the staff capacity to build more articulations and be able to transcribe students. Therefore, if schools want more dual credit for their students, they must do this new system. This new system will also improve transferability of courses greatly because they will appear on the transcript as if the student had taken them at the community college. This will make them more valuable!" We also like to pitch that "it is valuable for students to interact w/ college systems w/ supportive adults before exiting high school so they get practice with this."</a:t>
            </a:r>
          </a:p>
          <a:p>
            <a:r>
              <a:rPr lang="en-US">
                <a:solidFill>
                  <a:srgbClr val="333333"/>
                </a:solidFill>
                <a:highlight>
                  <a:srgbClr val="FFFFFF"/>
                </a:highlight>
                <a:ea typeface="Calibri"/>
                <a:cs typeface="Calibri"/>
              </a:rPr>
              <a:t>SVC is starting to offer a teacher training this year w/ clock hours available so teachers can feel more confident in doing these processes w/o SVC representative</a:t>
            </a:r>
          </a:p>
          <a:p>
            <a:r>
              <a:rPr lang="en-US">
                <a:solidFill>
                  <a:srgbClr val="333333"/>
                </a:solidFill>
                <a:highlight>
                  <a:srgbClr val="FFFFFF"/>
                </a:highlight>
                <a:ea typeface="Calibri"/>
                <a:cs typeface="Calibri"/>
              </a:rPr>
              <a:t>This will be a heavy lift from high schools if they haven't done the OAAP before. We had some resistance and were told that teachers liked the old way "SERS" because it was fast and easy--&gt;high schools don't understand how much work it was on the community colleges.</a:t>
            </a:r>
            <a:endParaRPr lang="en-US"/>
          </a:p>
        </p:txBody>
      </p:sp>
      <p:sp>
        <p:nvSpPr>
          <p:cNvPr id="4" name="Slide Number Placeholder 3">
            <a:extLst>
              <a:ext uri="{FF2B5EF4-FFF2-40B4-BE49-F238E27FC236}">
                <a16:creationId xmlns:a16="http://schemas.microsoft.com/office/drawing/2014/main" id="{B7079FD8-EE79-8AE3-0D08-07CD7A31C37E}"/>
              </a:ext>
            </a:extLst>
          </p:cNvPr>
          <p:cNvSpPr>
            <a:spLocks noGrp="1"/>
          </p:cNvSpPr>
          <p:nvPr>
            <p:ph type="sldNum" sz="quarter" idx="5"/>
          </p:nvPr>
        </p:nvSpPr>
        <p:spPr/>
        <p:txBody>
          <a:bodyPr/>
          <a:lstStyle/>
          <a:p>
            <a:fld id="{87384A02-D147-49A8-A06D-A5C08FF69055}" type="slidenum">
              <a:rPr lang="en-US" smtClean="0"/>
              <a:t>12</a:t>
            </a:fld>
            <a:endParaRPr lang="en-US"/>
          </a:p>
        </p:txBody>
      </p:sp>
    </p:spTree>
    <p:extLst>
      <p:ext uri="{BB962C8B-B14F-4D97-AF65-F5344CB8AC3E}">
        <p14:creationId xmlns:p14="http://schemas.microsoft.com/office/powerpoint/2010/main" val="3044816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0F07D-3BEF-2BF3-6D25-F2DCF1125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109B4-B7D9-6744-6D9A-6F231E155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4A374-3FA4-2A28-7E8D-E57A00EC436C}"/>
              </a:ext>
            </a:extLst>
          </p:cNvPr>
          <p:cNvSpPr>
            <a:spLocks noGrp="1"/>
          </p:cNvSpPr>
          <p:nvPr>
            <p:ph type="body" idx="1"/>
          </p:nvPr>
        </p:nvSpPr>
        <p:spPr/>
        <p:txBody>
          <a:bodyPr/>
          <a:lstStyle/>
          <a:p>
            <a:r>
              <a:rPr lang="en-US" err="1">
                <a:ea typeface="Calibri"/>
                <a:cs typeface="Calibri"/>
              </a:rPr>
              <a:t>EvCC</a:t>
            </a:r>
            <a:r>
              <a:rPr lang="en-US">
                <a:ea typeface="Calibri"/>
                <a:cs typeface="Calibri"/>
              </a:rPr>
              <a:t> - Heather</a:t>
            </a:r>
          </a:p>
          <a:p>
            <a:endParaRPr lang="en-US">
              <a:ea typeface="Calibri"/>
              <a:cs typeface="Calibri"/>
            </a:endParaRPr>
          </a:p>
          <a:p>
            <a:r>
              <a:rPr lang="en-US">
                <a:ea typeface="Calibri"/>
                <a:cs typeface="Calibri"/>
              </a:rPr>
              <a:t>HS location codes requires college to build coding for state tracking and registration tracking</a:t>
            </a:r>
            <a:endParaRPr lang="en-US"/>
          </a:p>
          <a:p>
            <a:r>
              <a:rPr lang="en-US">
                <a:ea typeface="Calibri"/>
                <a:cs typeface="Calibri"/>
              </a:rPr>
              <a:t>CTE attributes on the class build which impact coding and reporting</a:t>
            </a:r>
          </a:p>
          <a:p>
            <a:endParaRPr lang="en-US">
              <a:ea typeface="Calibri"/>
              <a:cs typeface="Calibri"/>
            </a:endParaRPr>
          </a:p>
          <a:p>
            <a:r>
              <a:rPr lang="en-US">
                <a:ea typeface="Calibri"/>
                <a:cs typeface="Calibri"/>
              </a:rPr>
              <a:t>Course transcription implication – grades by </a:t>
            </a:r>
            <a:r>
              <a:rPr lang="en-US" err="1">
                <a:ea typeface="Calibri"/>
                <a:cs typeface="Calibri"/>
              </a:rPr>
              <a:t>ctcLink</a:t>
            </a:r>
            <a:r>
              <a:rPr lang="en-US">
                <a:ea typeface="Calibri"/>
                <a:cs typeface="Calibri"/>
              </a:rPr>
              <a:t> or manual grading</a:t>
            </a:r>
            <a:endParaRPr lang="en-US"/>
          </a:p>
          <a:p>
            <a:r>
              <a:rPr lang="en-US"/>
              <a:t>I think we should add a bullet just above the Student Group Coding bullet that says “Course Attribute Coding (course coding management) - Carmen</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46695530-73E0-E665-8394-1405D8E5F50F}"/>
              </a:ext>
            </a:extLst>
          </p:cNvPr>
          <p:cNvSpPr>
            <a:spLocks noGrp="1"/>
          </p:cNvSpPr>
          <p:nvPr>
            <p:ph type="sldNum" sz="quarter" idx="5"/>
          </p:nvPr>
        </p:nvSpPr>
        <p:spPr/>
        <p:txBody>
          <a:bodyPr/>
          <a:lstStyle/>
          <a:p>
            <a:fld id="{87384A02-D147-49A8-A06D-A5C08FF69055}" type="slidenum">
              <a:rPr lang="en-US" smtClean="0"/>
              <a:t>13</a:t>
            </a:fld>
            <a:endParaRPr lang="en-US"/>
          </a:p>
        </p:txBody>
      </p:sp>
    </p:spTree>
    <p:extLst>
      <p:ext uri="{BB962C8B-B14F-4D97-AF65-F5344CB8AC3E}">
        <p14:creationId xmlns:p14="http://schemas.microsoft.com/office/powerpoint/2010/main" val="1460175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D1540-AA74-A691-D65F-C10FF87F0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1531A-66B7-9A93-8EC8-58710E70C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29730-0148-F022-3862-1453CA555178}"/>
              </a:ext>
            </a:extLst>
          </p:cNvPr>
          <p:cNvSpPr>
            <a:spLocks noGrp="1"/>
          </p:cNvSpPr>
          <p:nvPr>
            <p:ph type="body" idx="1"/>
          </p:nvPr>
        </p:nvSpPr>
        <p:spPr/>
        <p:txBody>
          <a:bodyPr/>
          <a:lstStyle/>
          <a:p>
            <a:r>
              <a:rPr lang="en-US" err="1">
                <a:ea typeface="Calibri"/>
                <a:cs typeface="Calibri"/>
              </a:rPr>
              <a:t>EvCC</a:t>
            </a:r>
            <a:r>
              <a:rPr lang="en-US">
                <a:ea typeface="Calibri"/>
                <a:cs typeface="Calibri"/>
              </a:rPr>
              <a:t> - Heather</a:t>
            </a:r>
          </a:p>
          <a:p>
            <a:endParaRPr lang="en-US">
              <a:ea typeface="Calibri"/>
              <a:cs typeface="Calibri"/>
            </a:endParaRPr>
          </a:p>
          <a:p>
            <a:r>
              <a:rPr lang="en-US">
                <a:ea typeface="Calibri"/>
                <a:cs typeface="Calibri"/>
              </a:rPr>
              <a:t>HS location codes requires college to build coding for state tracking and registration tracking</a:t>
            </a:r>
            <a:endParaRPr lang="en-US"/>
          </a:p>
          <a:p>
            <a:r>
              <a:rPr lang="en-US">
                <a:ea typeface="Calibri"/>
                <a:cs typeface="Calibri"/>
              </a:rPr>
              <a:t>CTE attributes on the class build which impact coding and reporting</a:t>
            </a:r>
          </a:p>
          <a:p>
            <a:endParaRPr lang="en-US">
              <a:ea typeface="Calibri"/>
              <a:cs typeface="Calibri"/>
            </a:endParaRPr>
          </a:p>
          <a:p>
            <a:r>
              <a:rPr lang="en-US">
                <a:ea typeface="Calibri"/>
                <a:cs typeface="Calibri"/>
              </a:rPr>
              <a:t>Course transcription implication – grades by </a:t>
            </a:r>
            <a:r>
              <a:rPr lang="en-US" err="1">
                <a:ea typeface="Calibri"/>
                <a:cs typeface="Calibri"/>
              </a:rPr>
              <a:t>ctcLink</a:t>
            </a:r>
            <a:r>
              <a:rPr lang="en-US">
                <a:ea typeface="Calibri"/>
                <a:cs typeface="Calibri"/>
              </a:rPr>
              <a:t> or manual grading</a:t>
            </a:r>
            <a:endParaRPr lang="en-US"/>
          </a:p>
          <a:p>
            <a:r>
              <a:rPr lang="en-US"/>
              <a:t>I think we should add a bullet just above the Student Group Coding bullet that says “Course Attribute Coding (course coding management) - Carmen</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F11B8D24-6AAD-5481-D579-C9F6206288F7}"/>
              </a:ext>
            </a:extLst>
          </p:cNvPr>
          <p:cNvSpPr>
            <a:spLocks noGrp="1"/>
          </p:cNvSpPr>
          <p:nvPr>
            <p:ph type="sldNum" sz="quarter" idx="5"/>
          </p:nvPr>
        </p:nvSpPr>
        <p:spPr/>
        <p:txBody>
          <a:bodyPr/>
          <a:lstStyle/>
          <a:p>
            <a:fld id="{87384A02-D147-49A8-A06D-A5C08FF69055}" type="slidenum">
              <a:rPr lang="en-US" smtClean="0"/>
              <a:t>14</a:t>
            </a:fld>
            <a:endParaRPr lang="en-US"/>
          </a:p>
        </p:txBody>
      </p:sp>
    </p:spTree>
    <p:extLst>
      <p:ext uri="{BB962C8B-B14F-4D97-AF65-F5344CB8AC3E}">
        <p14:creationId xmlns:p14="http://schemas.microsoft.com/office/powerpoint/2010/main" val="414021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08338-9447-0B42-D82E-6AAF26617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415D7-5E09-5939-D0BD-B2BDAE3733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FF699-415E-42CA-1217-BC847C7DE496}"/>
              </a:ext>
            </a:extLst>
          </p:cNvPr>
          <p:cNvSpPr>
            <a:spLocks noGrp="1"/>
          </p:cNvSpPr>
          <p:nvPr>
            <p:ph type="body" idx="1"/>
          </p:nvPr>
        </p:nvSpPr>
        <p:spPr/>
        <p:txBody>
          <a:bodyPr/>
          <a:lstStyle/>
          <a:p>
            <a:r>
              <a:rPr lang="en-US">
                <a:ea typeface="Calibri"/>
                <a:cs typeface="Calibri"/>
              </a:rPr>
              <a:t>EVCC – Heather</a:t>
            </a:r>
          </a:p>
          <a:p>
            <a:endParaRPr lang="en-US">
              <a:ea typeface="Calibri"/>
              <a:cs typeface="Calibri"/>
            </a:endParaRPr>
          </a:p>
          <a:p>
            <a:r>
              <a:rPr lang="en-US">
                <a:ea typeface="Calibri"/>
                <a:cs typeface="Calibri"/>
              </a:rPr>
              <a:t>SVC: </a:t>
            </a:r>
          </a:p>
          <a:p>
            <a:r>
              <a:rPr lang="en-US"/>
              <a:t>For application, this year we are suggesting that teachers create an assignment where students either write: I am not applying for dual credit or type in their application number. This creates a way for teachers to track this. When students submit application, the final page they are taken to has an application number. This can create confusion </a:t>
            </a:r>
            <a:r>
              <a:rPr lang="en-US" err="1"/>
              <a:t>occassionally</a:t>
            </a:r>
            <a:r>
              <a:rPr lang="en-US"/>
              <a:t> if they think this is their ctcLink#.</a:t>
            </a:r>
            <a:endParaRPr lang="en-US">
              <a:ea typeface="Calibri"/>
              <a:cs typeface="Calibri"/>
            </a:endParaRPr>
          </a:p>
          <a:p>
            <a:endParaRPr lang="en-US">
              <a:ea typeface="Calibri"/>
              <a:cs typeface="Calibri"/>
            </a:endParaRPr>
          </a:p>
          <a:p>
            <a:r>
              <a:rPr lang="en-US">
                <a:ea typeface="Calibri"/>
                <a:cs typeface="Calibri"/>
              </a:rPr>
              <a:t>We also saw student applications </a:t>
            </a:r>
            <a:r>
              <a:rPr lang="en-US" err="1">
                <a:ea typeface="Calibri"/>
                <a:cs typeface="Calibri"/>
              </a:rPr>
              <a:t>occassionally</a:t>
            </a:r>
            <a:r>
              <a:rPr lang="en-US">
                <a:ea typeface="Calibri"/>
                <a:cs typeface="Calibri"/>
              </a:rPr>
              <a:t> go to "pending." I think this was happening mostly when students had applied to more than one CTC. "Pending" is a different bucket than the other applications. To pull them out of "pending" I would need to note this and send their app number to enrollment and then they would be admitted. This required that students know their application number.</a:t>
            </a:r>
          </a:p>
          <a:p>
            <a:endParaRPr lang="en-US">
              <a:ea typeface="Calibri"/>
              <a:cs typeface="Calibri"/>
            </a:endParaRPr>
          </a:p>
          <a:p>
            <a:r>
              <a:rPr lang="en-US">
                <a:ea typeface="Calibri"/>
                <a:cs typeface="Calibri"/>
              </a:rPr>
              <a:t>When enrollment processes application, they apply as CTE or CiHS meaning that if students are in both programs, they aren't showing on the application list unless you do some magic in excel with cross filtering.</a:t>
            </a:r>
          </a:p>
          <a:p>
            <a:endParaRPr lang="en-US">
              <a:ea typeface="Calibri"/>
              <a:cs typeface="Calibri"/>
            </a:endParaRPr>
          </a:p>
          <a:p>
            <a:r>
              <a:rPr lang="en-US">
                <a:ea typeface="Calibri"/>
                <a:cs typeface="Calibri"/>
              </a:rPr>
              <a:t>Didn't have POI function so we spent a lot of time sending teachers enrollment reports because they couldn't login to see themselves. Many teachers thought that students had finished enrollment process and they hadn't--&gt;we had over 170 classes left in shopping carts in spring because students added class to shopping cart but didn't "check out" </a:t>
            </a:r>
          </a:p>
        </p:txBody>
      </p:sp>
      <p:sp>
        <p:nvSpPr>
          <p:cNvPr id="4" name="Slide Number Placeholder 3">
            <a:extLst>
              <a:ext uri="{FF2B5EF4-FFF2-40B4-BE49-F238E27FC236}">
                <a16:creationId xmlns:a16="http://schemas.microsoft.com/office/drawing/2014/main" id="{2F4CC895-CD5C-FFEC-700A-33145B0D1113}"/>
              </a:ext>
            </a:extLst>
          </p:cNvPr>
          <p:cNvSpPr>
            <a:spLocks noGrp="1"/>
          </p:cNvSpPr>
          <p:nvPr>
            <p:ph type="sldNum" sz="quarter" idx="5"/>
          </p:nvPr>
        </p:nvSpPr>
        <p:spPr/>
        <p:txBody>
          <a:bodyPr/>
          <a:lstStyle/>
          <a:p>
            <a:fld id="{87384A02-D147-49A8-A06D-A5C08FF69055}" type="slidenum">
              <a:rPr lang="en-US" smtClean="0"/>
              <a:t>15</a:t>
            </a:fld>
            <a:endParaRPr lang="en-US"/>
          </a:p>
        </p:txBody>
      </p:sp>
    </p:spTree>
    <p:extLst>
      <p:ext uri="{BB962C8B-B14F-4D97-AF65-F5344CB8AC3E}">
        <p14:creationId xmlns:p14="http://schemas.microsoft.com/office/powerpoint/2010/main" val="1975661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53ABE-E4EB-8644-D7C6-A62F39D50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0EB66-2430-E49F-341F-6FCB89EAE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9BE40-BD85-AEB2-13A6-95D04EAD19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EVCC - Anna</a:t>
            </a:r>
          </a:p>
          <a:p>
            <a:br>
              <a:rPr lang="en-US">
                <a:cs typeface="+mn-lt"/>
              </a:rPr>
            </a:br>
            <a:r>
              <a:rPr lang="en-US"/>
              <a:t>Pros</a:t>
            </a:r>
            <a:r>
              <a:rPr lang="en-US">
                <a:ea typeface="Calibri"/>
                <a:cs typeface="Calibri"/>
              </a:rPr>
              <a:t> are direct access to rosters/entering grades (don't need to send individual rosters) </a:t>
            </a:r>
          </a:p>
          <a:p>
            <a:r>
              <a:rPr lang="en-US">
                <a:ea typeface="Calibri"/>
                <a:cs typeface="+mn-lt"/>
              </a:rPr>
              <a:t>SVC:</a:t>
            </a:r>
          </a:p>
          <a:p>
            <a:r>
              <a:rPr lang="en-US">
                <a:ea typeface="Calibri"/>
                <a:cs typeface="+mn-lt"/>
              </a:rPr>
              <a:t>SVC is still working on this. Our hangup is that HR wants us to collect SSN to create POI but we cannot collect SSN b/c we aren't hiring these teachers unlike CiHS. How did </a:t>
            </a:r>
            <a:r>
              <a:rPr lang="en-US" err="1">
                <a:ea typeface="Calibri"/>
                <a:cs typeface="+mn-lt"/>
              </a:rPr>
              <a:t>EvCC</a:t>
            </a:r>
            <a:r>
              <a:rPr lang="en-US">
                <a:ea typeface="Calibri"/>
                <a:cs typeface="+mn-lt"/>
              </a:rPr>
              <a:t> work around the SSN problem?</a:t>
            </a:r>
          </a:p>
          <a:p>
            <a:br>
              <a:rPr lang="en-US">
                <a:ea typeface="Calibri"/>
                <a:cs typeface="+mn-lt"/>
              </a:rPr>
            </a:br>
            <a:r>
              <a:rPr lang="en-US">
                <a:ea typeface="Calibri"/>
                <a:cs typeface="Calibri"/>
              </a:rPr>
              <a:t>Classes are built differently in order to be assigned to a class (staff/TBD if no POI, students don't see instructor name as secondary check for enrolling), collaboration with IT and HR for access  </a:t>
            </a:r>
          </a:p>
        </p:txBody>
      </p:sp>
      <p:sp>
        <p:nvSpPr>
          <p:cNvPr id="4" name="Slide Number Placeholder 3">
            <a:extLst>
              <a:ext uri="{FF2B5EF4-FFF2-40B4-BE49-F238E27FC236}">
                <a16:creationId xmlns:a16="http://schemas.microsoft.com/office/drawing/2014/main" id="{D490F8C4-89B6-6556-44CE-8BE7852C8944}"/>
              </a:ext>
            </a:extLst>
          </p:cNvPr>
          <p:cNvSpPr>
            <a:spLocks noGrp="1"/>
          </p:cNvSpPr>
          <p:nvPr>
            <p:ph type="sldNum" sz="quarter" idx="5"/>
          </p:nvPr>
        </p:nvSpPr>
        <p:spPr/>
        <p:txBody>
          <a:bodyPr/>
          <a:lstStyle/>
          <a:p>
            <a:fld id="{87384A02-D147-49A8-A06D-A5C08FF69055}" type="slidenum">
              <a:rPr lang="en-US" smtClean="0"/>
              <a:t>16</a:t>
            </a:fld>
            <a:endParaRPr lang="en-US"/>
          </a:p>
        </p:txBody>
      </p:sp>
    </p:spTree>
    <p:extLst>
      <p:ext uri="{BB962C8B-B14F-4D97-AF65-F5344CB8AC3E}">
        <p14:creationId xmlns:p14="http://schemas.microsoft.com/office/powerpoint/2010/main" val="2672065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00398-5BCF-A4AF-3ADD-9617F1A6F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AA569-847D-B6A4-DA59-75F0F9528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24BEF-B200-67DE-5822-1A58D55F0A81}"/>
              </a:ext>
            </a:extLst>
          </p:cNvPr>
          <p:cNvSpPr>
            <a:spLocks noGrp="1"/>
          </p:cNvSpPr>
          <p:nvPr>
            <p:ph type="body" idx="1"/>
          </p:nvPr>
        </p:nvSpPr>
        <p:spPr/>
        <p:txBody>
          <a:bodyPr/>
          <a:lstStyle/>
          <a:p>
            <a:r>
              <a:rPr lang="en-US">
                <a:ea typeface="Calibri"/>
                <a:cs typeface="Calibri"/>
              </a:rPr>
              <a:t>Students who already have a </a:t>
            </a:r>
            <a:r>
              <a:rPr lang="en-US" err="1">
                <a:ea typeface="Calibri"/>
                <a:cs typeface="Calibri"/>
              </a:rPr>
              <a:t>ctclink</a:t>
            </a:r>
            <a:r>
              <a:rPr lang="en-US">
                <a:ea typeface="Calibri"/>
                <a:cs typeface="Calibri"/>
              </a:rPr>
              <a:t># from being transcribed from SERS will likely need to be term activated because there isn't a way for the registrar to catch them and term activate them. When we manually transcribe them, they are only term activated for the quarter that they are receiving credit.</a:t>
            </a:r>
            <a:endParaRPr lang="en-US"/>
          </a:p>
        </p:txBody>
      </p:sp>
      <p:sp>
        <p:nvSpPr>
          <p:cNvPr id="4" name="Slide Number Placeholder 3">
            <a:extLst>
              <a:ext uri="{FF2B5EF4-FFF2-40B4-BE49-F238E27FC236}">
                <a16:creationId xmlns:a16="http://schemas.microsoft.com/office/drawing/2014/main" id="{A827D615-4A6E-42BA-A95C-BF47377E342D}"/>
              </a:ext>
            </a:extLst>
          </p:cNvPr>
          <p:cNvSpPr>
            <a:spLocks noGrp="1"/>
          </p:cNvSpPr>
          <p:nvPr>
            <p:ph type="sldNum" sz="quarter" idx="5"/>
          </p:nvPr>
        </p:nvSpPr>
        <p:spPr/>
        <p:txBody>
          <a:bodyPr/>
          <a:lstStyle/>
          <a:p>
            <a:fld id="{87384A02-D147-49A8-A06D-A5C08FF69055}" type="slidenum">
              <a:rPr lang="en-US" smtClean="0"/>
              <a:t>17</a:t>
            </a:fld>
            <a:endParaRPr lang="en-US"/>
          </a:p>
        </p:txBody>
      </p:sp>
    </p:spTree>
    <p:extLst>
      <p:ext uri="{BB962C8B-B14F-4D97-AF65-F5344CB8AC3E}">
        <p14:creationId xmlns:p14="http://schemas.microsoft.com/office/powerpoint/2010/main" val="539948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962D-3179-144B-DB42-78985992F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DBE74-6ACB-AF64-3B2A-D86BF9E7D6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1D854-42A8-D26C-3652-32457F6F188A}"/>
              </a:ext>
            </a:extLst>
          </p:cNvPr>
          <p:cNvSpPr>
            <a:spLocks noGrp="1"/>
          </p:cNvSpPr>
          <p:nvPr>
            <p:ph type="body" idx="1"/>
          </p:nvPr>
        </p:nvSpPr>
        <p:spPr/>
        <p:txBody>
          <a:bodyPr/>
          <a:lstStyle/>
          <a:p>
            <a:r>
              <a:rPr lang="en-US">
                <a:ea typeface="Calibri"/>
                <a:cs typeface="Calibri"/>
              </a:rPr>
              <a:t>SBCTC - Bill</a:t>
            </a:r>
            <a:endParaRPr lang="en-US"/>
          </a:p>
        </p:txBody>
      </p:sp>
      <p:sp>
        <p:nvSpPr>
          <p:cNvPr id="4" name="Slide Number Placeholder 3">
            <a:extLst>
              <a:ext uri="{FF2B5EF4-FFF2-40B4-BE49-F238E27FC236}">
                <a16:creationId xmlns:a16="http://schemas.microsoft.com/office/drawing/2014/main" id="{5560BF49-6616-6F50-CD97-1AAE1BCBD851}"/>
              </a:ext>
            </a:extLst>
          </p:cNvPr>
          <p:cNvSpPr>
            <a:spLocks noGrp="1"/>
          </p:cNvSpPr>
          <p:nvPr>
            <p:ph type="sldNum" sz="quarter" idx="5"/>
          </p:nvPr>
        </p:nvSpPr>
        <p:spPr/>
        <p:txBody>
          <a:bodyPr/>
          <a:lstStyle/>
          <a:p>
            <a:fld id="{87384A02-D147-49A8-A06D-A5C08FF69055}" type="slidenum">
              <a:rPr lang="en-US" smtClean="0"/>
              <a:t>18</a:t>
            </a:fld>
            <a:endParaRPr lang="en-US"/>
          </a:p>
        </p:txBody>
      </p:sp>
    </p:spTree>
    <p:extLst>
      <p:ext uri="{BB962C8B-B14F-4D97-AF65-F5344CB8AC3E}">
        <p14:creationId xmlns:p14="http://schemas.microsoft.com/office/powerpoint/2010/main" val="18510989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Cover Triangle Pattern"/>
          <p:cNvPicPr>
            <a:picLocks noChangeAspect="1"/>
          </p:cNvPicPr>
          <p:nvPr userDrawn="1"/>
        </p:nvPicPr>
        <p:blipFill rotWithShape="1">
          <a:blip r:embed="rId2" cstate="print">
            <a:extLst>
              <a:ext uri="{28A0092B-C50C-407E-A947-70E740481C1C}">
                <a14:useLocalDpi xmlns:a14="http://schemas.microsoft.com/office/drawing/2010/main" val="0"/>
              </a:ext>
            </a:extLst>
          </a:blip>
          <a:srcRect t="12978"/>
          <a:stretch/>
        </p:blipFill>
        <p:spPr>
          <a:xfrm>
            <a:off x="2317813" y="0"/>
            <a:ext cx="6829477" cy="3749964"/>
          </a:xfrm>
          <a:prstGeom prst="rect">
            <a:avLst/>
          </a:prstGeom>
        </p:spPr>
      </p:pic>
      <p:sp>
        <p:nvSpPr>
          <p:cNvPr id="13" name="Title 1"/>
          <p:cNvSpPr>
            <a:spLocks noGrp="1"/>
          </p:cNvSpPr>
          <p:nvPr>
            <p:ph type="title" hasCustomPrompt="1"/>
          </p:nvPr>
        </p:nvSpPr>
        <p:spPr>
          <a:xfrm>
            <a:off x="369888" y="3863685"/>
            <a:ext cx="8336975" cy="999259"/>
          </a:xfrm>
          <a:prstGeom prst="rect">
            <a:avLst/>
          </a:prstGeom>
        </p:spPr>
        <p:txBody>
          <a:bodyPr/>
          <a:lstStyle>
            <a:lvl1pPr>
              <a:defRPr sz="4800" cap="all" baseline="0">
                <a:solidFill>
                  <a:srgbClr val="003764"/>
                </a:solidFill>
              </a:defRPr>
            </a:lvl1pPr>
          </a:lstStyle>
          <a:p>
            <a:r>
              <a:rPr lang="en-US"/>
              <a:t>Title slide</a:t>
            </a:r>
          </a:p>
        </p:txBody>
      </p:sp>
      <p:sp>
        <p:nvSpPr>
          <p:cNvPr id="10" name="Subtitle 2"/>
          <p:cNvSpPr>
            <a:spLocks noGrp="1"/>
          </p:cNvSpPr>
          <p:nvPr>
            <p:ph type="subTitle" idx="1" hasCustomPrompt="1"/>
          </p:nvPr>
        </p:nvSpPr>
        <p:spPr>
          <a:xfrm>
            <a:off x="370608" y="4976665"/>
            <a:ext cx="8388928" cy="679016"/>
          </a:xfrm>
          <a:prstGeom prst="rect">
            <a:avLst/>
          </a:prstGeom>
        </p:spPr>
        <p:txBody>
          <a:bodyPr/>
          <a:lstStyle>
            <a:lvl1pPr marL="0" indent="0" algn="l">
              <a:buNone/>
              <a:defRPr sz="3500" b="0" i="0" baseline="0">
                <a:solidFill>
                  <a:srgbClr val="003764"/>
                </a:solidFill>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Subheading</a:t>
            </a:r>
          </a:p>
        </p:txBody>
      </p:sp>
      <p:sp>
        <p:nvSpPr>
          <p:cNvPr id="19" name="Text Placeholder 18"/>
          <p:cNvSpPr>
            <a:spLocks noGrp="1"/>
          </p:cNvSpPr>
          <p:nvPr>
            <p:ph type="body" sz="quarter" idx="10" hasCustomPrompt="1"/>
          </p:nvPr>
        </p:nvSpPr>
        <p:spPr>
          <a:xfrm>
            <a:off x="369888" y="5769402"/>
            <a:ext cx="4614862" cy="758825"/>
          </a:xfrm>
          <a:prstGeom prst="rect">
            <a:avLst/>
          </a:prstGeom>
        </p:spPr>
        <p:txBody>
          <a:bodyPr/>
          <a:lstStyle>
            <a:lvl1pPr marL="0" indent="0">
              <a:buNone/>
              <a:defRPr sz="2000" baseline="0">
                <a:solidFill>
                  <a:srgbClr val="003764"/>
                </a:solidFill>
              </a:defRPr>
            </a:lvl1pPr>
          </a:lstStyle>
          <a:p>
            <a:pPr lvl="0"/>
            <a:r>
              <a:rPr lang="en-US"/>
              <a:t>Presenter(s)</a:t>
            </a:r>
            <a:br>
              <a:rPr lang="en-US"/>
            </a:br>
            <a:r>
              <a:rPr lang="en-US"/>
              <a:t>Month Day, Year</a:t>
            </a:r>
          </a:p>
        </p:txBody>
      </p:sp>
    </p:spTree>
    <p:extLst>
      <p:ext uri="{BB962C8B-B14F-4D97-AF65-F5344CB8AC3E}">
        <p14:creationId xmlns:p14="http://schemas.microsoft.com/office/powerpoint/2010/main" val="2854638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1" name="Picture 10"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536860" y="1549936"/>
            <a:ext cx="8336975" cy="797070"/>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5" name="Content Placeholder 2"/>
          <p:cNvSpPr>
            <a:spLocks noGrp="1"/>
          </p:cNvSpPr>
          <p:nvPr>
            <p:ph idx="1"/>
          </p:nvPr>
        </p:nvSpPr>
        <p:spPr>
          <a:xfrm>
            <a:off x="536860" y="2415155"/>
            <a:ext cx="8336975" cy="375704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F79CB6C7-AD96-437F-A75B-A1987D8D9ACA}" type="datetime1">
              <a:rPr lang="en-US" smtClean="0"/>
              <a:t>9/2/2026</a:t>
            </a:fld>
            <a:endParaRPr lang="en-US"/>
          </a:p>
        </p:txBody>
      </p:sp>
      <p:sp>
        <p:nvSpPr>
          <p:cNvPr id="16"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8406245" y="6483926"/>
            <a:ext cx="467590" cy="237549"/>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80178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582468" y="1709744"/>
            <a:ext cx="8270588" cy="2852737"/>
          </a:xfrm>
          <a:prstGeom prst="rect">
            <a:avLst/>
          </a:prstGeom>
        </p:spPr>
        <p:txBody>
          <a:bodyPr anchor="b"/>
          <a:lstStyle>
            <a:lvl1pPr>
              <a:defRPr sz="4800" cap="all" baseline="0">
                <a:solidFill>
                  <a:srgbClr val="003764"/>
                </a:solidFill>
              </a:defRPr>
            </a:lvl1pPr>
          </a:lstStyle>
          <a:p>
            <a:r>
              <a:rPr lang="en-US"/>
              <a:t>Click to edit Master title style</a:t>
            </a:r>
          </a:p>
        </p:txBody>
      </p:sp>
      <p:sp>
        <p:nvSpPr>
          <p:cNvPr id="15" name="Text Placeholder 2"/>
          <p:cNvSpPr>
            <a:spLocks noGrp="1"/>
          </p:cNvSpPr>
          <p:nvPr>
            <p:ph type="body" idx="1"/>
          </p:nvPr>
        </p:nvSpPr>
        <p:spPr>
          <a:xfrm>
            <a:off x="582468" y="4589469"/>
            <a:ext cx="8270588" cy="1500187"/>
          </a:xfrm>
          <a:prstGeom prst="rect">
            <a:avLst/>
          </a:prstGeom>
        </p:spPr>
        <p:txBody>
          <a:bodyPr/>
          <a:lstStyle>
            <a:lvl1pPr marL="0" indent="0">
              <a:buNone/>
              <a:defRPr sz="2400">
                <a:solidFill>
                  <a:srgbClr val="003764"/>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12" name="Rectangle 11"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0E68BEF8-F67A-4B64-B2F2-CC4AA048128C}" type="datetime1">
              <a:rPr lang="en-US" smtClean="0"/>
              <a:t>9/2/2026</a:t>
            </a:fld>
            <a:endParaRPr lang="en-US"/>
          </a:p>
        </p:txBody>
      </p:sp>
      <p:sp>
        <p:nvSpPr>
          <p:cNvPr id="16"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7"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7394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5" name="Title 1"/>
          <p:cNvSpPr>
            <a:spLocks noGrp="1"/>
          </p:cNvSpPr>
          <p:nvPr>
            <p:ph type="title"/>
          </p:nvPr>
        </p:nvSpPr>
        <p:spPr>
          <a:xfrm>
            <a:off x="422561" y="1462241"/>
            <a:ext cx="8534403" cy="719850"/>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6" name="Content Placeholder 2"/>
          <p:cNvSpPr>
            <a:spLocks noGrp="1"/>
          </p:cNvSpPr>
          <p:nvPr>
            <p:ph sz="half" idx="1"/>
          </p:nvPr>
        </p:nvSpPr>
        <p:spPr>
          <a:xfrm>
            <a:off x="422561" y="2400300"/>
            <a:ext cx="4014357" cy="3969327"/>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p:cNvSpPr>
            <a:spLocks noGrp="1"/>
          </p:cNvSpPr>
          <p:nvPr>
            <p:ph sz="half" idx="2"/>
          </p:nvPr>
        </p:nvSpPr>
        <p:spPr>
          <a:xfrm>
            <a:off x="4759271" y="2400304"/>
            <a:ext cx="4197693" cy="396932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1001848F-E7F6-4E55-B1DE-CC691BBD4F09}" type="datetime1">
              <a:rPr lang="en-US" smtClean="0"/>
              <a:t>9/2/2026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422718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5" name="Picture 14"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3" name="Picture 12"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4063"/>
            <a:ext cx="4067706" cy="1481791"/>
          </a:xfrm>
          <a:prstGeom prst="rect">
            <a:avLst/>
          </a:prstGeom>
        </p:spPr>
      </p:pic>
      <p:sp>
        <p:nvSpPr>
          <p:cNvPr id="16" name="Title 1"/>
          <p:cNvSpPr>
            <a:spLocks noGrp="1"/>
          </p:cNvSpPr>
          <p:nvPr>
            <p:ph type="title"/>
          </p:nvPr>
        </p:nvSpPr>
        <p:spPr>
          <a:xfrm>
            <a:off x="507276" y="1485854"/>
            <a:ext cx="8335388" cy="736311"/>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7" name="Text Placeholder 2"/>
          <p:cNvSpPr>
            <a:spLocks noGrp="1"/>
          </p:cNvSpPr>
          <p:nvPr>
            <p:ph type="body" idx="1"/>
          </p:nvPr>
        </p:nvSpPr>
        <p:spPr>
          <a:xfrm>
            <a:off x="507278" y="2385434"/>
            <a:ext cx="4002378" cy="524893"/>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18" name="Content Placeholder 3"/>
          <p:cNvSpPr>
            <a:spLocks noGrp="1"/>
          </p:cNvSpPr>
          <p:nvPr>
            <p:ph sz="half" idx="2"/>
          </p:nvPr>
        </p:nvSpPr>
        <p:spPr>
          <a:xfrm>
            <a:off x="507278" y="3003840"/>
            <a:ext cx="4002378"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p:cNvSpPr>
            <a:spLocks noGrp="1"/>
          </p:cNvSpPr>
          <p:nvPr>
            <p:ph type="body" sz="quarter" idx="3"/>
          </p:nvPr>
        </p:nvSpPr>
        <p:spPr>
          <a:xfrm>
            <a:off x="4790207" y="2385430"/>
            <a:ext cx="4052457" cy="524894"/>
          </a:xfrm>
          <a:prstGeom prst="rect">
            <a:avLst/>
          </a:prstGeom>
        </p:spPr>
        <p:txBody>
          <a:bodyPr anchor="b"/>
          <a:lstStyle>
            <a:lvl1pPr marL="0" indent="0">
              <a:buNone/>
              <a:defRPr sz="2400" b="1">
                <a:solidFill>
                  <a:srgbClr val="003764"/>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20" name="Content Placeholder 5"/>
          <p:cNvSpPr>
            <a:spLocks noGrp="1"/>
          </p:cNvSpPr>
          <p:nvPr>
            <p:ph sz="quarter" idx="4"/>
          </p:nvPr>
        </p:nvSpPr>
        <p:spPr>
          <a:xfrm>
            <a:off x="4790207" y="3003840"/>
            <a:ext cx="4052457" cy="3313833"/>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5E48A247-4D0D-4017-954A-CBEE1B524F16}" type="datetime1">
              <a:rPr lang="en-US" smtClean="0"/>
              <a:t>9/2/2026</a:t>
            </a:fld>
            <a:endParaRPr lang="en-US"/>
          </a:p>
        </p:txBody>
      </p:sp>
      <p:sp>
        <p:nvSpPr>
          <p:cNvPr id="22"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23"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74360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9" name="Picture 8"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3" name="Title 1"/>
          <p:cNvSpPr>
            <a:spLocks noGrp="1"/>
          </p:cNvSpPr>
          <p:nvPr>
            <p:ph type="title"/>
          </p:nvPr>
        </p:nvSpPr>
        <p:spPr>
          <a:xfrm>
            <a:off x="540327" y="1457982"/>
            <a:ext cx="8302337" cy="786457"/>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11" name="Rectangle 10"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3F43D62C-E4AB-4F6C-BB6E-7C3A3BBC5E2B}" type="datetime1">
              <a:rPr lang="en-US" smtClean="0"/>
              <a:t>9/2/2026</a:t>
            </a:fld>
            <a:endParaRPr lang="en-US"/>
          </a:p>
        </p:txBody>
      </p:sp>
      <p:sp>
        <p:nvSpPr>
          <p:cNvPr id="14"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5"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2251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9" name="Picture 8"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0" name="Picture 9"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8" name="Rectangle 7"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92275FF0-9E97-4E0A-B533-109FB6621FD2}" type="datetime1">
              <a:rPr lang="en-US" smtClean="0"/>
              <a:t>9/2/2026</a:t>
            </a:fld>
            <a:endParaRPr lang="en-US"/>
          </a:p>
        </p:txBody>
      </p:sp>
      <p:sp>
        <p:nvSpPr>
          <p:cNvPr id="12"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3"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926409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486494" y="1385541"/>
            <a:ext cx="3160715" cy="1409614"/>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86494" y="2888673"/>
            <a:ext cx="3160715" cy="3492378"/>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3863540" y="1569027"/>
            <a:ext cx="5041469" cy="4812024"/>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A3C062AC-1CC2-40A8-B531-F2154AC26E35}" type="datetime1">
              <a:rPr lang="en-US" smtClean="0"/>
              <a:t>9/2/2026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2245539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14" name="Title 1"/>
          <p:cNvSpPr>
            <a:spLocks noGrp="1"/>
          </p:cNvSpPr>
          <p:nvPr>
            <p:ph type="title"/>
          </p:nvPr>
        </p:nvSpPr>
        <p:spPr>
          <a:xfrm>
            <a:off x="403370" y="1385541"/>
            <a:ext cx="3358139" cy="1409614"/>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16" name="Text Placeholder 3"/>
          <p:cNvSpPr>
            <a:spLocks noGrp="1"/>
          </p:cNvSpPr>
          <p:nvPr>
            <p:ph type="body" sz="half" idx="2"/>
          </p:nvPr>
        </p:nvSpPr>
        <p:spPr>
          <a:xfrm>
            <a:off x="403370" y="2888673"/>
            <a:ext cx="3358139" cy="3542831"/>
          </a:xfrm>
          <a:prstGeom prst="rect">
            <a:avLst/>
          </a:prstGeom>
        </p:spPr>
        <p:txBody>
          <a:bodyPr/>
          <a:lstStyle>
            <a:lvl1pPr marL="0" indent="0">
              <a:buNone/>
              <a:defRPr sz="1600">
                <a:solidFill>
                  <a:srgbClr val="003764"/>
                </a:solidFill>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15" name="Content Placeholder 2"/>
          <p:cNvSpPr>
            <a:spLocks noGrp="1"/>
          </p:cNvSpPr>
          <p:nvPr>
            <p:ph idx="1"/>
          </p:nvPr>
        </p:nvSpPr>
        <p:spPr>
          <a:xfrm>
            <a:off x="4024047" y="1569026"/>
            <a:ext cx="4839398" cy="4862477"/>
          </a:xfrm>
          <a:prstGeom prst="rect">
            <a:avLst/>
          </a:prstGeom>
        </p:spPr>
        <p:txBody>
          <a:bodyPr/>
          <a:lstStyle>
            <a:lvl1pPr>
              <a:defRPr sz="3200">
                <a:solidFill>
                  <a:srgbClr val="003764"/>
                </a:solidFill>
              </a:defRPr>
            </a:lvl1pPr>
            <a:lvl2pPr>
              <a:defRPr sz="2800">
                <a:solidFill>
                  <a:srgbClr val="003764"/>
                </a:solidFill>
              </a:defRPr>
            </a:lvl2pPr>
            <a:lvl3pPr>
              <a:defRPr sz="2400">
                <a:solidFill>
                  <a:srgbClr val="003764"/>
                </a:solidFill>
              </a:defRPr>
            </a:lvl3pPr>
            <a:lvl4pPr>
              <a:defRPr sz="2000">
                <a:solidFill>
                  <a:srgbClr val="003764"/>
                </a:solidFill>
              </a:defRPr>
            </a:lvl4pPr>
            <a:lvl5pPr>
              <a:defRPr sz="2000">
                <a:solidFill>
                  <a:srgbClr val="003764"/>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06EA93EB-E55E-4DBB-B6AA-C54A9BA5E4A4}" type="datetime1">
              <a:rPr lang="en-US" smtClean="0"/>
              <a:t>9/2/2026</a:t>
            </a:fld>
            <a:endParaRPr lang="en-US"/>
          </a:p>
        </p:txBody>
      </p:sp>
      <p:sp>
        <p:nvSpPr>
          <p:cNvPr id="18"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9"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3798742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3" name="Picture 12"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2" name="Picture 11"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2" name="Title 1"/>
          <p:cNvSpPr>
            <a:spLocks noGrp="1"/>
          </p:cNvSpPr>
          <p:nvPr>
            <p:ph type="title"/>
          </p:nvPr>
        </p:nvSpPr>
        <p:spPr>
          <a:xfrm>
            <a:off x="623888" y="1709745"/>
            <a:ext cx="7886700" cy="2852737"/>
          </a:xfrm>
          <a:prstGeom prst="rect">
            <a:avLst/>
          </a:prstGeom>
        </p:spPr>
        <p:txBody>
          <a:bodyPr anchor="b"/>
          <a:lstStyle>
            <a:lvl1pPr>
              <a:defRPr sz="3500" cap="all" baseline="0">
                <a:solidFill>
                  <a:srgbClr val="003764"/>
                </a:solidFill>
              </a:defRPr>
            </a:lvl1pPr>
          </a:lstStyle>
          <a:p>
            <a:r>
              <a:rPr lang="en-US"/>
              <a:t>Click to edit Master title style</a:t>
            </a:r>
          </a:p>
        </p:txBody>
      </p:sp>
      <p:sp>
        <p:nvSpPr>
          <p:cNvPr id="3" name="Text Placeholder 2"/>
          <p:cNvSpPr>
            <a:spLocks noGrp="1"/>
          </p:cNvSpPr>
          <p:nvPr>
            <p:ph type="body" idx="1"/>
          </p:nvPr>
        </p:nvSpPr>
        <p:spPr>
          <a:xfrm>
            <a:off x="623888" y="4589470"/>
            <a:ext cx="7886700" cy="1500187"/>
          </a:xfrm>
          <a:prstGeom prst="rect">
            <a:avLst/>
          </a:prstGeom>
        </p:spPr>
        <p:txBody>
          <a:bodyPr/>
          <a:lstStyle>
            <a:lvl1pPr marL="0" indent="0">
              <a:buNone/>
              <a:defRPr sz="1800">
                <a:solidFill>
                  <a:srgbClr val="003764"/>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15" name="Rectangle 14"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D050C99A-C753-4499-A91D-5F42026EA8F2}" type="datetime1">
              <a:rPr lang="en-US" smtClean="0"/>
              <a:t>9/2/2026</a:t>
            </a:fld>
            <a:endParaRPr lang="en-US"/>
          </a:p>
        </p:txBody>
      </p:sp>
      <p:sp>
        <p:nvSpPr>
          <p:cNvPr id="11"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Tree>
    <p:extLst>
      <p:ext uri="{BB962C8B-B14F-4D97-AF65-F5344CB8AC3E}">
        <p14:creationId xmlns:p14="http://schemas.microsoft.com/office/powerpoint/2010/main" val="168262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5" name="Rectangle 14"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10"/>
          </p:nvPr>
        </p:nvSpPr>
        <p:spPr>
          <a:xfrm>
            <a:off x="628650" y="6483926"/>
            <a:ext cx="2057400" cy="237549"/>
          </a:xfrm>
          <a:prstGeom prst="rect">
            <a:avLst/>
          </a:prstGeom>
        </p:spPr>
        <p:txBody>
          <a:bodyPr/>
          <a:lstStyle>
            <a:lvl1pPr>
              <a:defRPr sz="1100"/>
            </a:lvl1pPr>
          </a:lstStyle>
          <a:p>
            <a:fld id="{D050C99A-C753-4499-A91D-5F42026EA8F2}" type="datetime1">
              <a:rPr lang="en-US" smtClean="0"/>
              <a:t>9/2/2026</a:t>
            </a:fld>
            <a:endParaRPr lang="en-US"/>
          </a:p>
        </p:txBody>
      </p:sp>
      <p:sp>
        <p:nvSpPr>
          <p:cNvPr id="11" name="Footer Placeholder 4"/>
          <p:cNvSpPr>
            <a:spLocks noGrp="1"/>
          </p:cNvSpPr>
          <p:nvPr>
            <p:ph type="ftr" sz="quarter" idx="11"/>
          </p:nvPr>
        </p:nvSpPr>
        <p:spPr>
          <a:xfrm>
            <a:off x="3028950" y="6483926"/>
            <a:ext cx="3086100" cy="237549"/>
          </a:xfrm>
          <a:prstGeom prst="rect">
            <a:avLst/>
          </a:prstGeom>
        </p:spPr>
        <p:txBody>
          <a:bodyPr/>
          <a:lstStyle>
            <a:lvl1pPr>
              <a:defRPr sz="1100"/>
            </a:lvl1pPr>
          </a:lstStyle>
          <a:p>
            <a:endParaRPr lang="en-US"/>
          </a:p>
        </p:txBody>
      </p:sp>
      <p:sp>
        <p:nvSpPr>
          <p:cNvPr id="14" name="Slide Number Placeholder 5"/>
          <p:cNvSpPr>
            <a:spLocks noGrp="1"/>
          </p:cNvSpPr>
          <p:nvPr>
            <p:ph type="sldNum" sz="quarter" idx="12"/>
          </p:nvPr>
        </p:nvSpPr>
        <p:spPr>
          <a:xfrm>
            <a:off x="8416636" y="6529852"/>
            <a:ext cx="457199" cy="191623"/>
          </a:xfrm>
          <a:prstGeom prst="rect">
            <a:avLst/>
          </a:prstGeom>
        </p:spPr>
        <p:txBody>
          <a:bodyPr/>
          <a:lstStyle>
            <a:lvl1pPr algn="r">
              <a:defRPr sz="1100"/>
            </a:lvl1pPr>
          </a:lstStyle>
          <a:p>
            <a:fld id="{DEE5BC03-7CE3-4FE3-BC0A-0ACCA8AC1F24}" type="slidenum">
              <a:rPr lang="en-US" smtClean="0"/>
              <a:pPr/>
              <a:t>‹#›</a:t>
            </a:fld>
            <a:endParaRPr lang="en-US"/>
          </a:p>
        </p:txBody>
      </p:sp>
      <p:sp>
        <p:nvSpPr>
          <p:cNvPr id="6" name="Title 1"/>
          <p:cNvSpPr>
            <a:spLocks noGrp="1"/>
          </p:cNvSpPr>
          <p:nvPr>
            <p:ph type="title"/>
          </p:nvPr>
        </p:nvSpPr>
        <p:spPr>
          <a:xfrm>
            <a:off x="519540" y="294198"/>
            <a:ext cx="8302337" cy="786457"/>
          </a:xfrm>
          <a:prstGeom prst="rect">
            <a:avLst/>
          </a:prstGeom>
        </p:spPr>
        <p:txBody>
          <a:bodyPr/>
          <a:lstStyle>
            <a:lvl1pPr>
              <a:defRPr sz="3500" cap="all" baseline="0">
                <a:solidFill>
                  <a:srgbClr val="003764"/>
                </a:solidFill>
              </a:defRPr>
            </a:lvl1pPr>
          </a:lstStyle>
          <a:p>
            <a:r>
              <a:rPr lang="en-US"/>
              <a:t>Click to edit Master title style</a:t>
            </a:r>
          </a:p>
        </p:txBody>
      </p:sp>
      <p:sp>
        <p:nvSpPr>
          <p:cNvPr id="7" name="Content Placeholder 2"/>
          <p:cNvSpPr>
            <a:spLocks noGrp="1"/>
          </p:cNvSpPr>
          <p:nvPr>
            <p:ph idx="1"/>
          </p:nvPr>
        </p:nvSpPr>
        <p:spPr>
          <a:xfrm>
            <a:off x="519540" y="1174172"/>
            <a:ext cx="8336975" cy="4966856"/>
          </a:xfrm>
          <a:prstGeom prst="rect">
            <a:avLst/>
          </a:prstGeom>
        </p:spPr>
        <p:txBody>
          <a:bodyPr/>
          <a:lstStyle>
            <a:lvl1pPr>
              <a:defRPr>
                <a:solidFill>
                  <a:srgbClr val="003764"/>
                </a:solidFill>
              </a:defRPr>
            </a:lvl1pPr>
            <a:lvl2pPr>
              <a:defRPr>
                <a:solidFill>
                  <a:srgbClr val="003764"/>
                </a:solidFill>
              </a:defRPr>
            </a:lvl2pPr>
            <a:lvl3pPr>
              <a:defRPr>
                <a:solidFill>
                  <a:srgbClr val="003764"/>
                </a:solidFill>
              </a:defRPr>
            </a:lvl3pPr>
            <a:lvl4pPr>
              <a:defRPr>
                <a:solidFill>
                  <a:srgbClr val="003764"/>
                </a:solidFill>
              </a:defRPr>
            </a:lvl4pPr>
            <a:lvl5pPr>
              <a:defRPr>
                <a:solidFill>
                  <a:srgbClr val="00376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584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12" name="Picture 11" descr="Community and Technical Colleges. Washington State Board."/>
          <p:cNvPicPr>
            <a:picLocks noChangeAspect="1"/>
          </p:cNvPicPr>
          <p:nvPr userDrawn="1"/>
        </p:nvPicPr>
        <p:blipFill rotWithShape="1">
          <a:blip r:embed="rId2" cstate="print">
            <a:extLst>
              <a:ext uri="{28A0092B-C50C-407E-A947-70E740481C1C}">
                <a14:useLocalDpi xmlns:a14="http://schemas.microsoft.com/office/drawing/2010/main" val="0"/>
              </a:ext>
            </a:extLst>
          </a:blip>
          <a:srcRect t="12671"/>
          <a:stretch/>
        </p:blipFill>
        <p:spPr>
          <a:xfrm>
            <a:off x="105297" y="154004"/>
            <a:ext cx="3286396" cy="1231537"/>
          </a:xfrm>
          <a:prstGeom prst="rect">
            <a:avLst/>
          </a:prstGeom>
        </p:spPr>
      </p:pic>
      <p:pic>
        <p:nvPicPr>
          <p:cNvPr id="11" name="Picture 10" descr="Header triangles pattern"/>
          <p:cNvPicPr>
            <a:picLocks noChangeAspect="1"/>
          </p:cNvPicPr>
          <p:nvPr userDrawn="1"/>
        </p:nvPicPr>
        <p:blipFill rotWithShape="1">
          <a:blip r:embed="rId3" cstate="print">
            <a:extLst>
              <a:ext uri="{28A0092B-C50C-407E-A947-70E740481C1C}">
                <a14:useLocalDpi xmlns:a14="http://schemas.microsoft.com/office/drawing/2010/main" val="0"/>
              </a:ext>
            </a:extLst>
          </a:blip>
          <a:srcRect t="42267"/>
          <a:stretch/>
        </p:blipFill>
        <p:spPr>
          <a:xfrm>
            <a:off x="5076294" y="0"/>
            <a:ext cx="4067706" cy="1481791"/>
          </a:xfrm>
          <a:prstGeom prst="rect">
            <a:avLst/>
          </a:prstGeom>
        </p:spPr>
      </p:pic>
      <p:sp>
        <p:nvSpPr>
          <p:cNvPr id="2" name="Title 1"/>
          <p:cNvSpPr>
            <a:spLocks noGrp="1"/>
          </p:cNvSpPr>
          <p:nvPr>
            <p:ph type="title" hasCustomPrompt="1"/>
          </p:nvPr>
        </p:nvSpPr>
        <p:spPr>
          <a:xfrm>
            <a:off x="628650" y="1476958"/>
            <a:ext cx="7886700" cy="611619"/>
          </a:xfrm>
          <a:prstGeom prst="rect">
            <a:avLst/>
          </a:prstGeom>
        </p:spPr>
        <p:txBody>
          <a:bodyPr/>
          <a:lstStyle>
            <a:lvl1pPr>
              <a:defRPr sz="3500" cap="all" baseline="0">
                <a:solidFill>
                  <a:srgbClr val="003764"/>
                </a:solidFill>
              </a:defRPr>
            </a:lvl1pPr>
          </a:lstStyle>
          <a:p>
            <a:r>
              <a:rPr lang="en-US"/>
              <a:t>Final Slide</a:t>
            </a:r>
          </a:p>
        </p:txBody>
      </p:sp>
      <p:sp>
        <p:nvSpPr>
          <p:cNvPr id="7" name="Text Placeholder 6"/>
          <p:cNvSpPr>
            <a:spLocks noGrp="1"/>
          </p:cNvSpPr>
          <p:nvPr>
            <p:ph type="body" sz="quarter" idx="10" hasCustomPrompt="1"/>
          </p:nvPr>
        </p:nvSpPr>
        <p:spPr>
          <a:xfrm>
            <a:off x="628650" y="2265367"/>
            <a:ext cx="7886700" cy="3428855"/>
          </a:xfrm>
          <a:prstGeom prst="rect">
            <a:avLst/>
          </a:prstGeom>
        </p:spPr>
        <p:txBody>
          <a:bodyPr/>
          <a:lstStyle>
            <a:lvl1pPr marL="457200" marR="0" indent="-457200" algn="l" defTabSz="685766" rtl="0" eaLnBrk="1" fontAlgn="auto" latinLnBrk="0" hangingPunct="1">
              <a:lnSpc>
                <a:spcPct val="90000"/>
              </a:lnSpc>
              <a:spcBef>
                <a:spcPts val="750"/>
              </a:spcBef>
              <a:spcAft>
                <a:spcPts val="0"/>
              </a:spcAft>
              <a:buClrTx/>
              <a:buSzTx/>
              <a:buFont typeface="Arial" panose="020B0604020202020204" pitchFamily="34" charset="0"/>
              <a:buChar char="•"/>
              <a:tabLst/>
              <a:defRPr baseline="0">
                <a:solidFill>
                  <a:srgbClr val="003764"/>
                </a:solidFill>
              </a:defRPr>
            </a:lvl1pPr>
            <a:lvl2pPr marL="342884" indent="0">
              <a:buNone/>
              <a:defRPr>
                <a:solidFill>
                  <a:srgbClr val="003764"/>
                </a:solidFill>
              </a:defRPr>
            </a:lvl2pPr>
          </a:lstStyle>
          <a:p>
            <a:pPr marL="0" marR="0" lvl="0" indent="0" algn="l" defTabSz="685766"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Always use a Final Slide in order to include the Creative Commons footer language in the presentation.</a:t>
            </a:r>
            <a:br>
              <a:rPr lang="en-US"/>
            </a:br>
            <a:r>
              <a:rPr lang="en-US"/>
              <a:t>Ideas for the slide: Contact information; “Thank you;” “Questions?”</a:t>
            </a:r>
          </a:p>
        </p:txBody>
      </p:sp>
      <p:sp>
        <p:nvSpPr>
          <p:cNvPr id="10" name="TextBox 9">
            <a:extLst>
              <a:ext uri="{FF2B5EF4-FFF2-40B4-BE49-F238E27FC236}">
                <a16:creationId xmlns:a16="http://schemas.microsoft.com/office/drawing/2014/main" id="{AD9A014E-7345-4161-B6F8-70E7EA234759}"/>
              </a:ext>
            </a:extLst>
          </p:cNvPr>
          <p:cNvSpPr txBox="1"/>
          <p:nvPr userDrawn="1"/>
        </p:nvSpPr>
        <p:spPr>
          <a:xfrm>
            <a:off x="1454322" y="6445499"/>
            <a:ext cx="3784962" cy="207749"/>
          </a:xfrm>
          <a:prstGeom prst="rect">
            <a:avLst/>
          </a:prstGeom>
          <a:noFill/>
        </p:spPr>
        <p:txBody>
          <a:bodyPr wrap="square" rtlCol="0">
            <a:spAutoFit/>
          </a:bodyPr>
          <a:lstStyle/>
          <a:p>
            <a:r>
              <a:rPr lang="en-US" sz="750" b="0" i="1" u="sng" kern="1200">
                <a:solidFill>
                  <a:schemeClr val="tx1"/>
                </a:solidFill>
                <a:effectLst/>
                <a:latin typeface="+mn-lt"/>
                <a:ea typeface="+mn-ea"/>
                <a:cs typeface="+mn-cs"/>
              </a:rPr>
              <a:t>CC BY 4.0</a:t>
            </a:r>
            <a:r>
              <a:rPr lang="en-US" sz="750" b="0" i="1" u="none" kern="1200">
                <a:solidFill>
                  <a:schemeClr val="bg1">
                    <a:lumMod val="50000"/>
                  </a:schemeClr>
                </a:solidFill>
                <a:effectLst/>
                <a:latin typeface="+mn-lt"/>
                <a:ea typeface="+mn-ea"/>
                <a:cs typeface="+mn-cs"/>
              </a:rPr>
              <a:t>,</a:t>
            </a:r>
            <a:r>
              <a:rPr lang="en-US" sz="750" b="0" i="1" u="none" kern="1200" baseline="0">
                <a:solidFill>
                  <a:schemeClr val="bg1">
                    <a:lumMod val="50000"/>
                  </a:schemeClr>
                </a:solidFill>
                <a:effectLst/>
                <a:latin typeface="+mn-lt"/>
                <a:ea typeface="+mn-ea"/>
                <a:cs typeface="+mn-cs"/>
              </a:rPr>
              <a:t> except where otherwise noted.</a:t>
            </a:r>
            <a:endParaRPr lang="en-US" sz="750" b="0" i="1">
              <a:solidFill>
                <a:schemeClr val="bg1">
                  <a:lumMod val="50000"/>
                </a:schemeClr>
              </a:solidFill>
              <a:latin typeface="+mn-lt"/>
            </a:endParaRPr>
          </a:p>
        </p:txBody>
      </p:sp>
      <p:sp>
        <p:nvSpPr>
          <p:cNvPr id="13" name="Rectangle 12" descr="Yellow sidebar"/>
          <p:cNvSpPr/>
          <p:nvPr userDrawn="1"/>
        </p:nvSpPr>
        <p:spPr>
          <a:xfrm>
            <a:off x="0" y="0"/>
            <a:ext cx="100208" cy="6858000"/>
          </a:xfrm>
          <a:prstGeom prst="rect">
            <a:avLst/>
          </a:prstGeom>
          <a:solidFill>
            <a:srgbClr val="F4CE12"/>
          </a:solidFill>
          <a:ln>
            <a:solidFill>
              <a:srgbClr val="F4CE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73916" y="6435073"/>
            <a:ext cx="480406" cy="228600"/>
            <a:chOff x="973916" y="6435073"/>
            <a:chExt cx="480406" cy="228600"/>
          </a:xfrm>
        </p:grpSpPr>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916" y="6435073"/>
              <a:ext cx="228600" cy="228600"/>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25722" y="6435073"/>
              <a:ext cx="228600" cy="228600"/>
            </a:xfrm>
            <a:prstGeom prst="rect">
              <a:avLst/>
            </a:prstGeom>
          </p:spPr>
        </p:pic>
      </p:grpSp>
    </p:spTree>
    <p:extLst>
      <p:ext uri="{BB962C8B-B14F-4D97-AF65-F5344CB8AC3E}">
        <p14:creationId xmlns:p14="http://schemas.microsoft.com/office/powerpoint/2010/main" val="130380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33675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51" r:id="rId10"/>
    <p:sldLayoutId id="2147483672"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bctc.edu/colleges-staff/programs-services/cte-dual-credit/cte-dual-credit-pilot.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tclinkreferencecenter.ctclink.us/m/67010" TargetMode="External"/><Relationship Id="rId5" Type="http://schemas.openxmlformats.org/officeDocument/2006/relationships/hyperlink" Target="https://ctclinkreferencecenter.ctclink.us/" TargetMode="External"/><Relationship Id="rId4" Type="http://schemas.openxmlformats.org/officeDocument/2006/relationships/hyperlink" Target="https://www.sbctc.edu/colleges-staff/policies-rules/policy-manual/chapter-4.aspx"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ds.ospi.k12.wa.us/schoollist.asp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sbctc.edu/colleges-staff/programs-services/college-in-high-school/default.asp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orms.cloud.microsoft/pages/responsepage.aspx?id=shhTv11G_kSsAniKbFUysKqlB6MAATNGq2WgeuKUFFpUMjZPSzBPTldQR1o5UFFCNUlZRlQ5R0Y5WC4u&amp;route=shortur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wbelden@sbctc.edu"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70608" y="4498848"/>
            <a:ext cx="8388928" cy="548639"/>
          </a:xfrm>
        </p:spPr>
        <p:txBody>
          <a:bodyPr/>
          <a:lstStyle/>
          <a:p>
            <a:r>
              <a:rPr lang="en-US" sz="3200"/>
              <a:t>ctcLink Pilot Expansion</a:t>
            </a:r>
          </a:p>
        </p:txBody>
      </p:sp>
      <p:sp>
        <p:nvSpPr>
          <p:cNvPr id="4" name="Title 3"/>
          <p:cNvSpPr>
            <a:spLocks noGrp="1"/>
          </p:cNvSpPr>
          <p:nvPr>
            <p:ph type="title"/>
          </p:nvPr>
        </p:nvSpPr>
        <p:spPr>
          <a:xfrm>
            <a:off x="369888" y="3716594"/>
            <a:ext cx="8336975" cy="707922"/>
          </a:xfrm>
        </p:spPr>
        <p:txBody>
          <a:bodyPr/>
          <a:lstStyle/>
          <a:p>
            <a:r>
              <a:rPr lang="en-US"/>
              <a:t>CTE Dual Credit</a:t>
            </a:r>
          </a:p>
        </p:txBody>
      </p:sp>
      <p:sp>
        <p:nvSpPr>
          <p:cNvPr id="6" name="Text Placeholder 5"/>
          <p:cNvSpPr>
            <a:spLocks noGrp="1"/>
          </p:cNvSpPr>
          <p:nvPr>
            <p:ph type="body" sz="quarter" idx="10"/>
          </p:nvPr>
        </p:nvSpPr>
        <p:spPr>
          <a:xfrm>
            <a:off x="810882" y="5202936"/>
            <a:ext cx="7830198" cy="1325291"/>
          </a:xfrm>
        </p:spPr>
        <p:txBody>
          <a:bodyPr lIns="91440" tIns="45720" rIns="91440" bIns="45720" anchor="t"/>
          <a:lstStyle/>
          <a:p>
            <a:r>
              <a:rPr lang="en-US"/>
              <a:t>Community of Practice</a:t>
            </a:r>
          </a:p>
          <a:p>
            <a:r>
              <a:rPr lang="en-US"/>
              <a:t>System Information Webinar</a:t>
            </a:r>
          </a:p>
          <a:p>
            <a:r>
              <a:rPr lang="en-US"/>
              <a:t>September 2, 2026</a:t>
            </a:r>
          </a:p>
        </p:txBody>
      </p:sp>
    </p:spTree>
    <p:extLst>
      <p:ext uri="{BB962C8B-B14F-4D97-AF65-F5344CB8AC3E}">
        <p14:creationId xmlns:p14="http://schemas.microsoft.com/office/powerpoint/2010/main" val="3283783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Presentation overview</a:t>
            </a:r>
          </a:p>
        </p:txBody>
      </p:sp>
      <p:sp>
        <p:nvSpPr>
          <p:cNvPr id="3" name="Content Placeholder 2"/>
          <p:cNvSpPr>
            <a:spLocks noGrp="1"/>
          </p:cNvSpPr>
          <p:nvPr>
            <p:ph idx="1"/>
          </p:nvPr>
        </p:nvSpPr>
        <p:spPr>
          <a:xfrm>
            <a:off x="536860" y="2347006"/>
            <a:ext cx="8336975" cy="3798155"/>
          </a:xfrm>
        </p:spPr>
        <p:txBody>
          <a:bodyPr lIns="91440" tIns="45720" rIns="91440" bIns="45720" anchor="t"/>
          <a:lstStyle/>
          <a:p>
            <a:r>
              <a:rPr lang="en-US" sz="2400"/>
              <a:t>Strategic Context</a:t>
            </a:r>
          </a:p>
          <a:p>
            <a:r>
              <a:rPr lang="en-US" sz="2400"/>
              <a:t>Expectations of New Colleges</a:t>
            </a:r>
          </a:p>
          <a:p>
            <a:r>
              <a:rPr lang="en-US" sz="2400"/>
              <a:t>System Provided Supports</a:t>
            </a:r>
          </a:p>
          <a:p>
            <a:r>
              <a:rPr lang="en-US" sz="2400"/>
              <a:t>System Resources</a:t>
            </a:r>
          </a:p>
          <a:p>
            <a:r>
              <a:rPr lang="en-US" sz="2400"/>
              <a:t>Key Benefits</a:t>
            </a:r>
          </a:p>
          <a:p>
            <a:r>
              <a:rPr lang="en-US" sz="2400"/>
              <a:t>College Staffing &amp; Capacity</a:t>
            </a:r>
          </a:p>
          <a:p>
            <a:r>
              <a:rPr lang="en-US" sz="2400"/>
              <a:t>Community of Practice Focus Areas (today)</a:t>
            </a:r>
          </a:p>
          <a:p>
            <a:r>
              <a:rPr lang="en-US" sz="2400"/>
              <a:t>Questions</a:t>
            </a:r>
          </a:p>
        </p:txBody>
      </p:sp>
      <p:sp>
        <p:nvSpPr>
          <p:cNvPr id="4" name="Slide Number Placeholder 3"/>
          <p:cNvSpPr>
            <a:spLocks noGrp="1"/>
          </p:cNvSpPr>
          <p:nvPr>
            <p:ph type="sldNum" sz="quarter" idx="12"/>
          </p:nvPr>
        </p:nvSpPr>
        <p:spPr/>
        <p:txBody>
          <a:bodyPr/>
          <a:lstStyle/>
          <a:p>
            <a:fld id="{DEE5BC03-7CE3-4FE3-BC0A-0ACCA8AC1F24}" type="slidenum">
              <a:rPr lang="en-US" smtClean="0"/>
              <a:pPr/>
              <a:t>2</a:t>
            </a:fld>
            <a:endParaRPr lang="en-US"/>
          </a:p>
        </p:txBody>
      </p:sp>
    </p:spTree>
    <p:extLst>
      <p:ext uri="{BB962C8B-B14F-4D97-AF65-F5344CB8AC3E}">
        <p14:creationId xmlns:p14="http://schemas.microsoft.com/office/powerpoint/2010/main" val="6115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65CF-56A5-3482-C4A5-615087388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96E99-673D-C308-A149-FDB4CFDB99B1}"/>
              </a:ext>
            </a:extLst>
          </p:cNvPr>
          <p:cNvSpPr>
            <a:spLocks noGrp="1"/>
          </p:cNvSpPr>
          <p:nvPr>
            <p:ph type="title"/>
          </p:nvPr>
        </p:nvSpPr>
        <p:spPr/>
        <p:txBody>
          <a:bodyPr/>
          <a:lstStyle/>
          <a:p>
            <a:r>
              <a:rPr lang="en-US"/>
              <a:t>COP Participants</a:t>
            </a:r>
          </a:p>
        </p:txBody>
      </p:sp>
      <p:sp>
        <p:nvSpPr>
          <p:cNvPr id="3" name="Content Placeholder 2">
            <a:extLst>
              <a:ext uri="{FF2B5EF4-FFF2-40B4-BE49-F238E27FC236}">
                <a16:creationId xmlns:a16="http://schemas.microsoft.com/office/drawing/2014/main" id="{B91320A8-1168-EF7D-7799-469FA9078069}"/>
              </a:ext>
            </a:extLst>
          </p:cNvPr>
          <p:cNvSpPr>
            <a:spLocks noGrp="1"/>
          </p:cNvSpPr>
          <p:nvPr>
            <p:ph idx="1"/>
          </p:nvPr>
        </p:nvSpPr>
        <p:spPr>
          <a:xfrm>
            <a:off x="536860" y="2347006"/>
            <a:ext cx="8336975" cy="3798155"/>
          </a:xfrm>
        </p:spPr>
        <p:txBody>
          <a:bodyPr lIns="91440" tIns="45720" rIns="91440" bIns="45720" numCol="2" anchor="t"/>
          <a:lstStyle/>
          <a:p>
            <a:pPr marL="0" lvl="0" indent="0">
              <a:buNone/>
            </a:pPr>
            <a:r>
              <a:rPr lang="en-US" b="1" u="sng" dirty="0"/>
              <a:t>FY26 Cohort</a:t>
            </a:r>
          </a:p>
          <a:p>
            <a:pPr lvl="0"/>
            <a:r>
              <a:rPr lang="en-US" dirty="0"/>
              <a:t>Bates</a:t>
            </a:r>
          </a:p>
          <a:p>
            <a:pPr lvl="0"/>
            <a:r>
              <a:rPr lang="en-US" dirty="0"/>
              <a:t>Bellingham</a:t>
            </a:r>
          </a:p>
          <a:p>
            <a:pPr lvl="0"/>
            <a:r>
              <a:rPr lang="en-US" dirty="0"/>
              <a:t>Big Bend</a:t>
            </a:r>
          </a:p>
          <a:p>
            <a:pPr lvl="0"/>
            <a:r>
              <a:rPr lang="en-US" dirty="0"/>
              <a:t>Clark</a:t>
            </a:r>
          </a:p>
          <a:p>
            <a:pPr lvl="0"/>
            <a:r>
              <a:rPr lang="en-US" dirty="0"/>
              <a:t>Edmonds</a:t>
            </a:r>
          </a:p>
          <a:p>
            <a:pPr lvl="0"/>
            <a:r>
              <a:rPr lang="en-US" dirty="0"/>
              <a:t>Olympic</a:t>
            </a:r>
          </a:p>
          <a:p>
            <a:pPr marL="0" lvl="0" indent="0">
              <a:buNone/>
            </a:pPr>
            <a:endParaRPr lang="en-US" dirty="0"/>
          </a:p>
          <a:p>
            <a:pPr lvl="0"/>
            <a:r>
              <a:rPr lang="en-US" dirty="0"/>
              <a:t>Peninsula</a:t>
            </a:r>
          </a:p>
          <a:p>
            <a:pPr lvl="0"/>
            <a:r>
              <a:rPr lang="en-US" dirty="0"/>
              <a:t>Pierce District</a:t>
            </a:r>
          </a:p>
          <a:p>
            <a:pPr lvl="0"/>
            <a:r>
              <a:rPr lang="en-US" dirty="0"/>
              <a:t>Seattle District</a:t>
            </a:r>
          </a:p>
          <a:p>
            <a:pPr lvl="0"/>
            <a:r>
              <a:rPr lang="en-US" dirty="0"/>
              <a:t>Shoreline</a:t>
            </a:r>
          </a:p>
          <a:p>
            <a:pPr lvl="0"/>
            <a:r>
              <a:rPr lang="en-US" dirty="0"/>
              <a:t>Tacoma</a:t>
            </a:r>
          </a:p>
          <a:p>
            <a:pPr lvl="0"/>
            <a:r>
              <a:rPr lang="en-US" dirty="0"/>
              <a:t>Whatcom</a:t>
            </a:r>
          </a:p>
        </p:txBody>
      </p:sp>
      <p:sp>
        <p:nvSpPr>
          <p:cNvPr id="4" name="Slide Number Placeholder 3">
            <a:extLst>
              <a:ext uri="{FF2B5EF4-FFF2-40B4-BE49-F238E27FC236}">
                <a16:creationId xmlns:a16="http://schemas.microsoft.com/office/drawing/2014/main" id="{C7BF3D53-846A-B218-2529-9D63C2A0C57D}"/>
              </a:ext>
            </a:extLst>
          </p:cNvPr>
          <p:cNvSpPr>
            <a:spLocks noGrp="1"/>
          </p:cNvSpPr>
          <p:nvPr>
            <p:ph type="sldNum" sz="quarter" idx="12"/>
          </p:nvPr>
        </p:nvSpPr>
        <p:spPr/>
        <p:txBody>
          <a:bodyPr/>
          <a:lstStyle/>
          <a:p>
            <a:fld id="{DEE5BC03-7CE3-4FE3-BC0A-0ACCA8AC1F24}" type="slidenum">
              <a:rPr lang="en-US" smtClean="0"/>
              <a:pPr/>
              <a:t>3</a:t>
            </a:fld>
            <a:endParaRPr lang="en-US"/>
          </a:p>
        </p:txBody>
      </p:sp>
    </p:spTree>
    <p:extLst>
      <p:ext uri="{BB962C8B-B14F-4D97-AF65-F5344CB8AC3E}">
        <p14:creationId xmlns:p14="http://schemas.microsoft.com/office/powerpoint/2010/main" val="1793464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E6D49-F24D-A104-F195-6C141DD7D0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94A8FC-D9D9-4945-A006-D4285D7E0BF3}"/>
              </a:ext>
            </a:extLst>
          </p:cNvPr>
          <p:cNvSpPr>
            <a:spLocks noGrp="1"/>
          </p:cNvSpPr>
          <p:nvPr>
            <p:ph type="title"/>
          </p:nvPr>
        </p:nvSpPr>
        <p:spPr/>
        <p:txBody>
          <a:bodyPr/>
          <a:lstStyle/>
          <a:p>
            <a:r>
              <a:rPr lang="en-US"/>
              <a:t>Strategic context</a:t>
            </a:r>
          </a:p>
        </p:txBody>
      </p:sp>
      <p:sp>
        <p:nvSpPr>
          <p:cNvPr id="3" name="Content Placeholder 2">
            <a:extLst>
              <a:ext uri="{FF2B5EF4-FFF2-40B4-BE49-F238E27FC236}">
                <a16:creationId xmlns:a16="http://schemas.microsoft.com/office/drawing/2014/main" id="{2B841114-CB39-B812-8CDC-F61E2A57B197}"/>
              </a:ext>
            </a:extLst>
          </p:cNvPr>
          <p:cNvSpPr>
            <a:spLocks noGrp="1"/>
          </p:cNvSpPr>
          <p:nvPr>
            <p:ph idx="1"/>
          </p:nvPr>
        </p:nvSpPr>
        <p:spPr>
          <a:xfrm>
            <a:off x="536860" y="2137399"/>
            <a:ext cx="8336975" cy="4190249"/>
          </a:xfrm>
        </p:spPr>
        <p:txBody>
          <a:bodyPr lIns="91440" tIns="45720" rIns="91440" bIns="45720" anchor="t"/>
          <a:lstStyle/>
          <a:p>
            <a:r>
              <a:rPr lang="en-US"/>
              <a:t>Alignment across all dual credit options </a:t>
            </a:r>
          </a:p>
          <a:p>
            <a:pPr lvl="1"/>
            <a:r>
              <a:rPr lang="en-US" sz="2000"/>
              <a:t>CTE DC, RS, CiHS</a:t>
            </a:r>
            <a:r>
              <a:rPr lang="en-US"/>
              <a:t> </a:t>
            </a:r>
          </a:p>
          <a:p>
            <a:r>
              <a:rPr lang="en-US"/>
              <a:t>Designated OAAP for CTE Dual Credit</a:t>
            </a:r>
          </a:p>
          <a:p>
            <a:pPr lvl="1"/>
            <a:r>
              <a:rPr lang="en-US" sz="2000"/>
              <a:t>Student direct navigation of admission and enrollment</a:t>
            </a:r>
          </a:p>
          <a:p>
            <a:r>
              <a:rPr lang="en-US"/>
              <a:t>Create a single dual credit ecosystem to support students and K12 partners.</a:t>
            </a:r>
          </a:p>
          <a:p>
            <a:r>
              <a:rPr lang="en-US"/>
              <a:t>Transcribes CTE DC as college credit, not ACPL</a:t>
            </a:r>
          </a:p>
          <a:p>
            <a:r>
              <a:rPr lang="en-US"/>
              <a:t>Replacement of SERS</a:t>
            </a:r>
          </a:p>
          <a:p>
            <a:pPr lvl="1"/>
            <a:r>
              <a:rPr lang="en-US"/>
              <a:t>Goal: all CTE DC in ctcLink by fall 2027</a:t>
            </a:r>
          </a:p>
        </p:txBody>
      </p:sp>
      <p:sp>
        <p:nvSpPr>
          <p:cNvPr id="4" name="Slide Number Placeholder 3">
            <a:extLst>
              <a:ext uri="{FF2B5EF4-FFF2-40B4-BE49-F238E27FC236}">
                <a16:creationId xmlns:a16="http://schemas.microsoft.com/office/drawing/2014/main" id="{DE2E223B-F723-CB7E-C7B3-FD4F3CC33D6E}"/>
              </a:ext>
            </a:extLst>
          </p:cNvPr>
          <p:cNvSpPr>
            <a:spLocks noGrp="1"/>
          </p:cNvSpPr>
          <p:nvPr>
            <p:ph type="sldNum" sz="quarter" idx="12"/>
          </p:nvPr>
        </p:nvSpPr>
        <p:spPr/>
        <p:txBody>
          <a:bodyPr/>
          <a:lstStyle/>
          <a:p>
            <a:fld id="{DEE5BC03-7CE3-4FE3-BC0A-0ACCA8AC1F24}" type="slidenum">
              <a:rPr lang="en-US" smtClean="0"/>
              <a:pPr/>
              <a:t>4</a:t>
            </a:fld>
            <a:endParaRPr lang="en-US"/>
          </a:p>
        </p:txBody>
      </p:sp>
    </p:spTree>
    <p:extLst>
      <p:ext uri="{BB962C8B-B14F-4D97-AF65-F5344CB8AC3E}">
        <p14:creationId xmlns:p14="http://schemas.microsoft.com/office/powerpoint/2010/main" val="53355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AC683-85F6-1D80-3A93-3FD7AA4F9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0A0558-43DF-A636-E3D4-1C3D1695FF43}"/>
              </a:ext>
            </a:extLst>
          </p:cNvPr>
          <p:cNvSpPr>
            <a:spLocks noGrp="1"/>
          </p:cNvSpPr>
          <p:nvPr>
            <p:ph type="title"/>
          </p:nvPr>
        </p:nvSpPr>
        <p:spPr>
          <a:xfrm>
            <a:off x="536860" y="1719072"/>
            <a:ext cx="8336975" cy="676656"/>
          </a:xfrm>
        </p:spPr>
        <p:txBody>
          <a:bodyPr/>
          <a:lstStyle/>
          <a:p>
            <a:r>
              <a:rPr lang="en-US"/>
              <a:t>expectations for new colleges</a:t>
            </a:r>
          </a:p>
        </p:txBody>
      </p:sp>
      <p:sp>
        <p:nvSpPr>
          <p:cNvPr id="3" name="Content Placeholder 2">
            <a:extLst>
              <a:ext uri="{FF2B5EF4-FFF2-40B4-BE49-F238E27FC236}">
                <a16:creationId xmlns:a16="http://schemas.microsoft.com/office/drawing/2014/main" id="{73E0A16A-84DA-23C3-12C5-BAAF1EAC4161}"/>
              </a:ext>
            </a:extLst>
          </p:cNvPr>
          <p:cNvSpPr>
            <a:spLocks noGrp="1"/>
          </p:cNvSpPr>
          <p:nvPr>
            <p:ph idx="1"/>
          </p:nvPr>
        </p:nvSpPr>
        <p:spPr>
          <a:xfrm>
            <a:off x="536860" y="2554514"/>
            <a:ext cx="8336975" cy="3498814"/>
          </a:xfrm>
        </p:spPr>
        <p:txBody>
          <a:bodyPr lIns="91440" tIns="45720" rIns="91440" bIns="45720" anchor="t"/>
          <a:lstStyle/>
          <a:p>
            <a:pPr fontAlgn="base"/>
            <a:r>
              <a:rPr lang="en-US"/>
              <a:t>Colleges must: </a:t>
            </a:r>
          </a:p>
          <a:p>
            <a:pPr lvl="1" fontAlgn="base"/>
            <a:r>
              <a:rPr lang="en-US"/>
              <a:t>Commit staff time across multiple units </a:t>
            </a:r>
          </a:p>
          <a:p>
            <a:pPr lvl="1" fontAlgn="base"/>
            <a:r>
              <a:rPr lang="en-US"/>
              <a:t>Follow shared business processes </a:t>
            </a:r>
          </a:p>
          <a:p>
            <a:pPr lvl="1" fontAlgn="base"/>
            <a:r>
              <a:rPr lang="en-US"/>
              <a:t>Access ctcLink resource center and follow guidance documents</a:t>
            </a:r>
          </a:p>
          <a:p>
            <a:pPr lvl="1" fontAlgn="base"/>
            <a:r>
              <a:rPr lang="en-US"/>
              <a:t>Participate in system coordination </a:t>
            </a:r>
          </a:p>
          <a:p>
            <a:pPr lvl="1" fontAlgn="base"/>
            <a:r>
              <a:rPr lang="en-US"/>
              <a:t>Accept evolving processes</a:t>
            </a:r>
          </a:p>
          <a:p>
            <a:pPr lvl="1" fontAlgn="base"/>
            <a:r>
              <a:rPr lang="en-US"/>
              <a:t>Fully utilize ctcLink for all CTE DC enrollment processes</a:t>
            </a:r>
          </a:p>
        </p:txBody>
      </p:sp>
      <p:sp>
        <p:nvSpPr>
          <p:cNvPr id="4" name="Slide Number Placeholder 3">
            <a:extLst>
              <a:ext uri="{FF2B5EF4-FFF2-40B4-BE49-F238E27FC236}">
                <a16:creationId xmlns:a16="http://schemas.microsoft.com/office/drawing/2014/main" id="{27472C1E-1742-1520-30C8-35EF1A0E9A01}"/>
              </a:ext>
            </a:extLst>
          </p:cNvPr>
          <p:cNvSpPr>
            <a:spLocks noGrp="1"/>
          </p:cNvSpPr>
          <p:nvPr>
            <p:ph type="sldNum" sz="quarter" idx="12"/>
          </p:nvPr>
        </p:nvSpPr>
        <p:spPr/>
        <p:txBody>
          <a:bodyPr/>
          <a:lstStyle/>
          <a:p>
            <a:fld id="{DEE5BC03-7CE3-4FE3-BC0A-0ACCA8AC1F24}" type="slidenum">
              <a:rPr lang="en-US" smtClean="0"/>
              <a:pPr/>
              <a:t>5</a:t>
            </a:fld>
            <a:endParaRPr lang="en-US"/>
          </a:p>
        </p:txBody>
      </p:sp>
    </p:spTree>
    <p:extLst>
      <p:ext uri="{BB962C8B-B14F-4D97-AF65-F5344CB8AC3E}">
        <p14:creationId xmlns:p14="http://schemas.microsoft.com/office/powerpoint/2010/main" val="2371664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190AC-EC9A-6282-5882-C305CFFF0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48C4E-D5DA-0426-1A86-7201929C37EC}"/>
              </a:ext>
            </a:extLst>
          </p:cNvPr>
          <p:cNvSpPr>
            <a:spLocks noGrp="1"/>
          </p:cNvSpPr>
          <p:nvPr>
            <p:ph type="title"/>
          </p:nvPr>
        </p:nvSpPr>
        <p:spPr>
          <a:xfrm>
            <a:off x="536860" y="1753186"/>
            <a:ext cx="8336975" cy="662650"/>
          </a:xfrm>
        </p:spPr>
        <p:txBody>
          <a:bodyPr/>
          <a:lstStyle/>
          <a:p>
            <a:r>
              <a:rPr lang="en-US"/>
              <a:t>What supports will be provided</a:t>
            </a:r>
          </a:p>
        </p:txBody>
      </p:sp>
      <p:sp>
        <p:nvSpPr>
          <p:cNvPr id="3" name="Content Placeholder 2">
            <a:extLst>
              <a:ext uri="{FF2B5EF4-FFF2-40B4-BE49-F238E27FC236}">
                <a16:creationId xmlns:a16="http://schemas.microsoft.com/office/drawing/2014/main" id="{2F1EFE21-1ED9-9213-6ED8-FD4613E0C1EA}"/>
              </a:ext>
            </a:extLst>
          </p:cNvPr>
          <p:cNvSpPr>
            <a:spLocks noGrp="1"/>
          </p:cNvSpPr>
          <p:nvPr>
            <p:ph idx="1"/>
          </p:nvPr>
        </p:nvSpPr>
        <p:spPr>
          <a:xfrm>
            <a:off x="536860" y="2415836"/>
            <a:ext cx="8336975" cy="4213564"/>
          </a:xfrm>
        </p:spPr>
        <p:txBody>
          <a:bodyPr lIns="91440" tIns="45720" rIns="91440" bIns="45720" anchor="t"/>
          <a:lstStyle/>
          <a:p>
            <a:pPr fontAlgn="base"/>
            <a:r>
              <a:rPr lang="en-US"/>
              <a:t>Community of Practice</a:t>
            </a:r>
          </a:p>
          <a:p>
            <a:pPr lvl="1" fontAlgn="base"/>
            <a:r>
              <a:rPr lang="en-US"/>
              <a:t>September 16 – Campus Solutions focus</a:t>
            </a:r>
          </a:p>
          <a:p>
            <a:pPr lvl="1" fontAlgn="base"/>
            <a:r>
              <a:rPr lang="en-US"/>
              <a:t>October –CS demo of OAAP and Enrollment</a:t>
            </a:r>
          </a:p>
          <a:p>
            <a:pPr lvl="1" fontAlgn="base"/>
            <a:r>
              <a:rPr lang="en-US"/>
              <a:t>October to December – Open office hours  </a:t>
            </a:r>
          </a:p>
          <a:p>
            <a:pPr fontAlgn="base"/>
            <a:r>
              <a:rPr lang="en-US"/>
              <a:t>Business process documentation </a:t>
            </a:r>
          </a:p>
          <a:p>
            <a:pPr fontAlgn="base"/>
            <a:r>
              <a:rPr lang="en-US"/>
              <a:t>Training materials </a:t>
            </a:r>
          </a:p>
          <a:p>
            <a:pPr fontAlgn="base"/>
            <a:r>
              <a:rPr lang="en-US"/>
              <a:t>Shared resources </a:t>
            </a:r>
          </a:p>
          <a:p>
            <a:pPr fontAlgn="base"/>
            <a:r>
              <a:rPr lang="en-US"/>
              <a:t>Report development </a:t>
            </a:r>
          </a:p>
          <a:p>
            <a:pPr fontAlgn="base"/>
            <a:r>
              <a:rPr lang="en-US"/>
              <a:t>Solar Winds ticketing system</a:t>
            </a:r>
          </a:p>
        </p:txBody>
      </p:sp>
      <p:sp>
        <p:nvSpPr>
          <p:cNvPr id="4" name="Slide Number Placeholder 3">
            <a:extLst>
              <a:ext uri="{FF2B5EF4-FFF2-40B4-BE49-F238E27FC236}">
                <a16:creationId xmlns:a16="http://schemas.microsoft.com/office/drawing/2014/main" id="{ED875FAC-9435-78D7-86D8-32F8883A916E}"/>
              </a:ext>
            </a:extLst>
          </p:cNvPr>
          <p:cNvSpPr>
            <a:spLocks noGrp="1"/>
          </p:cNvSpPr>
          <p:nvPr>
            <p:ph type="sldNum" sz="quarter" idx="12"/>
          </p:nvPr>
        </p:nvSpPr>
        <p:spPr/>
        <p:txBody>
          <a:bodyPr/>
          <a:lstStyle/>
          <a:p>
            <a:fld id="{DEE5BC03-7CE3-4FE3-BC0A-0ACCA8AC1F24}" type="slidenum">
              <a:rPr lang="en-US" smtClean="0"/>
              <a:pPr/>
              <a:t>6</a:t>
            </a:fld>
            <a:endParaRPr lang="en-US"/>
          </a:p>
        </p:txBody>
      </p:sp>
    </p:spTree>
    <p:extLst>
      <p:ext uri="{BB962C8B-B14F-4D97-AF65-F5344CB8AC3E}">
        <p14:creationId xmlns:p14="http://schemas.microsoft.com/office/powerpoint/2010/main" val="3568211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48A6D-C3D9-79F8-C373-EB7A8C00B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C1286-1BB6-21EF-84BD-A436D3BE250A}"/>
              </a:ext>
            </a:extLst>
          </p:cNvPr>
          <p:cNvSpPr>
            <a:spLocks noGrp="1"/>
          </p:cNvSpPr>
          <p:nvPr>
            <p:ph type="title"/>
          </p:nvPr>
        </p:nvSpPr>
        <p:spPr>
          <a:xfrm>
            <a:off x="536860" y="1527048"/>
            <a:ext cx="8336975" cy="566928"/>
          </a:xfrm>
        </p:spPr>
        <p:txBody>
          <a:bodyPr/>
          <a:lstStyle/>
          <a:p>
            <a:r>
              <a:rPr lang="en-US"/>
              <a:t>System resources</a:t>
            </a:r>
          </a:p>
        </p:txBody>
      </p:sp>
      <p:sp>
        <p:nvSpPr>
          <p:cNvPr id="3" name="Content Placeholder 2">
            <a:extLst>
              <a:ext uri="{FF2B5EF4-FFF2-40B4-BE49-F238E27FC236}">
                <a16:creationId xmlns:a16="http://schemas.microsoft.com/office/drawing/2014/main" id="{94F166F6-FFB3-EA5F-9322-E9EF44E24554}"/>
              </a:ext>
            </a:extLst>
          </p:cNvPr>
          <p:cNvSpPr>
            <a:spLocks noGrp="1"/>
          </p:cNvSpPr>
          <p:nvPr>
            <p:ph idx="1"/>
          </p:nvPr>
        </p:nvSpPr>
        <p:spPr>
          <a:xfrm>
            <a:off x="536860" y="2395729"/>
            <a:ext cx="8336975" cy="3694176"/>
          </a:xfrm>
        </p:spPr>
        <p:txBody>
          <a:bodyPr lIns="91440" tIns="45720" rIns="91440" bIns="45720" anchor="t"/>
          <a:lstStyle/>
          <a:p>
            <a:pPr marL="0" indent="0">
              <a:buNone/>
            </a:pPr>
            <a:r>
              <a:rPr lang="en-US" sz="2400"/>
              <a:t>SBCTC CTE Dual Credit ctcLink Pilot </a:t>
            </a:r>
            <a:r>
              <a:rPr lang="en-US" sz="2400">
                <a:solidFill>
                  <a:schemeClr val="tx2"/>
                </a:solidFill>
                <a:hlinkClick r:id="rId3">
                  <a:extLst>
                    <a:ext uri="{A12FA001-AC4F-418D-AE19-62706E023703}">
                      <ahyp:hlinkClr xmlns:ahyp="http://schemas.microsoft.com/office/drawing/2018/hyperlinkcolor" val="tx"/>
                    </a:ext>
                  </a:extLst>
                </a:hlinkClick>
              </a:rPr>
              <a:t>Webpage</a:t>
            </a:r>
            <a:endParaRPr lang="en-US" sz="2400">
              <a:solidFill>
                <a:schemeClr val="tx2"/>
              </a:solidFill>
            </a:endParaRPr>
          </a:p>
          <a:p>
            <a:pPr marL="628634" lvl="1" indent="-285750"/>
            <a:r>
              <a:rPr lang="en-US" sz="2000"/>
              <a:t>Business Process Document</a:t>
            </a:r>
            <a:endParaRPr lang="en-US" sz="2000">
              <a:solidFill>
                <a:schemeClr val="tx1">
                  <a:lumMod val="75000"/>
                  <a:lumOff val="25000"/>
                </a:schemeClr>
              </a:solidFill>
            </a:endParaRPr>
          </a:p>
          <a:p>
            <a:pPr marL="628634" lvl="1" indent="-285750"/>
            <a:r>
              <a:rPr lang="en-US" sz="2000"/>
              <a:t>System Webinar PPT &amp; Recording</a:t>
            </a:r>
            <a:endParaRPr lang="en-US" sz="2000">
              <a:solidFill>
                <a:schemeClr val="tx1">
                  <a:lumMod val="75000"/>
                  <a:lumOff val="25000"/>
                </a:schemeClr>
              </a:solidFill>
            </a:endParaRPr>
          </a:p>
          <a:p>
            <a:pPr marL="628634" lvl="1" indent="-285750"/>
            <a:r>
              <a:rPr lang="en-US" sz="2000">
                <a:solidFill>
                  <a:schemeClr val="tx1"/>
                </a:solidFill>
              </a:rPr>
              <a:t>CTE Dual Credit ctcLink Pilot College Resources</a:t>
            </a:r>
          </a:p>
          <a:p>
            <a:pPr marL="628634" lvl="1" indent="-285750"/>
            <a:r>
              <a:rPr lang="en-US" sz="2000">
                <a:solidFill>
                  <a:schemeClr val="tx1"/>
                </a:solidFill>
              </a:rPr>
              <a:t>Project and Readiness Document</a:t>
            </a:r>
          </a:p>
          <a:p>
            <a:pPr marL="0" indent="0">
              <a:buNone/>
            </a:pPr>
            <a:r>
              <a:rPr lang="en-US" sz="2400">
                <a:solidFill>
                  <a:schemeClr val="tx1"/>
                </a:solidFill>
              </a:rPr>
              <a:t>SBCTC Policy </a:t>
            </a:r>
            <a:r>
              <a:rPr lang="en-US" sz="2400">
                <a:solidFill>
                  <a:schemeClr val="tx2"/>
                </a:solidFill>
                <a:hlinkClick r:id="rId4">
                  <a:extLst>
                    <a:ext uri="{A12FA001-AC4F-418D-AE19-62706E023703}">
                      <ahyp:hlinkClr xmlns:ahyp="http://schemas.microsoft.com/office/drawing/2018/hyperlinkcolor" val="tx"/>
                    </a:ext>
                  </a:extLst>
                </a:hlinkClick>
              </a:rPr>
              <a:t>Manual</a:t>
            </a:r>
            <a:endParaRPr lang="en-US" sz="2400">
              <a:solidFill>
                <a:schemeClr val="tx2"/>
              </a:solidFill>
            </a:endParaRPr>
          </a:p>
          <a:p>
            <a:pPr marL="628634" lvl="1" indent="-285750"/>
            <a:r>
              <a:rPr lang="en-US" sz="2000">
                <a:solidFill>
                  <a:schemeClr val="tx1"/>
                </a:solidFill>
              </a:rPr>
              <a:t>Chapter 4 Instructional Program &amp; Course Development</a:t>
            </a:r>
          </a:p>
          <a:p>
            <a:pPr marL="0" indent="0">
              <a:buNone/>
            </a:pPr>
            <a:r>
              <a:rPr lang="en-US" sz="2400">
                <a:solidFill>
                  <a:schemeClr val="tx1"/>
                </a:solidFill>
              </a:rPr>
              <a:t>ctcLink Reference </a:t>
            </a:r>
            <a:r>
              <a:rPr lang="en-US" sz="2400">
                <a:solidFill>
                  <a:schemeClr val="tx2"/>
                </a:solidFill>
                <a:hlinkClick r:id="rId5">
                  <a:extLst>
                    <a:ext uri="{A12FA001-AC4F-418D-AE19-62706E023703}">
                      <ahyp:hlinkClr xmlns:ahyp="http://schemas.microsoft.com/office/drawing/2018/hyperlinkcolor" val="tx"/>
                    </a:ext>
                  </a:extLst>
                </a:hlinkClick>
              </a:rPr>
              <a:t>Center</a:t>
            </a:r>
            <a:endParaRPr lang="en-US" sz="2400">
              <a:solidFill>
                <a:schemeClr val="tx2"/>
              </a:solidFill>
            </a:endParaRPr>
          </a:p>
          <a:p>
            <a:pPr marL="0" indent="0">
              <a:buNone/>
            </a:pPr>
            <a:r>
              <a:rPr lang="en-US" sz="2400">
                <a:solidFill>
                  <a:schemeClr val="tx1"/>
                </a:solidFill>
              </a:rPr>
              <a:t>ctcLink Service Desk/Ticketing </a:t>
            </a:r>
            <a:r>
              <a:rPr lang="en-US" sz="2400">
                <a:solidFill>
                  <a:schemeClr val="tx2"/>
                </a:solidFill>
                <a:hlinkClick r:id="rId6">
                  <a:extLst>
                    <a:ext uri="{A12FA001-AC4F-418D-AE19-62706E023703}">
                      <ahyp:hlinkClr xmlns:ahyp="http://schemas.microsoft.com/office/drawing/2018/hyperlinkcolor" val="tx"/>
                    </a:ext>
                  </a:extLst>
                </a:hlinkClick>
              </a:rPr>
              <a:t>System</a:t>
            </a:r>
            <a:endParaRPr lang="en-US">
              <a:solidFill>
                <a:schemeClr val="tx2"/>
              </a:solidFill>
            </a:endParaRPr>
          </a:p>
        </p:txBody>
      </p:sp>
      <p:sp>
        <p:nvSpPr>
          <p:cNvPr id="4" name="Slide Number Placeholder 3">
            <a:extLst>
              <a:ext uri="{FF2B5EF4-FFF2-40B4-BE49-F238E27FC236}">
                <a16:creationId xmlns:a16="http://schemas.microsoft.com/office/drawing/2014/main" id="{1BFB4E44-3308-E64E-681E-CDCA7F1FD787}"/>
              </a:ext>
            </a:extLst>
          </p:cNvPr>
          <p:cNvSpPr>
            <a:spLocks noGrp="1"/>
          </p:cNvSpPr>
          <p:nvPr>
            <p:ph type="sldNum" sz="quarter" idx="12"/>
          </p:nvPr>
        </p:nvSpPr>
        <p:spPr/>
        <p:txBody>
          <a:bodyPr/>
          <a:lstStyle/>
          <a:p>
            <a:fld id="{DEE5BC03-7CE3-4FE3-BC0A-0ACCA8AC1F24}" type="slidenum">
              <a:rPr lang="en-US" smtClean="0"/>
              <a:pPr/>
              <a:t>7</a:t>
            </a:fld>
            <a:endParaRPr lang="en-US"/>
          </a:p>
        </p:txBody>
      </p:sp>
    </p:spTree>
    <p:extLst>
      <p:ext uri="{BB962C8B-B14F-4D97-AF65-F5344CB8AC3E}">
        <p14:creationId xmlns:p14="http://schemas.microsoft.com/office/powerpoint/2010/main" val="3577664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72481-3542-4113-8523-EA17B9057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6D2D4-1432-1669-5CD5-A50FF02C598D}"/>
              </a:ext>
            </a:extLst>
          </p:cNvPr>
          <p:cNvSpPr>
            <a:spLocks noGrp="1"/>
          </p:cNvSpPr>
          <p:nvPr>
            <p:ph type="title"/>
          </p:nvPr>
        </p:nvSpPr>
        <p:spPr>
          <a:xfrm>
            <a:off x="536860" y="1481328"/>
            <a:ext cx="8336975" cy="576072"/>
          </a:xfrm>
        </p:spPr>
        <p:txBody>
          <a:bodyPr/>
          <a:lstStyle/>
          <a:p>
            <a:r>
              <a:rPr lang="en-US"/>
              <a:t>Key benefits</a:t>
            </a:r>
          </a:p>
        </p:txBody>
      </p:sp>
      <p:sp>
        <p:nvSpPr>
          <p:cNvPr id="3" name="Content Placeholder 2">
            <a:extLst>
              <a:ext uri="{FF2B5EF4-FFF2-40B4-BE49-F238E27FC236}">
                <a16:creationId xmlns:a16="http://schemas.microsoft.com/office/drawing/2014/main" id="{205D8E5E-73E2-556A-3952-840FCAAAF995}"/>
              </a:ext>
            </a:extLst>
          </p:cNvPr>
          <p:cNvSpPr>
            <a:spLocks noGrp="1"/>
          </p:cNvSpPr>
          <p:nvPr>
            <p:ph idx="1"/>
          </p:nvPr>
        </p:nvSpPr>
        <p:spPr>
          <a:xfrm>
            <a:off x="536860" y="2185415"/>
            <a:ext cx="8336975" cy="4379977"/>
          </a:xfrm>
        </p:spPr>
        <p:txBody>
          <a:bodyPr lIns="91440" tIns="45720" rIns="91440" bIns="45720" anchor="t"/>
          <a:lstStyle/>
          <a:p>
            <a:pPr fontAlgn="base"/>
            <a:r>
              <a:rPr lang="en-US"/>
              <a:t>Student Benefits </a:t>
            </a:r>
          </a:p>
          <a:p>
            <a:pPr lvl="1" fontAlgn="base"/>
            <a:r>
              <a:rPr lang="en-US" sz="2000"/>
              <a:t>Single system experience </a:t>
            </a:r>
          </a:p>
          <a:p>
            <a:pPr lvl="1" fontAlgn="base"/>
            <a:r>
              <a:rPr lang="en-US" sz="2000"/>
              <a:t>Transcripts are available sooner</a:t>
            </a:r>
          </a:p>
          <a:p>
            <a:pPr lvl="1" fontAlgn="base"/>
            <a:r>
              <a:rPr lang="en-US" sz="2000"/>
              <a:t>Better alignment across programs </a:t>
            </a:r>
          </a:p>
          <a:p>
            <a:pPr lvl="1" fontAlgn="base"/>
            <a:r>
              <a:rPr lang="en-US" sz="2000"/>
              <a:t>Improved transferability of dual credit courses </a:t>
            </a:r>
          </a:p>
          <a:p>
            <a:pPr lvl="1" fontAlgn="base"/>
            <a:r>
              <a:rPr lang="en-US" sz="2000"/>
              <a:t>Credit doesn't appear as Academic Credit for Prior Learning</a:t>
            </a:r>
          </a:p>
          <a:p>
            <a:pPr fontAlgn="base"/>
            <a:r>
              <a:rPr lang="en-US"/>
              <a:t>College Benefits </a:t>
            </a:r>
          </a:p>
          <a:p>
            <a:pPr lvl="1" fontAlgn="base"/>
            <a:r>
              <a:rPr lang="en-US" sz="2000"/>
              <a:t>Real-time student tracking </a:t>
            </a:r>
          </a:p>
          <a:p>
            <a:pPr lvl="1" fontAlgn="base"/>
            <a:r>
              <a:rPr lang="en-US" sz="2000"/>
              <a:t>Improved reporting capabilities  </a:t>
            </a:r>
          </a:p>
          <a:p>
            <a:pPr lvl="1" fontAlgn="base"/>
            <a:r>
              <a:rPr lang="en-US" sz="2000"/>
              <a:t>Streamlined training for K12 partners </a:t>
            </a:r>
          </a:p>
          <a:p>
            <a:pPr lvl="1" fontAlgn="base"/>
            <a:r>
              <a:rPr lang="en-US" sz="2000"/>
              <a:t>Faster transcription </a:t>
            </a:r>
          </a:p>
          <a:p>
            <a:pPr lvl="1"/>
            <a:r>
              <a:rPr lang="en-US" sz="2000"/>
              <a:t>Reduction in manual processing</a:t>
            </a:r>
          </a:p>
        </p:txBody>
      </p:sp>
      <p:sp>
        <p:nvSpPr>
          <p:cNvPr id="4" name="Slide Number Placeholder 3">
            <a:extLst>
              <a:ext uri="{FF2B5EF4-FFF2-40B4-BE49-F238E27FC236}">
                <a16:creationId xmlns:a16="http://schemas.microsoft.com/office/drawing/2014/main" id="{1697E811-B1E2-D9E9-F2AF-C0410BED889F}"/>
              </a:ext>
            </a:extLst>
          </p:cNvPr>
          <p:cNvSpPr>
            <a:spLocks noGrp="1"/>
          </p:cNvSpPr>
          <p:nvPr>
            <p:ph type="sldNum" sz="quarter" idx="12"/>
          </p:nvPr>
        </p:nvSpPr>
        <p:spPr/>
        <p:txBody>
          <a:bodyPr/>
          <a:lstStyle/>
          <a:p>
            <a:fld id="{DEE5BC03-7CE3-4FE3-BC0A-0ACCA8AC1F24}" type="slidenum">
              <a:rPr lang="en-US" smtClean="0"/>
              <a:pPr/>
              <a:t>8</a:t>
            </a:fld>
            <a:endParaRPr lang="en-US"/>
          </a:p>
        </p:txBody>
      </p:sp>
    </p:spTree>
    <p:extLst>
      <p:ext uri="{BB962C8B-B14F-4D97-AF65-F5344CB8AC3E}">
        <p14:creationId xmlns:p14="http://schemas.microsoft.com/office/powerpoint/2010/main" val="3546829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3F168-39D2-DEA6-E995-DE3ECE39F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05D07-3AED-A00A-762F-37DE97FA3E8E}"/>
              </a:ext>
            </a:extLst>
          </p:cNvPr>
          <p:cNvSpPr>
            <a:spLocks noGrp="1"/>
          </p:cNvSpPr>
          <p:nvPr>
            <p:ph type="title"/>
          </p:nvPr>
        </p:nvSpPr>
        <p:spPr>
          <a:xfrm>
            <a:off x="536860" y="1618488"/>
            <a:ext cx="8336975" cy="722376"/>
          </a:xfrm>
        </p:spPr>
        <p:txBody>
          <a:bodyPr/>
          <a:lstStyle/>
          <a:p>
            <a:r>
              <a:rPr lang="en-US"/>
              <a:t>Key benefits</a:t>
            </a:r>
          </a:p>
        </p:txBody>
      </p:sp>
      <p:sp>
        <p:nvSpPr>
          <p:cNvPr id="3" name="Content Placeholder 2">
            <a:extLst>
              <a:ext uri="{FF2B5EF4-FFF2-40B4-BE49-F238E27FC236}">
                <a16:creationId xmlns:a16="http://schemas.microsoft.com/office/drawing/2014/main" id="{1307D1F2-AFA8-E6F2-5747-3EFB26979A4F}"/>
              </a:ext>
            </a:extLst>
          </p:cNvPr>
          <p:cNvSpPr>
            <a:spLocks noGrp="1"/>
          </p:cNvSpPr>
          <p:nvPr>
            <p:ph idx="1"/>
          </p:nvPr>
        </p:nvSpPr>
        <p:spPr>
          <a:xfrm>
            <a:off x="536860" y="2450591"/>
            <a:ext cx="8336975" cy="4033335"/>
          </a:xfrm>
        </p:spPr>
        <p:txBody>
          <a:bodyPr lIns="91440" tIns="45720" rIns="91440" bIns="45720" anchor="t"/>
          <a:lstStyle/>
          <a:p>
            <a:pPr fontAlgn="base"/>
            <a:r>
              <a:rPr lang="en-US"/>
              <a:t>System Benefits </a:t>
            </a:r>
          </a:p>
          <a:p>
            <a:pPr lvl="1" fontAlgn="base"/>
            <a:r>
              <a:rPr lang="en-US"/>
              <a:t>Standardization of processes </a:t>
            </a:r>
          </a:p>
          <a:p>
            <a:pPr lvl="1" fontAlgn="base"/>
            <a:r>
              <a:rPr lang="en-US"/>
              <a:t>Foundation for future policy alignment (grading, articulation) </a:t>
            </a:r>
          </a:p>
          <a:p>
            <a:pPr lvl="1" fontAlgn="base"/>
            <a:r>
              <a:rPr lang="en-US"/>
              <a:t>Retirement of legacy systems (e.g., SERS)  </a:t>
            </a:r>
          </a:p>
          <a:p>
            <a:pPr fontAlgn="base"/>
            <a:r>
              <a:rPr lang="en-US"/>
              <a:t>K12 Benefits </a:t>
            </a:r>
          </a:p>
          <a:p>
            <a:pPr lvl="1" fontAlgn="base"/>
            <a:r>
              <a:rPr lang="en-US"/>
              <a:t>Student reports, rosters of enrollment </a:t>
            </a:r>
          </a:p>
          <a:p>
            <a:pPr lvl="1" fontAlgn="base"/>
            <a:r>
              <a:rPr lang="en-US"/>
              <a:t>Common system across dual credit programs </a:t>
            </a:r>
          </a:p>
          <a:p>
            <a:pPr lvl="1" fontAlgn="base"/>
            <a:r>
              <a:rPr lang="en-US"/>
              <a:t>Counselors and Career Specialists – common systems/training</a:t>
            </a:r>
          </a:p>
        </p:txBody>
      </p:sp>
      <p:sp>
        <p:nvSpPr>
          <p:cNvPr id="4" name="Slide Number Placeholder 3">
            <a:extLst>
              <a:ext uri="{FF2B5EF4-FFF2-40B4-BE49-F238E27FC236}">
                <a16:creationId xmlns:a16="http://schemas.microsoft.com/office/drawing/2014/main" id="{D9939C02-FE0B-F4A9-C352-F684BEF8746F}"/>
              </a:ext>
            </a:extLst>
          </p:cNvPr>
          <p:cNvSpPr>
            <a:spLocks noGrp="1"/>
          </p:cNvSpPr>
          <p:nvPr>
            <p:ph type="sldNum" sz="quarter" idx="12"/>
          </p:nvPr>
        </p:nvSpPr>
        <p:spPr/>
        <p:txBody>
          <a:bodyPr/>
          <a:lstStyle/>
          <a:p>
            <a:fld id="{DEE5BC03-7CE3-4FE3-BC0A-0ACCA8AC1F24}" type="slidenum">
              <a:rPr lang="en-US" smtClean="0"/>
              <a:pPr/>
              <a:t>9</a:t>
            </a:fld>
            <a:endParaRPr lang="en-US"/>
          </a:p>
        </p:txBody>
      </p:sp>
    </p:spTree>
    <p:extLst>
      <p:ext uri="{BB962C8B-B14F-4D97-AF65-F5344CB8AC3E}">
        <p14:creationId xmlns:p14="http://schemas.microsoft.com/office/powerpoint/2010/main" val="2380404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B7951-6AF2-1F68-04FC-32D7B87E1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80F6B-D48E-1C70-358B-51DC6ECC4A08}"/>
              </a:ext>
            </a:extLst>
          </p:cNvPr>
          <p:cNvSpPr>
            <a:spLocks noGrp="1"/>
          </p:cNvSpPr>
          <p:nvPr>
            <p:ph type="title"/>
          </p:nvPr>
        </p:nvSpPr>
        <p:spPr>
          <a:xfrm>
            <a:off x="536860" y="1553497"/>
            <a:ext cx="8336975" cy="619432"/>
          </a:xfrm>
        </p:spPr>
        <p:txBody>
          <a:bodyPr/>
          <a:lstStyle/>
          <a:p>
            <a:pPr fontAlgn="base"/>
            <a:r>
              <a:rPr lang="en-US" sz="3600"/>
              <a:t>College Staffing &amp; Capacity</a:t>
            </a:r>
          </a:p>
        </p:txBody>
      </p:sp>
      <p:sp>
        <p:nvSpPr>
          <p:cNvPr id="3" name="Content Placeholder 2">
            <a:extLst>
              <a:ext uri="{FF2B5EF4-FFF2-40B4-BE49-F238E27FC236}">
                <a16:creationId xmlns:a16="http://schemas.microsoft.com/office/drawing/2014/main" id="{FB16D5F3-E097-5334-82AD-AA962D187358}"/>
              </a:ext>
            </a:extLst>
          </p:cNvPr>
          <p:cNvSpPr>
            <a:spLocks noGrp="1"/>
          </p:cNvSpPr>
          <p:nvPr>
            <p:ph idx="1"/>
          </p:nvPr>
        </p:nvSpPr>
        <p:spPr>
          <a:xfrm>
            <a:off x="536860" y="2345166"/>
            <a:ext cx="8336975" cy="4138760"/>
          </a:xfrm>
        </p:spPr>
        <p:txBody>
          <a:bodyPr lIns="91440" tIns="45720" rIns="91440" bIns="45720" numCol="2" anchor="t"/>
          <a:lstStyle/>
          <a:p>
            <a:pPr marL="0" indent="0" fontAlgn="base">
              <a:buNone/>
            </a:pPr>
            <a:r>
              <a:rPr lang="en-US"/>
              <a:t>College Staffing</a:t>
            </a:r>
            <a:r>
              <a:rPr lang="en-US" sz="2400"/>
              <a:t>:</a:t>
            </a:r>
          </a:p>
          <a:p>
            <a:pPr lvl="1" fontAlgn="base"/>
            <a:r>
              <a:rPr lang="en-US"/>
              <a:t>Admissions </a:t>
            </a:r>
          </a:p>
          <a:p>
            <a:pPr lvl="1" fontAlgn="base"/>
            <a:r>
              <a:rPr lang="en-US"/>
              <a:t>Registration</a:t>
            </a:r>
          </a:p>
          <a:p>
            <a:pPr lvl="1"/>
            <a:r>
              <a:rPr lang="en-US"/>
              <a:t>Financial Aid</a:t>
            </a:r>
          </a:p>
          <a:p>
            <a:pPr lvl="1" fontAlgn="base"/>
            <a:r>
              <a:rPr lang="en-US"/>
              <a:t>IT/ctcLink </a:t>
            </a:r>
          </a:p>
          <a:p>
            <a:pPr lvl="1" fontAlgn="base"/>
            <a:r>
              <a:rPr lang="en-US"/>
              <a:t>Instruction</a:t>
            </a:r>
          </a:p>
          <a:p>
            <a:pPr lvl="1" fontAlgn="base"/>
            <a:r>
              <a:rPr lang="en-US"/>
              <a:t>Course building </a:t>
            </a:r>
          </a:p>
          <a:p>
            <a:pPr lvl="1" fontAlgn="base"/>
            <a:r>
              <a:rPr lang="en-US"/>
              <a:t>Dual credit program team </a:t>
            </a:r>
          </a:p>
          <a:p>
            <a:pPr lvl="1" fontAlgn="base"/>
            <a:r>
              <a:rPr lang="en-US"/>
              <a:t>Human Resources (POI) </a:t>
            </a:r>
          </a:p>
          <a:p>
            <a:pPr lvl="1" fontAlgn="base"/>
            <a:r>
              <a:rPr lang="en-US"/>
              <a:t>Business Office (Fees)</a:t>
            </a:r>
          </a:p>
          <a:p>
            <a:pPr marL="0" indent="0">
              <a:buNone/>
            </a:pPr>
            <a:r>
              <a:rPr lang="en-US"/>
              <a:t>Requires</a:t>
            </a:r>
            <a:r>
              <a:rPr lang="en-US" sz="2400"/>
              <a:t>: </a:t>
            </a:r>
            <a:endParaRPr lang="en-US"/>
          </a:p>
          <a:p>
            <a:pPr lvl="1" fontAlgn="base"/>
            <a:r>
              <a:rPr lang="en-US"/>
              <a:t>Manual review + automated processes </a:t>
            </a:r>
          </a:p>
          <a:p>
            <a:pPr lvl="1" fontAlgn="base"/>
            <a:r>
              <a:rPr lang="en-US"/>
              <a:t>Continuous troubleshooting </a:t>
            </a:r>
          </a:p>
          <a:p>
            <a:pPr lvl="1" fontAlgn="base"/>
            <a:r>
              <a:rPr lang="en-US"/>
              <a:t>Staff time allocated to support workload</a:t>
            </a:r>
          </a:p>
        </p:txBody>
      </p:sp>
      <p:sp>
        <p:nvSpPr>
          <p:cNvPr id="4" name="Slide Number Placeholder 3">
            <a:extLst>
              <a:ext uri="{FF2B5EF4-FFF2-40B4-BE49-F238E27FC236}">
                <a16:creationId xmlns:a16="http://schemas.microsoft.com/office/drawing/2014/main" id="{461D4A98-5EBE-9B23-0121-A8524D7FB1CE}"/>
              </a:ext>
            </a:extLst>
          </p:cNvPr>
          <p:cNvSpPr>
            <a:spLocks noGrp="1"/>
          </p:cNvSpPr>
          <p:nvPr>
            <p:ph type="sldNum" sz="quarter" idx="12"/>
          </p:nvPr>
        </p:nvSpPr>
        <p:spPr/>
        <p:txBody>
          <a:bodyPr/>
          <a:lstStyle/>
          <a:p>
            <a:fld id="{DEE5BC03-7CE3-4FE3-BC0A-0ACCA8AC1F24}" type="slidenum">
              <a:rPr lang="en-US" smtClean="0"/>
              <a:pPr/>
              <a:t>10</a:t>
            </a:fld>
            <a:endParaRPr lang="en-US"/>
          </a:p>
        </p:txBody>
      </p:sp>
    </p:spTree>
    <p:extLst>
      <p:ext uri="{BB962C8B-B14F-4D97-AF65-F5344CB8AC3E}">
        <p14:creationId xmlns:p14="http://schemas.microsoft.com/office/powerpoint/2010/main" val="304029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8968B-10C9-18F5-083F-93529B712B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0455CB-0AF3-D461-2763-69D088FED983}"/>
              </a:ext>
            </a:extLst>
          </p:cNvPr>
          <p:cNvSpPr>
            <a:spLocks noGrp="1"/>
          </p:cNvSpPr>
          <p:nvPr>
            <p:ph idx="1"/>
          </p:nvPr>
        </p:nvSpPr>
        <p:spPr>
          <a:xfrm>
            <a:off x="536860" y="2345166"/>
            <a:ext cx="8336975" cy="4138760"/>
          </a:xfrm>
        </p:spPr>
        <p:txBody>
          <a:bodyPr lIns="91440" tIns="45720" rIns="91440" bIns="45720" numCol="1" anchor="t"/>
          <a:lstStyle/>
          <a:p>
            <a:pPr fontAlgn="base"/>
            <a:r>
              <a:rPr lang="en-US"/>
              <a:t>High School Communication and Coordination</a:t>
            </a:r>
          </a:p>
          <a:p>
            <a:pPr lvl="1" fontAlgn="base"/>
            <a:r>
              <a:rPr lang="en-US"/>
              <a:t>Sharing of college developed resources</a:t>
            </a:r>
          </a:p>
          <a:p>
            <a:pPr lvl="1" fontAlgn="base"/>
            <a:r>
              <a:rPr lang="en-US"/>
              <a:t>Coordination of Training</a:t>
            </a:r>
          </a:p>
          <a:p>
            <a:pPr fontAlgn="base"/>
            <a:r>
              <a:rPr lang="en-US"/>
              <a:t>Course Build &amp; Academic Calendar</a:t>
            </a:r>
          </a:p>
          <a:p>
            <a:pPr lvl="1" fontAlgn="base"/>
            <a:r>
              <a:rPr lang="en-US"/>
              <a:t>Admission and Registration </a:t>
            </a:r>
          </a:p>
          <a:p>
            <a:pPr fontAlgn="base"/>
            <a:r>
              <a:rPr lang="en-US"/>
              <a:t>Data, Reporting, &amp; Tracking</a:t>
            </a:r>
          </a:p>
          <a:p>
            <a:pPr lvl="1" fontAlgn="base"/>
            <a:r>
              <a:rPr lang="en-US"/>
              <a:t>Confirming accuracy of student information</a:t>
            </a:r>
          </a:p>
          <a:p>
            <a:pPr fontAlgn="base"/>
            <a:r>
              <a:rPr lang="en-US"/>
              <a:t>Instructor Setup &amp; Human Resources</a:t>
            </a:r>
          </a:p>
          <a:p>
            <a:pPr lvl="1" fontAlgn="base"/>
            <a:r>
              <a:rPr lang="en-US"/>
              <a:t>Use of Person of Interest (POI)</a:t>
            </a:r>
          </a:p>
        </p:txBody>
      </p:sp>
      <p:sp>
        <p:nvSpPr>
          <p:cNvPr id="4" name="Slide Number Placeholder 3">
            <a:extLst>
              <a:ext uri="{FF2B5EF4-FFF2-40B4-BE49-F238E27FC236}">
                <a16:creationId xmlns:a16="http://schemas.microsoft.com/office/drawing/2014/main" id="{AB4F0074-9CF5-4118-5585-C2B9B073B849}"/>
              </a:ext>
            </a:extLst>
          </p:cNvPr>
          <p:cNvSpPr>
            <a:spLocks noGrp="1"/>
          </p:cNvSpPr>
          <p:nvPr>
            <p:ph type="sldNum" sz="quarter" idx="12"/>
          </p:nvPr>
        </p:nvSpPr>
        <p:spPr/>
        <p:txBody>
          <a:bodyPr/>
          <a:lstStyle/>
          <a:p>
            <a:fld id="{DEE5BC03-7CE3-4FE3-BC0A-0ACCA8AC1F24}" type="slidenum">
              <a:rPr lang="en-US" smtClean="0"/>
              <a:pPr/>
              <a:t>11</a:t>
            </a:fld>
            <a:endParaRPr lang="en-US"/>
          </a:p>
        </p:txBody>
      </p:sp>
      <p:sp>
        <p:nvSpPr>
          <p:cNvPr id="2" name="Title 1">
            <a:extLst>
              <a:ext uri="{FF2B5EF4-FFF2-40B4-BE49-F238E27FC236}">
                <a16:creationId xmlns:a16="http://schemas.microsoft.com/office/drawing/2014/main" id="{DBE7A2B4-0A88-13EB-423C-C51E0B23B4C1}"/>
              </a:ext>
            </a:extLst>
          </p:cNvPr>
          <p:cNvSpPr>
            <a:spLocks noGrp="1"/>
          </p:cNvSpPr>
          <p:nvPr>
            <p:ph type="title"/>
          </p:nvPr>
        </p:nvSpPr>
        <p:spPr>
          <a:xfrm>
            <a:off x="536860" y="1553497"/>
            <a:ext cx="8336975" cy="619432"/>
          </a:xfrm>
        </p:spPr>
        <p:txBody>
          <a:bodyPr/>
          <a:lstStyle/>
          <a:p>
            <a:pPr fontAlgn="base"/>
            <a:r>
              <a:rPr lang="en-US" sz="3600"/>
              <a:t>COP Areas of focus today</a:t>
            </a:r>
          </a:p>
        </p:txBody>
      </p:sp>
    </p:spTree>
    <p:extLst>
      <p:ext uri="{BB962C8B-B14F-4D97-AF65-F5344CB8AC3E}">
        <p14:creationId xmlns:p14="http://schemas.microsoft.com/office/powerpoint/2010/main" val="1629117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AF15-99DA-817E-73E3-28B236952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FB63C-4109-08EB-365A-4916FC246E04}"/>
              </a:ext>
            </a:extLst>
          </p:cNvPr>
          <p:cNvSpPr>
            <a:spLocks noGrp="1"/>
          </p:cNvSpPr>
          <p:nvPr>
            <p:ph type="title"/>
          </p:nvPr>
        </p:nvSpPr>
        <p:spPr>
          <a:xfrm>
            <a:off x="493317" y="1524468"/>
            <a:ext cx="8336975" cy="619432"/>
          </a:xfrm>
        </p:spPr>
        <p:txBody>
          <a:bodyPr/>
          <a:lstStyle/>
          <a:p>
            <a:pPr fontAlgn="base"/>
            <a:r>
              <a:rPr lang="en-US" sz="3600"/>
              <a:t>High school coordination</a:t>
            </a:r>
          </a:p>
        </p:txBody>
      </p:sp>
      <p:sp>
        <p:nvSpPr>
          <p:cNvPr id="3" name="Content Placeholder 2">
            <a:extLst>
              <a:ext uri="{FF2B5EF4-FFF2-40B4-BE49-F238E27FC236}">
                <a16:creationId xmlns:a16="http://schemas.microsoft.com/office/drawing/2014/main" id="{3CBA3800-9AE1-0598-841E-27C7FEE0CD74}"/>
              </a:ext>
            </a:extLst>
          </p:cNvPr>
          <p:cNvSpPr>
            <a:spLocks noGrp="1"/>
          </p:cNvSpPr>
          <p:nvPr>
            <p:ph idx="1"/>
          </p:nvPr>
        </p:nvSpPr>
        <p:spPr>
          <a:xfrm>
            <a:off x="464288" y="2276856"/>
            <a:ext cx="8590975" cy="3931920"/>
          </a:xfrm>
        </p:spPr>
        <p:txBody>
          <a:bodyPr lIns="91440" tIns="45720" rIns="91440" bIns="45720" numCol="1" anchor="t"/>
          <a:lstStyle/>
          <a:p>
            <a:pPr fontAlgn="base"/>
            <a:r>
              <a:rPr lang="en-US" sz="2400"/>
              <a:t>Heavy reliance on K-12 partners to assist in communication with instructors, students, and families</a:t>
            </a:r>
          </a:p>
          <a:p>
            <a:pPr fontAlgn="base"/>
            <a:r>
              <a:rPr lang="en-US" sz="2400"/>
              <a:t>Key issues: </a:t>
            </a:r>
          </a:p>
          <a:p>
            <a:pPr lvl="1" fontAlgn="base"/>
            <a:r>
              <a:rPr lang="en-US" sz="2200"/>
              <a:t>Calendar misalignment </a:t>
            </a:r>
          </a:p>
          <a:p>
            <a:pPr lvl="1" fontAlgn="base"/>
            <a:r>
              <a:rPr lang="en-US" sz="2200"/>
              <a:t>Need for Instructor communication and training </a:t>
            </a:r>
          </a:p>
          <a:p>
            <a:pPr lvl="1" fontAlgn="base"/>
            <a:r>
              <a:rPr lang="en-US" sz="2200"/>
              <a:t>Grade submission methods </a:t>
            </a:r>
          </a:p>
          <a:p>
            <a:pPr lvl="1" fontAlgn="base"/>
            <a:r>
              <a:rPr lang="en-US" sz="2200"/>
              <a:t>Multiple college options, inconsistent regional practices</a:t>
            </a:r>
          </a:p>
          <a:p>
            <a:pPr fontAlgn="base"/>
            <a:r>
              <a:rPr lang="en-US" sz="2400"/>
              <a:t>Pilot approach: </a:t>
            </a:r>
          </a:p>
          <a:p>
            <a:pPr lvl="1" fontAlgn="base"/>
            <a:r>
              <a:rPr lang="en-US" sz="2200">
                <a:solidFill>
                  <a:schemeClr val="tx1"/>
                </a:solidFill>
              </a:rPr>
              <a:t>Communication strategies</a:t>
            </a:r>
          </a:p>
          <a:p>
            <a:pPr lvl="1"/>
            <a:r>
              <a:rPr lang="en-US" sz="2200"/>
              <a:t>POI vs. college entry approach (teacher access, grading) </a:t>
            </a:r>
          </a:p>
          <a:p>
            <a:pPr marL="457200" lvl="1" indent="0" fontAlgn="base">
              <a:buNone/>
            </a:pPr>
            <a:endParaRPr lang="en-US" sz="2200">
              <a:solidFill>
                <a:srgbClr val="FF0000"/>
              </a:solidFill>
            </a:endParaRPr>
          </a:p>
          <a:p>
            <a:pPr lvl="2" fontAlgn="base"/>
            <a:endParaRPr lang="en-US"/>
          </a:p>
        </p:txBody>
      </p:sp>
      <p:sp>
        <p:nvSpPr>
          <p:cNvPr id="4" name="Slide Number Placeholder 3">
            <a:extLst>
              <a:ext uri="{FF2B5EF4-FFF2-40B4-BE49-F238E27FC236}">
                <a16:creationId xmlns:a16="http://schemas.microsoft.com/office/drawing/2014/main" id="{F754BCDD-7A56-9946-2B1E-DA8EB3F62BC7}"/>
              </a:ext>
            </a:extLst>
          </p:cNvPr>
          <p:cNvSpPr>
            <a:spLocks noGrp="1"/>
          </p:cNvSpPr>
          <p:nvPr>
            <p:ph type="sldNum" sz="quarter" idx="12"/>
          </p:nvPr>
        </p:nvSpPr>
        <p:spPr/>
        <p:txBody>
          <a:bodyPr/>
          <a:lstStyle/>
          <a:p>
            <a:fld id="{DEE5BC03-7CE3-4FE3-BC0A-0ACCA8AC1F24}" type="slidenum">
              <a:rPr lang="en-US" smtClean="0"/>
              <a:pPr/>
              <a:t>12</a:t>
            </a:fld>
            <a:endParaRPr lang="en-US"/>
          </a:p>
        </p:txBody>
      </p:sp>
    </p:spTree>
    <p:extLst>
      <p:ext uri="{BB962C8B-B14F-4D97-AF65-F5344CB8AC3E}">
        <p14:creationId xmlns:p14="http://schemas.microsoft.com/office/powerpoint/2010/main" val="2961402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5AC67-CA3B-03FA-6CE7-C1E2EE90FD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9D0D1-A6E5-4CE7-0C5F-929A618E28E8}"/>
              </a:ext>
            </a:extLst>
          </p:cNvPr>
          <p:cNvSpPr>
            <a:spLocks noGrp="1"/>
          </p:cNvSpPr>
          <p:nvPr>
            <p:ph type="title"/>
          </p:nvPr>
        </p:nvSpPr>
        <p:spPr>
          <a:xfrm>
            <a:off x="536860" y="1609345"/>
            <a:ext cx="8336975" cy="521208"/>
          </a:xfrm>
        </p:spPr>
        <p:txBody>
          <a:bodyPr/>
          <a:lstStyle/>
          <a:p>
            <a:pPr fontAlgn="base"/>
            <a:r>
              <a:rPr lang="en-US" sz="3600"/>
              <a:t>Course Build &amp; Academic Calendar</a:t>
            </a:r>
          </a:p>
        </p:txBody>
      </p:sp>
      <p:sp>
        <p:nvSpPr>
          <p:cNvPr id="3" name="Content Placeholder 2">
            <a:extLst>
              <a:ext uri="{FF2B5EF4-FFF2-40B4-BE49-F238E27FC236}">
                <a16:creationId xmlns:a16="http://schemas.microsoft.com/office/drawing/2014/main" id="{8A190D21-0A94-3683-9994-D8A03E441E81}"/>
              </a:ext>
            </a:extLst>
          </p:cNvPr>
          <p:cNvSpPr>
            <a:spLocks noGrp="1"/>
          </p:cNvSpPr>
          <p:nvPr>
            <p:ph idx="1"/>
          </p:nvPr>
        </p:nvSpPr>
        <p:spPr>
          <a:xfrm>
            <a:off x="536860" y="2231136"/>
            <a:ext cx="8336975" cy="4059936"/>
          </a:xfrm>
        </p:spPr>
        <p:txBody>
          <a:bodyPr lIns="91440" tIns="45720" rIns="91440" bIns="45720" numCol="1" anchor="t"/>
          <a:lstStyle/>
          <a:p>
            <a:pPr fontAlgn="base"/>
            <a:r>
              <a:rPr lang="en-US" sz="2000"/>
              <a:t>Build in ctcLink as Open Entry Open Exit (OEE) </a:t>
            </a:r>
          </a:p>
          <a:p>
            <a:pPr fontAlgn="base"/>
            <a:r>
              <a:rPr lang="en-US" sz="2000"/>
              <a:t>Classes require a set of course attributes and high school location coding</a:t>
            </a:r>
          </a:p>
          <a:p>
            <a:pPr lvl="1" fontAlgn="base"/>
            <a:r>
              <a:rPr lang="en-US" sz="2000"/>
              <a:t>See example on next slide</a:t>
            </a:r>
          </a:p>
          <a:p>
            <a:pPr lvl="1" fontAlgn="base"/>
            <a:r>
              <a:rPr lang="en-US" sz="2000"/>
              <a:t>OSPI High School Code </a:t>
            </a:r>
            <a:r>
              <a:rPr lang="en-US" sz="2000">
                <a:hlinkClick r:id="rId3"/>
              </a:rPr>
              <a:t>List</a:t>
            </a:r>
            <a:endParaRPr lang="en-US" sz="2000"/>
          </a:p>
          <a:p>
            <a:pPr lvl="1" fontAlgn="base"/>
            <a:r>
              <a:rPr lang="en-US" sz="2000"/>
              <a:t>SBCTC High School Code </a:t>
            </a:r>
            <a:r>
              <a:rPr lang="en-US" sz="2000">
                <a:hlinkClick r:id="rId4"/>
              </a:rPr>
              <a:t>List</a:t>
            </a:r>
            <a:endParaRPr lang="en-US" sz="2000"/>
          </a:p>
          <a:p>
            <a:r>
              <a:rPr lang="en-US" sz="2000"/>
              <a:t>Areas to Consider:</a:t>
            </a:r>
          </a:p>
          <a:p>
            <a:pPr lvl="1" fontAlgn="base"/>
            <a:r>
              <a:rPr lang="en-US" sz="2000"/>
              <a:t>Course build impact (staffing and timeline) </a:t>
            </a:r>
          </a:p>
          <a:p>
            <a:pPr lvl="1" fontAlgn="base"/>
            <a:r>
              <a:rPr lang="en-US" sz="2000"/>
              <a:t>Calendar alignment – campus and multiple dual credit programs, deadlines </a:t>
            </a:r>
          </a:p>
          <a:p>
            <a:pPr lvl="1" fontAlgn="base"/>
            <a:r>
              <a:rPr lang="en-US" sz="2000"/>
              <a:t>Teachers on Classes - Person of Interest</a:t>
            </a:r>
          </a:p>
          <a:p>
            <a:pPr lvl="1"/>
            <a:r>
              <a:rPr lang="en-US" sz="2000"/>
              <a:t>Student Group Coding (student group management) </a:t>
            </a:r>
          </a:p>
          <a:p>
            <a:pPr lvl="1" fontAlgn="base"/>
            <a:r>
              <a:rPr lang="en-US" sz="2000"/>
              <a:t>Census date (OEE)</a:t>
            </a:r>
          </a:p>
        </p:txBody>
      </p:sp>
      <p:sp>
        <p:nvSpPr>
          <p:cNvPr id="4" name="Slide Number Placeholder 3">
            <a:extLst>
              <a:ext uri="{FF2B5EF4-FFF2-40B4-BE49-F238E27FC236}">
                <a16:creationId xmlns:a16="http://schemas.microsoft.com/office/drawing/2014/main" id="{D00D76D6-52A9-AC31-12C8-920B26913D36}"/>
              </a:ext>
            </a:extLst>
          </p:cNvPr>
          <p:cNvSpPr>
            <a:spLocks noGrp="1"/>
          </p:cNvSpPr>
          <p:nvPr>
            <p:ph type="sldNum" sz="quarter" idx="12"/>
          </p:nvPr>
        </p:nvSpPr>
        <p:spPr/>
        <p:txBody>
          <a:bodyPr/>
          <a:lstStyle/>
          <a:p>
            <a:fld id="{DEE5BC03-7CE3-4FE3-BC0A-0ACCA8AC1F24}" type="slidenum">
              <a:rPr lang="en-US" smtClean="0"/>
              <a:pPr/>
              <a:t>13</a:t>
            </a:fld>
            <a:endParaRPr lang="en-US"/>
          </a:p>
        </p:txBody>
      </p:sp>
    </p:spTree>
    <p:extLst>
      <p:ext uri="{BB962C8B-B14F-4D97-AF65-F5344CB8AC3E}">
        <p14:creationId xmlns:p14="http://schemas.microsoft.com/office/powerpoint/2010/main" val="1719475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4CE34-E826-70D6-902B-8DC315B358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12867-A59B-072E-4712-14242EFA87F1}"/>
              </a:ext>
            </a:extLst>
          </p:cNvPr>
          <p:cNvSpPr>
            <a:spLocks noGrp="1"/>
          </p:cNvSpPr>
          <p:nvPr>
            <p:ph type="title"/>
          </p:nvPr>
        </p:nvSpPr>
        <p:spPr>
          <a:xfrm>
            <a:off x="540327" y="1146630"/>
            <a:ext cx="8302337" cy="493484"/>
          </a:xfrm>
        </p:spPr>
        <p:txBody>
          <a:bodyPr/>
          <a:lstStyle/>
          <a:p>
            <a:pPr fontAlgn="base"/>
            <a:r>
              <a:rPr lang="en-US" sz="2800"/>
              <a:t>HS Location code</a:t>
            </a:r>
          </a:p>
        </p:txBody>
      </p:sp>
      <p:sp>
        <p:nvSpPr>
          <p:cNvPr id="4" name="Slide Number Placeholder 3">
            <a:extLst>
              <a:ext uri="{FF2B5EF4-FFF2-40B4-BE49-F238E27FC236}">
                <a16:creationId xmlns:a16="http://schemas.microsoft.com/office/drawing/2014/main" id="{30FC9E15-C09A-6F2D-7118-14FBD3AAC6A2}"/>
              </a:ext>
            </a:extLst>
          </p:cNvPr>
          <p:cNvSpPr>
            <a:spLocks noGrp="1"/>
          </p:cNvSpPr>
          <p:nvPr>
            <p:ph type="sldNum" sz="quarter" idx="12"/>
          </p:nvPr>
        </p:nvSpPr>
        <p:spPr/>
        <p:txBody>
          <a:bodyPr/>
          <a:lstStyle/>
          <a:p>
            <a:fld id="{DEE5BC03-7CE3-4FE3-BC0A-0ACCA8AC1F24}" type="slidenum">
              <a:rPr lang="en-US" smtClean="0"/>
              <a:pPr/>
              <a:t>14</a:t>
            </a:fld>
            <a:endParaRPr lang="en-US"/>
          </a:p>
        </p:txBody>
      </p:sp>
      <p:pic>
        <p:nvPicPr>
          <p:cNvPr id="5" name="Picture 4">
            <a:extLst>
              <a:ext uri="{FF2B5EF4-FFF2-40B4-BE49-F238E27FC236}">
                <a16:creationId xmlns:a16="http://schemas.microsoft.com/office/drawing/2014/main" id="{2494BB7B-6A0F-58F4-A7AE-23B9DE3FF06D}"/>
              </a:ext>
            </a:extLst>
          </p:cNvPr>
          <p:cNvPicPr>
            <a:picLocks noChangeAspect="1"/>
          </p:cNvPicPr>
          <p:nvPr/>
        </p:nvPicPr>
        <p:blipFill>
          <a:blip r:embed="rId3"/>
          <a:stretch>
            <a:fillRect/>
          </a:stretch>
        </p:blipFill>
        <p:spPr>
          <a:xfrm>
            <a:off x="892628" y="1619701"/>
            <a:ext cx="7358743" cy="5238299"/>
          </a:xfrm>
          <a:prstGeom prst="rect">
            <a:avLst/>
          </a:prstGeom>
        </p:spPr>
      </p:pic>
    </p:spTree>
    <p:extLst>
      <p:ext uri="{BB962C8B-B14F-4D97-AF65-F5344CB8AC3E}">
        <p14:creationId xmlns:p14="http://schemas.microsoft.com/office/powerpoint/2010/main" val="4162945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9986B-9BB8-7592-903C-DCD8146E9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777CAB-0C39-38FA-EFE4-B3EC1CF538A8}"/>
              </a:ext>
            </a:extLst>
          </p:cNvPr>
          <p:cNvSpPr>
            <a:spLocks noGrp="1"/>
          </p:cNvSpPr>
          <p:nvPr>
            <p:ph type="title"/>
          </p:nvPr>
        </p:nvSpPr>
        <p:spPr>
          <a:xfrm>
            <a:off x="536860" y="1553497"/>
            <a:ext cx="8336975" cy="619432"/>
          </a:xfrm>
        </p:spPr>
        <p:txBody>
          <a:bodyPr/>
          <a:lstStyle/>
          <a:p>
            <a:pPr fontAlgn="base"/>
            <a:r>
              <a:rPr lang="en-US"/>
              <a:t>Data, reporting, &amp; tracking</a:t>
            </a:r>
            <a:endParaRPr lang="en-US" sz="3600"/>
          </a:p>
        </p:txBody>
      </p:sp>
      <p:sp>
        <p:nvSpPr>
          <p:cNvPr id="3" name="Content Placeholder 2">
            <a:extLst>
              <a:ext uri="{FF2B5EF4-FFF2-40B4-BE49-F238E27FC236}">
                <a16:creationId xmlns:a16="http://schemas.microsoft.com/office/drawing/2014/main" id="{390A3BB1-21AE-8214-A153-02D6441B82AD}"/>
              </a:ext>
            </a:extLst>
          </p:cNvPr>
          <p:cNvSpPr>
            <a:spLocks noGrp="1"/>
          </p:cNvSpPr>
          <p:nvPr>
            <p:ph idx="1"/>
          </p:nvPr>
        </p:nvSpPr>
        <p:spPr>
          <a:xfrm>
            <a:off x="536860" y="2172929"/>
            <a:ext cx="8336975" cy="4185341"/>
          </a:xfrm>
        </p:spPr>
        <p:txBody>
          <a:bodyPr lIns="91440" tIns="45720" rIns="91440" bIns="45720" numCol="1" anchor="t"/>
          <a:lstStyle/>
          <a:p>
            <a:pPr fontAlgn="base"/>
            <a:r>
              <a:rPr lang="en-US"/>
              <a:t>Reporting queries exist and are still evolving </a:t>
            </a:r>
          </a:p>
          <a:p>
            <a:pPr fontAlgn="base"/>
            <a:r>
              <a:rPr lang="en-US"/>
              <a:t>Colleges must: </a:t>
            </a:r>
          </a:p>
          <a:p>
            <a:pPr lvl="1" fontAlgn="base"/>
            <a:r>
              <a:rPr lang="en-US"/>
              <a:t>Run queries </a:t>
            </a:r>
          </a:p>
          <a:p>
            <a:pPr lvl="1" fontAlgn="base"/>
            <a:r>
              <a:rPr lang="en-US"/>
              <a:t>Validate data </a:t>
            </a:r>
          </a:p>
          <a:p>
            <a:pPr fontAlgn="base"/>
            <a:r>
              <a:rPr lang="en-US"/>
              <a:t>Challenges: </a:t>
            </a:r>
          </a:p>
          <a:p>
            <a:pPr lvl="1" fontAlgn="base"/>
            <a:r>
              <a:rPr lang="en-US"/>
              <a:t>Identifying students by high school before registration</a:t>
            </a:r>
          </a:p>
          <a:p>
            <a:pPr lvl="1" fontAlgn="base"/>
            <a:r>
              <a:rPr lang="en-US"/>
              <a:t>Tracking multi-program applications (students may be in more than one program type but are only applying to one program) </a:t>
            </a:r>
          </a:p>
          <a:p>
            <a:pPr lvl="1" fontAlgn="base"/>
            <a:r>
              <a:rPr lang="en-US"/>
              <a:t>Tracking multi-program enrollment </a:t>
            </a:r>
          </a:p>
        </p:txBody>
      </p:sp>
      <p:sp>
        <p:nvSpPr>
          <p:cNvPr id="4" name="Slide Number Placeholder 3">
            <a:extLst>
              <a:ext uri="{FF2B5EF4-FFF2-40B4-BE49-F238E27FC236}">
                <a16:creationId xmlns:a16="http://schemas.microsoft.com/office/drawing/2014/main" id="{8525AB2B-E5B6-A8DE-431E-48B5E9BE5D9E}"/>
              </a:ext>
            </a:extLst>
          </p:cNvPr>
          <p:cNvSpPr>
            <a:spLocks noGrp="1"/>
          </p:cNvSpPr>
          <p:nvPr>
            <p:ph type="sldNum" sz="quarter" idx="12"/>
          </p:nvPr>
        </p:nvSpPr>
        <p:spPr/>
        <p:txBody>
          <a:bodyPr/>
          <a:lstStyle/>
          <a:p>
            <a:fld id="{DEE5BC03-7CE3-4FE3-BC0A-0ACCA8AC1F24}" type="slidenum">
              <a:rPr lang="en-US" smtClean="0"/>
              <a:pPr/>
              <a:t>15</a:t>
            </a:fld>
            <a:endParaRPr lang="en-US"/>
          </a:p>
        </p:txBody>
      </p:sp>
    </p:spTree>
    <p:extLst>
      <p:ext uri="{BB962C8B-B14F-4D97-AF65-F5344CB8AC3E}">
        <p14:creationId xmlns:p14="http://schemas.microsoft.com/office/powerpoint/2010/main" val="3562941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03AC-35B4-A74B-899F-16802B61E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F1437-BCAD-593A-5BDF-F4E2B0534027}"/>
              </a:ext>
            </a:extLst>
          </p:cNvPr>
          <p:cNvSpPr>
            <a:spLocks noGrp="1"/>
          </p:cNvSpPr>
          <p:nvPr>
            <p:ph type="title"/>
          </p:nvPr>
        </p:nvSpPr>
        <p:spPr>
          <a:xfrm>
            <a:off x="536860" y="1553497"/>
            <a:ext cx="8336975" cy="619432"/>
          </a:xfrm>
        </p:spPr>
        <p:txBody>
          <a:bodyPr/>
          <a:lstStyle/>
          <a:p>
            <a:pPr fontAlgn="base"/>
            <a:r>
              <a:rPr lang="en-US"/>
              <a:t>Instructor setup &amp; </a:t>
            </a:r>
            <a:r>
              <a:rPr lang="en-US" err="1"/>
              <a:t>hr</a:t>
            </a:r>
            <a:endParaRPr lang="en-US" sz="3600"/>
          </a:p>
        </p:txBody>
      </p:sp>
      <p:sp>
        <p:nvSpPr>
          <p:cNvPr id="3" name="Content Placeholder 2">
            <a:extLst>
              <a:ext uri="{FF2B5EF4-FFF2-40B4-BE49-F238E27FC236}">
                <a16:creationId xmlns:a16="http://schemas.microsoft.com/office/drawing/2014/main" id="{74B9CEC1-A729-14F0-6C64-7AAE77F52793}"/>
              </a:ext>
            </a:extLst>
          </p:cNvPr>
          <p:cNvSpPr>
            <a:spLocks noGrp="1"/>
          </p:cNvSpPr>
          <p:nvPr>
            <p:ph idx="1"/>
          </p:nvPr>
        </p:nvSpPr>
        <p:spPr>
          <a:xfrm>
            <a:off x="536860" y="2272329"/>
            <a:ext cx="8336975" cy="4072270"/>
          </a:xfrm>
        </p:spPr>
        <p:txBody>
          <a:bodyPr lIns="91440" tIns="45720" rIns="91440" bIns="45720" numCol="1" anchor="t"/>
          <a:lstStyle/>
          <a:p>
            <a:pPr marL="457200" indent="-457200" fontAlgn="base"/>
            <a:r>
              <a:rPr lang="en-US"/>
              <a:t>Set up HS teachers in </a:t>
            </a:r>
            <a:r>
              <a:rPr lang="en-US" err="1"/>
              <a:t>ctcLink</a:t>
            </a:r>
            <a:r>
              <a:rPr lang="en-US"/>
              <a:t> using “Person of Interest” (POI) functionality</a:t>
            </a:r>
          </a:p>
          <a:p>
            <a:pPr marL="457200" indent="-457200"/>
            <a:r>
              <a:rPr lang="en-US"/>
              <a:t>Requires HR and potential IT support</a:t>
            </a:r>
          </a:p>
          <a:p>
            <a:pPr marL="457200" indent="-457200"/>
            <a:r>
              <a:rPr lang="en-US"/>
              <a:t>Does not require ID verification or I-9</a:t>
            </a:r>
          </a:p>
          <a:p>
            <a:pPr marL="457200" indent="-457200"/>
            <a:r>
              <a:rPr lang="en-US"/>
              <a:t>Considerations: </a:t>
            </a:r>
          </a:p>
          <a:p>
            <a:pPr lvl="1" fontAlgn="base"/>
            <a:r>
              <a:rPr lang="en-US"/>
              <a:t>System accuracy </a:t>
            </a:r>
          </a:p>
          <a:p>
            <a:pPr lvl="1"/>
            <a:r>
              <a:rPr lang="en-US"/>
              <a:t>Staff workload </a:t>
            </a:r>
          </a:p>
          <a:p>
            <a:pPr lvl="1" fontAlgn="base"/>
            <a:r>
              <a:rPr lang="en-US"/>
              <a:t>Instructor name identified vs. "Staff or TBD"</a:t>
            </a:r>
          </a:p>
          <a:p>
            <a:pPr lvl="1"/>
            <a:r>
              <a:rPr lang="en-US"/>
              <a:t>Program consistency (</a:t>
            </a:r>
            <a:r>
              <a:rPr lang="en-US" err="1"/>
              <a:t>CiHS</a:t>
            </a:r>
            <a:r>
              <a:rPr lang="en-US"/>
              <a:t> and CTE DC)</a:t>
            </a:r>
          </a:p>
        </p:txBody>
      </p:sp>
      <p:sp>
        <p:nvSpPr>
          <p:cNvPr id="4" name="Slide Number Placeholder 3">
            <a:extLst>
              <a:ext uri="{FF2B5EF4-FFF2-40B4-BE49-F238E27FC236}">
                <a16:creationId xmlns:a16="http://schemas.microsoft.com/office/drawing/2014/main" id="{B10E894E-1661-AB7E-5AFD-5AE8608D818A}"/>
              </a:ext>
            </a:extLst>
          </p:cNvPr>
          <p:cNvSpPr>
            <a:spLocks noGrp="1"/>
          </p:cNvSpPr>
          <p:nvPr>
            <p:ph type="sldNum" sz="quarter" idx="12"/>
          </p:nvPr>
        </p:nvSpPr>
        <p:spPr/>
        <p:txBody>
          <a:bodyPr/>
          <a:lstStyle/>
          <a:p>
            <a:fld id="{DEE5BC03-7CE3-4FE3-BC0A-0ACCA8AC1F24}" type="slidenum">
              <a:rPr lang="en-US" smtClean="0"/>
              <a:pPr/>
              <a:t>16</a:t>
            </a:fld>
            <a:endParaRPr lang="en-US"/>
          </a:p>
        </p:txBody>
      </p:sp>
    </p:spTree>
    <p:extLst>
      <p:ext uri="{BB962C8B-B14F-4D97-AF65-F5344CB8AC3E}">
        <p14:creationId xmlns:p14="http://schemas.microsoft.com/office/powerpoint/2010/main" val="2765936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7008F-A404-1DE6-7CAD-141D6BEFC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BF032-523A-4EB7-C88A-ED9C7B9DA1A3}"/>
              </a:ext>
            </a:extLst>
          </p:cNvPr>
          <p:cNvSpPr>
            <a:spLocks noGrp="1"/>
          </p:cNvSpPr>
          <p:nvPr>
            <p:ph type="title"/>
          </p:nvPr>
        </p:nvSpPr>
        <p:spPr>
          <a:xfrm>
            <a:off x="227401" y="1624428"/>
            <a:ext cx="8915961" cy="510250"/>
          </a:xfrm>
        </p:spPr>
        <p:txBody>
          <a:bodyPr lIns="91440" tIns="45720" rIns="91440" bIns="45720" anchor="t"/>
          <a:lstStyle/>
          <a:p>
            <a:r>
              <a:rPr lang="en-US"/>
              <a:t>Lessons learned SVC</a:t>
            </a:r>
          </a:p>
        </p:txBody>
      </p:sp>
      <p:sp>
        <p:nvSpPr>
          <p:cNvPr id="3" name="Content Placeholder 2">
            <a:extLst>
              <a:ext uri="{FF2B5EF4-FFF2-40B4-BE49-F238E27FC236}">
                <a16:creationId xmlns:a16="http://schemas.microsoft.com/office/drawing/2014/main" id="{6C1B0F67-A5C7-E38A-E816-234C7A57320F}"/>
              </a:ext>
            </a:extLst>
          </p:cNvPr>
          <p:cNvSpPr>
            <a:spLocks noGrp="1"/>
          </p:cNvSpPr>
          <p:nvPr>
            <p:ph idx="1"/>
          </p:nvPr>
        </p:nvSpPr>
        <p:spPr>
          <a:xfrm>
            <a:off x="367157" y="2276856"/>
            <a:ext cx="8636450" cy="4207070"/>
          </a:xfrm>
        </p:spPr>
        <p:txBody>
          <a:bodyPr lIns="91440" tIns="45720" rIns="91440" bIns="45720" anchor="t"/>
          <a:lstStyle/>
          <a:p>
            <a:r>
              <a:rPr lang="en-US" sz="1800"/>
              <a:t>Engaging high school partners</a:t>
            </a:r>
          </a:p>
          <a:p>
            <a:pPr lvl="1"/>
            <a:r>
              <a:rPr lang="en-US" sz="1600"/>
              <a:t>Option for high school partners to "</a:t>
            </a:r>
            <a:r>
              <a:rPr lang="en-US" sz="1600">
                <a:hlinkClick r:id="rId3"/>
              </a:rPr>
              <a:t>book" an SVC representative</a:t>
            </a:r>
            <a:r>
              <a:rPr lang="en-US" sz="1600"/>
              <a:t> to come to classrooms</a:t>
            </a:r>
          </a:p>
          <a:p>
            <a:pPr lvl="2"/>
            <a:r>
              <a:rPr lang="en-US" sz="1400"/>
              <a:t>When high schools took advantage of this, it worked well!</a:t>
            </a:r>
          </a:p>
          <a:p>
            <a:pPr lvl="1"/>
            <a:r>
              <a:rPr lang="en-US" sz="1600"/>
              <a:t>Also created video and PowerPoint tools for teachers to utilize if they didn’t want a representative. These were emailed multiple times to teachers.</a:t>
            </a:r>
          </a:p>
          <a:p>
            <a:r>
              <a:rPr lang="en-US" sz="1800"/>
              <a:t>Establishing internal timelines</a:t>
            </a:r>
          </a:p>
          <a:p>
            <a:pPr lvl="1"/>
            <a:r>
              <a:rPr lang="en-US" sz="1600"/>
              <a:t>We aligned our internal deadlines with CiHS deadlines</a:t>
            </a:r>
          </a:p>
          <a:p>
            <a:r>
              <a:rPr lang="en-US" sz="1800"/>
              <a:t>Internal decisions</a:t>
            </a:r>
          </a:p>
          <a:p>
            <a:pPr lvl="1"/>
            <a:r>
              <a:rPr lang="en-US" sz="1600"/>
              <a:t>Course structure--&gt;OEE</a:t>
            </a:r>
          </a:p>
          <a:p>
            <a:pPr lvl="1"/>
            <a:r>
              <a:rPr lang="en-US" sz="1600"/>
              <a:t>Winter/spring registration: Most classes built for spring and a small number in the fall which allowed us to do a "pilot of the pilot" and resolve some issues for spring</a:t>
            </a:r>
          </a:p>
          <a:p>
            <a:pPr lvl="1"/>
            <a:r>
              <a:rPr lang="en-US" sz="1600"/>
              <a:t>Student self-registration: We had a lot of issues with this: course builds prevented some students from enrolling, holds on student accounts, need to term activate students, some students just missing a shopping cart for no reason. We had students email asking to be manually enrolled as a workaround.</a:t>
            </a:r>
          </a:p>
        </p:txBody>
      </p:sp>
      <p:sp>
        <p:nvSpPr>
          <p:cNvPr id="4" name="Slide Number Placeholder 3">
            <a:extLst>
              <a:ext uri="{FF2B5EF4-FFF2-40B4-BE49-F238E27FC236}">
                <a16:creationId xmlns:a16="http://schemas.microsoft.com/office/drawing/2014/main" id="{B0B447B8-55CF-C2A5-A2ED-6D93ED591A02}"/>
              </a:ext>
            </a:extLst>
          </p:cNvPr>
          <p:cNvSpPr>
            <a:spLocks noGrp="1"/>
          </p:cNvSpPr>
          <p:nvPr>
            <p:ph type="sldNum" sz="quarter" idx="12"/>
          </p:nvPr>
        </p:nvSpPr>
        <p:spPr/>
        <p:txBody>
          <a:bodyPr/>
          <a:lstStyle/>
          <a:p>
            <a:fld id="{DEE5BC03-7CE3-4FE3-BC0A-0ACCA8AC1F24}" type="slidenum">
              <a:rPr lang="en-US" smtClean="0"/>
              <a:pPr/>
              <a:t>17</a:t>
            </a:fld>
            <a:endParaRPr lang="en-US"/>
          </a:p>
        </p:txBody>
      </p:sp>
    </p:spTree>
    <p:extLst>
      <p:ext uri="{BB962C8B-B14F-4D97-AF65-F5344CB8AC3E}">
        <p14:creationId xmlns:p14="http://schemas.microsoft.com/office/powerpoint/2010/main" val="936377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272BF-2F55-188B-7193-601314BAD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A26E8-B4C0-D9F7-9CB6-97E89DCE4AE3}"/>
              </a:ext>
            </a:extLst>
          </p:cNvPr>
          <p:cNvSpPr>
            <a:spLocks noGrp="1"/>
          </p:cNvSpPr>
          <p:nvPr>
            <p:ph type="title"/>
          </p:nvPr>
        </p:nvSpPr>
        <p:spPr>
          <a:xfrm>
            <a:off x="628650" y="1645920"/>
            <a:ext cx="7886700" cy="548640"/>
          </a:xfrm>
        </p:spPr>
        <p:txBody>
          <a:bodyPr/>
          <a:lstStyle/>
          <a:p>
            <a:r>
              <a:rPr lang="en-US"/>
              <a:t>Thank you for your participation</a:t>
            </a:r>
          </a:p>
        </p:txBody>
      </p:sp>
      <p:sp>
        <p:nvSpPr>
          <p:cNvPr id="3" name="Text Placeholder 2">
            <a:extLst>
              <a:ext uri="{FF2B5EF4-FFF2-40B4-BE49-F238E27FC236}">
                <a16:creationId xmlns:a16="http://schemas.microsoft.com/office/drawing/2014/main" id="{A9190AA3-4C94-8580-78D0-85883C21115F}"/>
              </a:ext>
            </a:extLst>
          </p:cNvPr>
          <p:cNvSpPr>
            <a:spLocks noGrp="1"/>
          </p:cNvSpPr>
          <p:nvPr>
            <p:ph type="body" sz="quarter" idx="10"/>
          </p:nvPr>
        </p:nvSpPr>
        <p:spPr>
          <a:xfrm>
            <a:off x="628650" y="2496312"/>
            <a:ext cx="7886700" cy="3438144"/>
          </a:xfrm>
        </p:spPr>
        <p:txBody>
          <a:bodyPr lIns="91440" tIns="45720" rIns="91440" bIns="45720" anchor="t"/>
          <a:lstStyle/>
          <a:p>
            <a:pPr marL="0" indent="0">
              <a:buNone/>
            </a:pPr>
            <a:endParaRPr lang="en-US"/>
          </a:p>
          <a:p>
            <a:pPr marL="0" indent="0" algn="ctr">
              <a:buNone/>
            </a:pPr>
            <a:r>
              <a:rPr lang="en-US" sz="4400"/>
              <a:t>Questions?</a:t>
            </a:r>
            <a:endParaRPr lang="en-US" sz="4400">
              <a:solidFill>
                <a:schemeClr val="tx1">
                  <a:lumMod val="75000"/>
                  <a:lumOff val="25000"/>
                </a:schemeClr>
              </a:solidFill>
            </a:endParaRPr>
          </a:p>
          <a:p>
            <a:pPr marL="0" indent="0">
              <a:buNone/>
            </a:pPr>
            <a:endParaRPr lang="en-US">
              <a:solidFill>
                <a:schemeClr val="tx1"/>
              </a:solidFill>
            </a:endParaRPr>
          </a:p>
          <a:p>
            <a:pPr marL="0" indent="0">
              <a:buNone/>
            </a:pPr>
            <a:endParaRPr lang="en-US">
              <a:solidFill>
                <a:schemeClr val="tx1"/>
              </a:solidFill>
            </a:endParaRPr>
          </a:p>
          <a:p>
            <a:pPr marL="0" indent="0">
              <a:buNone/>
            </a:pPr>
            <a:r>
              <a:rPr lang="en-US">
                <a:solidFill>
                  <a:schemeClr val="tx1"/>
                </a:solidFill>
              </a:rPr>
              <a:t>SBCTC Contact Information</a:t>
            </a:r>
          </a:p>
          <a:p>
            <a:r>
              <a:rPr lang="en-US" sz="2400">
                <a:solidFill>
                  <a:schemeClr val="tx1"/>
                </a:solidFill>
              </a:rPr>
              <a:t>William Belden, </a:t>
            </a:r>
            <a:r>
              <a:rPr lang="en-US" sz="2400">
                <a:solidFill>
                  <a:schemeClr val="tx1"/>
                </a:solidFill>
                <a:hlinkClick r:id="rId3"/>
              </a:rPr>
              <a:t>wbelden@sbctc.edu</a:t>
            </a:r>
            <a:r>
              <a:rPr lang="en-US" sz="2400">
                <a:solidFill>
                  <a:schemeClr val="tx1"/>
                </a:solidFill>
              </a:rPr>
              <a:t> </a:t>
            </a:r>
          </a:p>
        </p:txBody>
      </p:sp>
    </p:spTree>
    <p:extLst>
      <p:ext uri="{BB962C8B-B14F-4D97-AF65-F5344CB8AC3E}">
        <p14:creationId xmlns:p14="http://schemas.microsoft.com/office/powerpoint/2010/main" val="314437802"/>
      </p:ext>
    </p:extLst>
  </p:cSld>
  <p:clrMapOvr>
    <a:masterClrMapping/>
  </p:clrMapOvr>
</p:sld>
</file>

<file path=ppt/theme/theme1.xml><?xml version="1.0" encoding="utf-8"?>
<a:theme xmlns:a="http://schemas.openxmlformats.org/drawingml/2006/main" name="Office Theme">
  <a:themeElements>
    <a:clrScheme name="SBCTC">
      <a:dk1>
        <a:srgbClr val="003764"/>
      </a:dk1>
      <a:lt1>
        <a:sysClr val="window" lastClr="FFFFFF"/>
      </a:lt1>
      <a:dk2>
        <a:srgbClr val="0071CE"/>
      </a:dk2>
      <a:lt2>
        <a:srgbClr val="C3C6C8"/>
      </a:lt2>
      <a:accent1>
        <a:srgbClr val="F4CD00"/>
      </a:accent1>
      <a:accent2>
        <a:srgbClr val="65CBC9"/>
      </a:accent2>
      <a:accent3>
        <a:srgbClr val="FFB547"/>
      </a:accent3>
      <a:accent4>
        <a:srgbClr val="00C18B"/>
      </a:accent4>
      <a:accent5>
        <a:srgbClr val="3D6489"/>
      </a:accent5>
      <a:accent6>
        <a:srgbClr val="2A70B8"/>
      </a:accent6>
      <a:hlink>
        <a:srgbClr val="0563C1"/>
      </a:hlink>
      <a:folHlink>
        <a:srgbClr val="954F72"/>
      </a:folHlink>
    </a:clrScheme>
    <a:fontScheme name="SBCTC">
      <a:majorFont>
        <a:latin typeface="Franklin Gothic Medium"/>
        <a:ea typeface=""/>
        <a:cs typeface=""/>
      </a:majorFont>
      <a:minorFont>
        <a:latin typeface="Franklin Gothic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BECA933C-E61D-4F0A-B8CC-7399F5DE585F}" vid="{FB695196-C725-406F-B47F-C1D50E497C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file>

<file path=customXml/item3.xml><?xml version="1.0" encoding="utf-8"?>
<ct:contentTypeSchema xmlns:ct="http://schemas.microsoft.com/office/2006/metadata/contentType" xmlns:ma="http://schemas.microsoft.com/office/2006/metadata/properties/metaAttributes" ct:_="" ma:_="" ma:contentTypeName="Document" ma:contentTypeID="0x0101001F948E665ECF7842A8E9F6A6D42CD1A8" ma:contentTypeVersion="521" ma:contentTypeDescription="Create a new document." ma:contentTypeScope="" ma:versionID="51f8041fdf45ec22aa6f6fa6ea81b15c">
  <xsd:schema xmlns:xsd="http://www.w3.org/2001/XMLSchema" xmlns:xs="http://www.w3.org/2001/XMLSchema" xmlns:p="http://schemas.microsoft.com/office/2006/metadata/properties" xmlns:ns1="http://schemas.microsoft.com/sharepoint/v3" xmlns:ns2="d9922a8a-c8e9-487d-95d2-c6b1c2450a72" xmlns:ns3="03e82ba2-b1c2-49ab-af23-43782fb35cbc" targetNamespace="http://schemas.microsoft.com/office/2006/metadata/properties" ma:root="true" ma:fieldsID="fa3f456d78f6af42d6d05b92447bc613" ns1:_="" ns2:_="" ns3:_="">
    <xsd:import namespace="http://schemas.microsoft.com/sharepoint/v3"/>
    <xsd:import namespace="d9922a8a-c8e9-487d-95d2-c6b1c2450a72"/>
    <xsd:import namespace="03e82ba2-b1c2-49ab-af23-43782fb35cbc"/>
    <xsd:element name="properties">
      <xsd:complexType>
        <xsd:sequence>
          <xsd:element name="documentManagement">
            <xsd:complexType>
              <xsd:all>
                <xsd:element ref="ns2:Menu_x0020_Group" minOccurs="0"/>
                <xsd:element ref="ns2:Category" minOccurs="0"/>
                <xsd:element ref="ns2:Content_x0020_Owner" minOccurs="0"/>
                <xsd:element ref="ns3:_dlc_DocId" minOccurs="0"/>
                <xsd:element ref="ns3:_dlc_DocIdUrl" minOccurs="0"/>
                <xsd:element ref="ns3:_dlc_DocIdPersistId" minOccurs="0"/>
                <xsd:element ref="ns2:IconOverlay" minOccurs="0"/>
                <xsd:element ref="ns1:PublishingExpirationDate" minOccurs="0"/>
                <xsd:element ref="ns1:PublishingStartDate"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ExpirationDate" ma:index="15"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PublishingStartDate" ma:index="16"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9922a8a-c8e9-487d-95d2-c6b1c2450a72" elementFormDefault="qualified">
    <xsd:import namespace="http://schemas.microsoft.com/office/2006/documentManagement/types"/>
    <xsd:import namespace="http://schemas.microsoft.com/office/infopath/2007/PartnerControls"/>
    <xsd:element name="Menu_x0020_Group" ma:index="2" nillable="true" ma:displayName="Menu Group" ma:default="Publications &amp; Printing" ma:format="Dropdown" ma:internalName="Menu_x0020_Group" ma:readOnly="false">
      <xsd:simpleType>
        <xsd:restriction base="dms:Choice">
          <xsd:enumeration value="Publications &amp; Printing"/>
        </xsd:restriction>
      </xsd:simpleType>
    </xsd:element>
    <xsd:element name="Category" ma:index="3" nillable="true" ma:displayName="Category" ma:format="Dropdown" ma:internalName="Category" ma:readOnly="false">
      <xsd:simpleType>
        <xsd:restriction base="dms:Choice">
          <xsd:enumeration value="Business Cards"/>
          <xsd:enumeration value="Name Badges"/>
          <xsd:enumeration value="Logos"/>
          <xsd:enumeration value="SBCTC Templates"/>
          <xsd:enumeration value="Style Guide"/>
          <xsd:enumeration value="Zoom Backgrounds"/>
        </xsd:restriction>
      </xsd:simpleType>
    </xsd:element>
    <xsd:element name="Content_x0020_Owner" ma:index="10" nillable="true" ma:displayName="Content Owner" ma:list="UserInfo" ma:SharePointGroup="0" ma:internalName="Content_x0020_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conOverlay" ma:index="14" nillable="true" ma:displayName="IconOverlay" ma:internalName="IconOverlay" ma:readOnly="false">
      <xsd:simpleType>
        <xsd:restriction base="dms:Text"/>
      </xsd:simpleType>
    </xsd:element>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072a751-c2a1-410f-8384-0186ab4766e9"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e82ba2-b1c2-49ab-af23-43782fb35cbc"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f6202957-37ba-46a5-855f-0b2c18713e96}" ma:internalName="TaxCatchAll" ma:showField="CatchAllData" ma:web="03e82ba2-b1c2-49ab-af23-43782fb35c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Content_x0020_Owner xmlns="d9922a8a-c8e9-487d-95d2-c6b1c2450a72">
      <UserInfo>
        <DisplayName>Katie Rose</DisplayName>
        <AccountId>85</AccountId>
        <AccountType/>
      </UserInfo>
    </Content_x0020_Owner>
    <IconOverlay xmlns="d9922a8a-c8e9-487d-95d2-c6b1c2450a72" xsi:nil="true"/>
    <Menu_x0020_Group xmlns="d9922a8a-c8e9-487d-95d2-c6b1c2450a72">Publications &amp; Printing</Menu_x0020_Group>
    <Category xmlns="d9922a8a-c8e9-487d-95d2-c6b1c2450a72">SBCTC Templates</Category>
    <_dlc_DocId xmlns="03e82ba2-b1c2-49ab-af23-43782fb35cbc">Z7X6SQ3F62JH-64-83</_dlc_DocId>
    <_dlc_DocIdUrl xmlns="03e82ba2-b1c2-49ab-af23-43782fb35cbc">
      <Url>https://portal.sbctc.edu/sites/Intranet/publications/_layouts/15/DocIdRedir.aspx?ID=Z7X6SQ3F62JH-64-83</Url>
      <Description>Z7X6SQ3F62JH-64-83</Description>
    </_dlc_DocIdUrl>
    <lcf76f155ced4ddcb4097134ff3c332f xmlns="d9922a8a-c8e9-487d-95d2-c6b1c2450a72">
      <Terms xmlns="http://schemas.microsoft.com/office/infopath/2007/PartnerControls"/>
    </lcf76f155ced4ddcb4097134ff3c332f>
    <TaxCatchAll xmlns="03e82ba2-b1c2-49ab-af23-43782fb35cbc" xsi:nil="true"/>
  </documentManagement>
</p:properties>
</file>

<file path=customXml/itemProps1.xml><?xml version="1.0" encoding="utf-8"?>
<ds:datastoreItem xmlns:ds="http://schemas.openxmlformats.org/officeDocument/2006/customXml" ds:itemID="{ADB5638D-D5BF-4859-98A2-1C19EAA93CE0}">
  <ds:schemaRefs>
    <ds:schemaRef ds:uri="http://schemas.microsoft.com/sharepoint/v3/contenttype/forms"/>
  </ds:schemaRefs>
</ds:datastoreItem>
</file>

<file path=customXml/itemProps2.xml><?xml version="1.0" encoding="utf-8"?>
<ds:datastoreItem xmlns:ds="http://schemas.openxmlformats.org/officeDocument/2006/customXml" ds:itemID="{935940EB-9295-40F5-8C8B-916A82F32F42}">
  <ds:schemaRefs>
    <ds:schemaRef ds:uri="http://schemas.microsoft.com/sharepoint/events"/>
  </ds:schemaRefs>
</ds:datastoreItem>
</file>

<file path=customXml/itemProps3.xml><?xml version="1.0" encoding="utf-8"?>
<ds:datastoreItem xmlns:ds="http://schemas.openxmlformats.org/officeDocument/2006/customXml" ds:itemID="{356CFCBF-C6F2-4D1E-B23D-3567FAA054FC}">
  <ds:schemaRefs>
    <ds:schemaRef ds:uri="03e82ba2-b1c2-49ab-af23-43782fb35cbc"/>
    <ds:schemaRef ds:uri="d9922a8a-c8e9-487d-95d2-c6b1c2450a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C5C388AF-9EF2-40E4-AC4E-C9E502C2E4DC}">
  <ds:schemaRefs>
    <ds:schemaRef ds:uri="03e82ba2-b1c2-49ab-af23-43782fb35cbc"/>
    <ds:schemaRef ds:uri="d9922a8a-c8e9-487d-95d2-c6b1c2450a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1933</Words>
  <Application>Microsoft Office PowerPoint</Application>
  <PresentationFormat>On-screen Show (4:3)</PresentationFormat>
  <Paragraphs>264</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Courier New</vt:lpstr>
      <vt:lpstr>Franklin Gothic Book</vt:lpstr>
      <vt:lpstr>Office Theme</vt:lpstr>
      <vt:lpstr>CTE Dual Credit</vt:lpstr>
      <vt:lpstr>Presentation overview</vt:lpstr>
      <vt:lpstr>COP Participants</vt:lpstr>
      <vt:lpstr>Strategic context</vt:lpstr>
      <vt:lpstr>expectations for new colleges</vt:lpstr>
      <vt:lpstr>What supports will be provided</vt:lpstr>
      <vt:lpstr>System resources</vt:lpstr>
      <vt:lpstr>Key benefits</vt:lpstr>
      <vt:lpstr>Key benefits</vt:lpstr>
      <vt:lpstr>College Staffing &amp; Capacity</vt:lpstr>
      <vt:lpstr>COP Areas of focus today</vt:lpstr>
      <vt:lpstr>High school coordination</vt:lpstr>
      <vt:lpstr>Course Build &amp; Academic Calendar</vt:lpstr>
      <vt:lpstr>HS Location code</vt:lpstr>
      <vt:lpstr>Data, reporting, &amp; tracking</vt:lpstr>
      <vt:lpstr>Instructor setup &amp; hr</vt:lpstr>
      <vt:lpstr>Lessons learned SVC</vt:lpstr>
      <vt:lpstr>Thank you for your 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SBCTC PowerPoint template--standard version</dc:title>
  <dc:creator>Katie Rose</dc:creator>
  <cp:lastModifiedBy>William Belden</cp:lastModifiedBy>
  <cp:revision>1</cp:revision>
  <dcterms:created xsi:type="dcterms:W3CDTF">2019-07-26T22:41:21Z</dcterms:created>
  <dcterms:modified xsi:type="dcterms:W3CDTF">2026-09-02T20:54:52Z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0x0101001F948E665ECF7842A8E9F6A6D42CD1A8</vt:lpwstr>
  </property>
  <property fmtid="{D5CDD505-2E9C-101B-9397-08002B2CF9AE}" pid="3" name="_dlc_DocIdItemGuid">
    <vt:lpwstr>bc372a88-358c-4bb6-8d38-dd951ccab0b4</vt:lpwstr>
  </property>
</Properties>
</file>