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modernComment_147_C8051579.xml" ContentType="application/vnd.ms-powerpoint.comment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4"/>
  </p:sldMasterIdLst>
  <p:notesMasterIdLst>
    <p:notesMasterId r:id="rId41"/>
  </p:notesMasterIdLst>
  <p:handoutMasterIdLst>
    <p:handoutMasterId r:id="rId42"/>
  </p:handoutMasterIdLst>
  <p:sldIdLst>
    <p:sldId id="259" r:id="rId5"/>
    <p:sldId id="302" r:id="rId6"/>
    <p:sldId id="344" r:id="rId7"/>
    <p:sldId id="346" r:id="rId8"/>
    <p:sldId id="347" r:id="rId9"/>
    <p:sldId id="348" r:id="rId10"/>
    <p:sldId id="349" r:id="rId11"/>
    <p:sldId id="350" r:id="rId12"/>
    <p:sldId id="351" r:id="rId13"/>
    <p:sldId id="352" r:id="rId14"/>
    <p:sldId id="353" r:id="rId15"/>
    <p:sldId id="362" r:id="rId16"/>
    <p:sldId id="363" r:id="rId17"/>
    <p:sldId id="345" r:id="rId18"/>
    <p:sldId id="354" r:id="rId19"/>
    <p:sldId id="335" r:id="rId20"/>
    <p:sldId id="358" r:id="rId21"/>
    <p:sldId id="359" r:id="rId22"/>
    <p:sldId id="325" r:id="rId23"/>
    <p:sldId id="337" r:id="rId24"/>
    <p:sldId id="342" r:id="rId25"/>
    <p:sldId id="327" r:id="rId26"/>
    <p:sldId id="341" r:id="rId27"/>
    <p:sldId id="310" r:id="rId28"/>
    <p:sldId id="355" r:id="rId29"/>
    <p:sldId id="339" r:id="rId30"/>
    <p:sldId id="340" r:id="rId31"/>
    <p:sldId id="366" r:id="rId32"/>
    <p:sldId id="365" r:id="rId33"/>
    <p:sldId id="367" r:id="rId34"/>
    <p:sldId id="329" r:id="rId35"/>
    <p:sldId id="360" r:id="rId36"/>
    <p:sldId id="331" r:id="rId37"/>
    <p:sldId id="328" r:id="rId38"/>
    <p:sldId id="361" r:id="rId39"/>
    <p:sldId id="368" r:id="rId40"/>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07DC275-7A2B-F5FB-1F81-4D2F7ED52EEB}" name="William Belden" initials="WB" userId="S::wbelden@sbctc.edu::bc4b5dc7-8207-46ac-b5ce-0e58659641bb" providerId="AD"/>
  <p188:author id="{B538458B-852B-4C52-6239-1FC931655F6E}" name="Tim McClain" initials="TM" userId="S::tim.mcclain_k12.wa.us#ext#@sbctcedu.onmicrosoft.com::ecc6e444-3359-48cd-8095-5fb921d2ea5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BC9"/>
    <a:srgbClr val="003764"/>
    <a:srgbClr val="000000"/>
    <a:srgbClr val="C3C6C8"/>
    <a:srgbClr val="FE9700"/>
    <a:srgbClr val="0071CE"/>
    <a:srgbClr val="00C18B"/>
    <a:srgbClr val="E6E6E6"/>
    <a:srgbClr val="F4CD00"/>
    <a:srgbClr val="FFB5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EBC910-B124-45AF-39EE-665E580F12DC}" v="5" dt="2022-10-26T20:33:59.223"/>
    <p1510:client id="{83BABB6C-7A79-9BB1-3805-13AA9BBE1856}" v="126" dt="2022-10-26T20:31:18.531"/>
    <p1510:client id="{AA3A45DA-E87D-FBA4-AAFB-C60C1E0D4C84}" v="275" dt="2022-10-26T19:40:19.690"/>
    <p1510:client id="{D3822AA4-7845-A4DF-6A17-88F33042683B}" v="245" dt="2022-10-26T20:36:23.610"/>
    <p1510:client id="{DDF50352-DB41-93F1-5EA0-DFEE2D7D3E25}" v="436" dt="2022-10-25T21:27:17.0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handoutMaster" Target="handoutMasters/handoutMaster1.xml"/><Relationship Id="rId47"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presProps" Target="presProps.xml"/><Relationship Id="rId48"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notesMaster" Target="notesMasters/notesMaster1.xml"/></Relationships>
</file>

<file path=ppt/comments/modernComment_147_C8051579.xml><?xml version="1.0" encoding="utf-8"?>
<p188:cmLst xmlns:a="http://schemas.openxmlformats.org/drawingml/2006/main" xmlns:r="http://schemas.openxmlformats.org/officeDocument/2006/relationships" xmlns:p188="http://schemas.microsoft.com/office/powerpoint/2018/8/main">
  <p188:cm id="{B70A242D-2081-49F3-A861-4CD1123B8C8F}" authorId="{407DC275-7A2B-F5FB-1F81-4D2F7ED52EEB}" created="2022-10-14T17:41:49.088">
    <pc:sldMkLst xmlns:pc="http://schemas.microsoft.com/office/powerpoint/2013/main/command">
      <pc:docMk/>
      <pc:sldMk cId="3355776377" sldId="327"/>
    </pc:sldMkLst>
    <p188:replyLst>
      <p188:reply id="{926DBFA2-9247-4C6E-B31F-8D9B5E0298B2}" authorId="{B538458B-852B-4C52-6239-1FC931655F6E}" created="2022-10-21T17:40:42.531">
        <p188:txBody>
          <a:bodyPr/>
          <a:lstStyle/>
          <a:p>
            <a:r>
              <a:rPr lang="en-US"/>
              <a:t>Once converted to polls, these will be individual slides, I presume.</a:t>
            </a:r>
          </a:p>
        </p188:txBody>
      </p188:reply>
    </p188:replyLst>
    <p188:txBody>
      <a:bodyPr/>
      <a:lstStyle/>
      <a:p>
        <a:r>
          <a:rPr lang="en-US"/>
          <a:t>Create zoom polls once questions are complete</a:t>
        </a:r>
      </a:p>
    </p188:txBody>
  </p188:cm>
</p188:cmLst>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2C1B7B-0FBB-40DC-AE57-0265DCD4E109}" type="doc">
      <dgm:prSet loTypeId="urn:microsoft.com/office/officeart/2018/2/layout/IconVerticalSolidList" loCatId="icon" qsTypeId="urn:microsoft.com/office/officeart/2005/8/quickstyle/simple1" qsCatId="simple" csTypeId="urn:microsoft.com/office/officeart/2005/8/colors/colorful1" csCatId="colorful" phldr="1"/>
      <dgm:spPr/>
      <dgm:t>
        <a:bodyPr/>
        <a:lstStyle/>
        <a:p>
          <a:endParaRPr lang="en-US"/>
        </a:p>
      </dgm:t>
    </dgm:pt>
    <dgm:pt modelId="{E233D69A-2112-45D6-8D79-F65F00870A38}">
      <dgm:prSet custT="1"/>
      <dgm:spPr/>
      <dgm:t>
        <a:bodyPr/>
        <a:lstStyle/>
        <a:p>
          <a:pPr>
            <a:lnSpc>
              <a:spcPct val="100000"/>
            </a:lnSpc>
          </a:pPr>
          <a:r>
            <a:rPr lang="en-US" sz="1800" b="1">
              <a:latin typeface="Segoe UI"/>
              <a:cs typeface="Segoe UI"/>
            </a:rPr>
            <a:t>Local Course Equivalencies </a:t>
          </a:r>
          <a:r>
            <a:rPr lang="en-US" sz="1800">
              <a:latin typeface="Segoe UI"/>
              <a:cs typeface="Segoe UI"/>
            </a:rPr>
            <a:t>– Equivalency frameworks are developed locally and approved as being equivalent at the school district level.  School board policy and procedures determine the process for approving local course equivalencies. </a:t>
          </a:r>
          <a:r>
            <a:rPr lang="en-US" sz="1600">
              <a:latin typeface="Segoe UI"/>
              <a:cs typeface="Segoe UI"/>
            </a:rPr>
            <a:t> </a:t>
          </a:r>
        </a:p>
      </dgm:t>
    </dgm:pt>
    <dgm:pt modelId="{41D2EA99-881C-4D44-B3AF-CA74927F6D6F}" type="parTrans" cxnId="{EC5DD392-10A9-48D1-B4CA-8FD38D6FBD47}">
      <dgm:prSet/>
      <dgm:spPr/>
      <dgm:t>
        <a:bodyPr/>
        <a:lstStyle/>
        <a:p>
          <a:endParaRPr lang="en-US"/>
        </a:p>
      </dgm:t>
    </dgm:pt>
    <dgm:pt modelId="{FB65D3FB-6704-41A0-81DC-C41F8D3ADDA0}" type="sibTrans" cxnId="{EC5DD392-10A9-48D1-B4CA-8FD38D6FBD47}">
      <dgm:prSet/>
      <dgm:spPr/>
      <dgm:t>
        <a:bodyPr/>
        <a:lstStyle/>
        <a:p>
          <a:endParaRPr lang="en-US"/>
        </a:p>
      </dgm:t>
    </dgm:pt>
    <dgm:pt modelId="{68055692-313C-486E-8B85-815C9B73EA8D}">
      <dgm:prSet custT="1"/>
      <dgm:spPr/>
      <dgm:t>
        <a:bodyPr/>
        <a:lstStyle/>
        <a:p>
          <a:pPr>
            <a:lnSpc>
              <a:spcPct val="100000"/>
            </a:lnSpc>
          </a:pPr>
          <a:r>
            <a:rPr lang="en-US" sz="1800" b="1">
              <a:latin typeface="Segoe UI"/>
              <a:cs typeface="Segoe UI"/>
            </a:rPr>
            <a:t>Statewide Course Equivalencies </a:t>
          </a:r>
          <a:r>
            <a:rPr lang="en-US" sz="1800">
              <a:latin typeface="Segoe UI"/>
              <a:cs typeface="Segoe UI"/>
            </a:rPr>
            <a:t>– Statewide equivalency frameworks are developed at the state level with a team of industry and educational partners.  Districts may modify performance assessments and leadership alignment in the statewide approved framework.  They may add standards to the framework but may not delete them.   </a:t>
          </a:r>
        </a:p>
      </dgm:t>
    </dgm:pt>
    <dgm:pt modelId="{8AE1FA77-53C9-4E72-99B6-A35BEBBABADE}" type="parTrans" cxnId="{ABDEAF4F-3812-4E0D-87A8-539A8EA3D9AD}">
      <dgm:prSet/>
      <dgm:spPr/>
      <dgm:t>
        <a:bodyPr/>
        <a:lstStyle/>
        <a:p>
          <a:endParaRPr lang="en-US"/>
        </a:p>
      </dgm:t>
    </dgm:pt>
    <dgm:pt modelId="{CA3E68D9-26F1-4EA2-9137-D0EE02EB888E}" type="sibTrans" cxnId="{ABDEAF4F-3812-4E0D-87A8-539A8EA3D9AD}">
      <dgm:prSet/>
      <dgm:spPr/>
      <dgm:t>
        <a:bodyPr/>
        <a:lstStyle/>
        <a:p>
          <a:endParaRPr lang="en-US"/>
        </a:p>
      </dgm:t>
    </dgm:pt>
    <dgm:pt modelId="{B475791C-2EDE-4872-8B37-EE09BCA19C33}" type="pres">
      <dgm:prSet presAssocID="{552C1B7B-0FBB-40DC-AE57-0265DCD4E109}" presName="root" presStyleCnt="0">
        <dgm:presLayoutVars>
          <dgm:dir/>
          <dgm:resizeHandles val="exact"/>
        </dgm:presLayoutVars>
      </dgm:prSet>
      <dgm:spPr/>
    </dgm:pt>
    <dgm:pt modelId="{CA27927C-52FC-4268-A842-5F948A35AE13}" type="pres">
      <dgm:prSet presAssocID="{E233D69A-2112-45D6-8D79-F65F00870A38}" presName="compNode" presStyleCnt="0"/>
      <dgm:spPr/>
    </dgm:pt>
    <dgm:pt modelId="{8CF19282-B2C8-4B50-B06F-848B901973B7}" type="pres">
      <dgm:prSet presAssocID="{E233D69A-2112-45D6-8D79-F65F00870A38}" presName="bgRect" presStyleLbl="bgShp" presStyleIdx="0" presStyleCnt="2"/>
      <dgm:spPr/>
    </dgm:pt>
    <dgm:pt modelId="{ADD90E36-B2FB-48B7-B28D-C6DEF4C5D056}" type="pres">
      <dgm:prSet presAssocID="{E233D69A-2112-45D6-8D79-F65F00870A38}"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choolhouse"/>
        </a:ext>
      </dgm:extLst>
    </dgm:pt>
    <dgm:pt modelId="{16E716D1-54E0-48EE-AD09-F0CB16BD031F}" type="pres">
      <dgm:prSet presAssocID="{E233D69A-2112-45D6-8D79-F65F00870A38}" presName="spaceRect" presStyleCnt="0"/>
      <dgm:spPr/>
    </dgm:pt>
    <dgm:pt modelId="{117FA0C3-FDBB-4C2E-A464-56BCD9C1545A}" type="pres">
      <dgm:prSet presAssocID="{E233D69A-2112-45D6-8D79-F65F00870A38}" presName="parTx" presStyleLbl="revTx" presStyleIdx="0" presStyleCnt="2" custScaleX="108095">
        <dgm:presLayoutVars>
          <dgm:chMax val="0"/>
          <dgm:chPref val="0"/>
        </dgm:presLayoutVars>
      </dgm:prSet>
      <dgm:spPr/>
    </dgm:pt>
    <dgm:pt modelId="{768DCDC5-C254-4001-A588-AD555204EFC6}" type="pres">
      <dgm:prSet presAssocID="{FB65D3FB-6704-41A0-81DC-C41F8D3ADDA0}" presName="sibTrans" presStyleCnt="0"/>
      <dgm:spPr/>
    </dgm:pt>
    <dgm:pt modelId="{60CB8069-288F-4AF5-92B7-2F6B7C84E09A}" type="pres">
      <dgm:prSet presAssocID="{68055692-313C-486E-8B85-815C9B73EA8D}" presName="compNode" presStyleCnt="0"/>
      <dgm:spPr/>
    </dgm:pt>
    <dgm:pt modelId="{7C949332-7B80-47B2-A25C-929AA970F3BD}" type="pres">
      <dgm:prSet presAssocID="{68055692-313C-486E-8B85-815C9B73EA8D}" presName="bgRect" presStyleLbl="bgShp" presStyleIdx="1" presStyleCnt="2"/>
      <dgm:spPr/>
    </dgm:pt>
    <dgm:pt modelId="{2585456F-B179-47EF-BFB1-C224E3F1A1E8}" type="pres">
      <dgm:prSet presAssocID="{68055692-313C-486E-8B85-815C9B73EA8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lassroom"/>
        </a:ext>
      </dgm:extLst>
    </dgm:pt>
    <dgm:pt modelId="{70319FB2-6DB8-44EE-BFBB-AF728F4CE33B}" type="pres">
      <dgm:prSet presAssocID="{68055692-313C-486E-8B85-815C9B73EA8D}" presName="spaceRect" presStyleCnt="0"/>
      <dgm:spPr/>
    </dgm:pt>
    <dgm:pt modelId="{A99C034D-B5B9-4896-8979-5966EC8E1D88}" type="pres">
      <dgm:prSet presAssocID="{68055692-313C-486E-8B85-815C9B73EA8D}" presName="parTx" presStyleLbl="revTx" presStyleIdx="1" presStyleCnt="2" custScaleX="105282" custLinFactNeighborX="-1691">
        <dgm:presLayoutVars>
          <dgm:chMax val="0"/>
          <dgm:chPref val="0"/>
        </dgm:presLayoutVars>
      </dgm:prSet>
      <dgm:spPr/>
    </dgm:pt>
  </dgm:ptLst>
  <dgm:cxnLst>
    <dgm:cxn modelId="{B6249F0B-AFE9-4AF8-BCB3-D5290833EBAB}" type="presOf" srcId="{552C1B7B-0FBB-40DC-AE57-0265DCD4E109}" destId="{B475791C-2EDE-4872-8B37-EE09BCA19C33}" srcOrd="0" destOrd="0" presId="urn:microsoft.com/office/officeart/2018/2/layout/IconVerticalSolidList"/>
    <dgm:cxn modelId="{ABDEAF4F-3812-4E0D-87A8-539A8EA3D9AD}" srcId="{552C1B7B-0FBB-40DC-AE57-0265DCD4E109}" destId="{68055692-313C-486E-8B85-815C9B73EA8D}" srcOrd="1" destOrd="0" parTransId="{8AE1FA77-53C9-4E72-99B6-A35BEBBABADE}" sibTransId="{CA3E68D9-26F1-4EA2-9137-D0EE02EB888E}"/>
    <dgm:cxn modelId="{D39B0559-F200-45DD-A9AD-88F168402DF2}" type="presOf" srcId="{E233D69A-2112-45D6-8D79-F65F00870A38}" destId="{117FA0C3-FDBB-4C2E-A464-56BCD9C1545A}" srcOrd="0" destOrd="0" presId="urn:microsoft.com/office/officeart/2018/2/layout/IconVerticalSolidList"/>
    <dgm:cxn modelId="{EC5DD392-10A9-48D1-B4CA-8FD38D6FBD47}" srcId="{552C1B7B-0FBB-40DC-AE57-0265DCD4E109}" destId="{E233D69A-2112-45D6-8D79-F65F00870A38}" srcOrd="0" destOrd="0" parTransId="{41D2EA99-881C-4D44-B3AF-CA74927F6D6F}" sibTransId="{FB65D3FB-6704-41A0-81DC-C41F8D3ADDA0}"/>
    <dgm:cxn modelId="{0828B8F2-D1A5-417D-BD88-3F696686BECA}" type="presOf" srcId="{68055692-313C-486E-8B85-815C9B73EA8D}" destId="{A99C034D-B5B9-4896-8979-5966EC8E1D88}" srcOrd="0" destOrd="0" presId="urn:microsoft.com/office/officeart/2018/2/layout/IconVerticalSolidList"/>
    <dgm:cxn modelId="{49F06FB0-FF05-4CED-B1F9-BA061E79555A}" type="presParOf" srcId="{B475791C-2EDE-4872-8B37-EE09BCA19C33}" destId="{CA27927C-52FC-4268-A842-5F948A35AE13}" srcOrd="0" destOrd="0" presId="urn:microsoft.com/office/officeart/2018/2/layout/IconVerticalSolidList"/>
    <dgm:cxn modelId="{F49B2000-1B77-4C2F-84B4-052559A5B4FA}" type="presParOf" srcId="{CA27927C-52FC-4268-A842-5F948A35AE13}" destId="{8CF19282-B2C8-4B50-B06F-848B901973B7}" srcOrd="0" destOrd="0" presId="urn:microsoft.com/office/officeart/2018/2/layout/IconVerticalSolidList"/>
    <dgm:cxn modelId="{AEE11F27-6133-4C06-A8D8-B690779B6328}" type="presParOf" srcId="{CA27927C-52FC-4268-A842-5F948A35AE13}" destId="{ADD90E36-B2FB-48B7-B28D-C6DEF4C5D056}" srcOrd="1" destOrd="0" presId="urn:microsoft.com/office/officeart/2018/2/layout/IconVerticalSolidList"/>
    <dgm:cxn modelId="{34852F64-D3FE-45F5-8C61-EC1B6D697ED4}" type="presParOf" srcId="{CA27927C-52FC-4268-A842-5F948A35AE13}" destId="{16E716D1-54E0-48EE-AD09-F0CB16BD031F}" srcOrd="2" destOrd="0" presId="urn:microsoft.com/office/officeart/2018/2/layout/IconVerticalSolidList"/>
    <dgm:cxn modelId="{8BE280C9-8C4B-4615-AF54-C3E075ADDBBE}" type="presParOf" srcId="{CA27927C-52FC-4268-A842-5F948A35AE13}" destId="{117FA0C3-FDBB-4C2E-A464-56BCD9C1545A}" srcOrd="3" destOrd="0" presId="urn:microsoft.com/office/officeart/2018/2/layout/IconVerticalSolidList"/>
    <dgm:cxn modelId="{524BAAED-D51E-43B3-A532-AC74434BCE45}" type="presParOf" srcId="{B475791C-2EDE-4872-8B37-EE09BCA19C33}" destId="{768DCDC5-C254-4001-A588-AD555204EFC6}" srcOrd="1" destOrd="0" presId="urn:microsoft.com/office/officeart/2018/2/layout/IconVerticalSolidList"/>
    <dgm:cxn modelId="{75AD9BEB-BB61-4CCD-8D79-593C521DD9C5}" type="presParOf" srcId="{B475791C-2EDE-4872-8B37-EE09BCA19C33}" destId="{60CB8069-288F-4AF5-92B7-2F6B7C84E09A}" srcOrd="2" destOrd="0" presId="urn:microsoft.com/office/officeart/2018/2/layout/IconVerticalSolidList"/>
    <dgm:cxn modelId="{D648AE30-6C0F-4C71-8CCC-00961871BF80}" type="presParOf" srcId="{60CB8069-288F-4AF5-92B7-2F6B7C84E09A}" destId="{7C949332-7B80-47B2-A25C-929AA970F3BD}" srcOrd="0" destOrd="0" presId="urn:microsoft.com/office/officeart/2018/2/layout/IconVerticalSolidList"/>
    <dgm:cxn modelId="{BB5AAA44-D375-41E7-BA7C-EFD426AE43CB}" type="presParOf" srcId="{60CB8069-288F-4AF5-92B7-2F6B7C84E09A}" destId="{2585456F-B179-47EF-BFB1-C224E3F1A1E8}" srcOrd="1" destOrd="0" presId="urn:microsoft.com/office/officeart/2018/2/layout/IconVerticalSolidList"/>
    <dgm:cxn modelId="{78F81E0B-04E6-4F0A-AB9F-DE1D460D50A3}" type="presParOf" srcId="{60CB8069-288F-4AF5-92B7-2F6B7C84E09A}" destId="{70319FB2-6DB8-44EE-BFBB-AF728F4CE33B}" srcOrd="2" destOrd="0" presId="urn:microsoft.com/office/officeart/2018/2/layout/IconVerticalSolidList"/>
    <dgm:cxn modelId="{CA11AF8F-3F61-4A8E-9437-23A6CAA07E1B}" type="presParOf" srcId="{60CB8069-288F-4AF5-92B7-2F6B7C84E09A}" destId="{A99C034D-B5B9-4896-8979-5966EC8E1D8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4398EB-37F1-4849-86EF-C509642D05F8}" type="doc">
      <dgm:prSet loTypeId="urn:microsoft.com/office/officeart/2005/8/layout/hProcess4" loCatId="process" qsTypeId="urn:microsoft.com/office/officeart/2005/8/quickstyle/simple1" qsCatId="simple" csTypeId="urn:microsoft.com/office/officeart/2005/8/colors/colorful5" csCatId="colorful" phldr="1"/>
      <dgm:spPr/>
      <dgm:t>
        <a:bodyPr/>
        <a:lstStyle/>
        <a:p>
          <a:endParaRPr lang="en-US"/>
        </a:p>
      </dgm:t>
    </dgm:pt>
    <dgm:pt modelId="{098BF9EE-E1DE-45B6-A600-3F7BD5EA9AC7}">
      <dgm:prSet phldrT="[Text]"/>
      <dgm:spPr/>
      <dgm:t>
        <a:bodyPr/>
        <a:lstStyle/>
        <a:p>
          <a:r>
            <a:rPr lang="en-US"/>
            <a:t>Identify Need</a:t>
          </a:r>
        </a:p>
      </dgm:t>
    </dgm:pt>
    <dgm:pt modelId="{32906C10-C615-445F-A7AC-E9F9B7613068}" type="parTrans" cxnId="{95CAB023-7A1D-4CC7-B44F-275B648F3F0C}">
      <dgm:prSet/>
      <dgm:spPr/>
      <dgm:t>
        <a:bodyPr/>
        <a:lstStyle/>
        <a:p>
          <a:endParaRPr lang="en-US"/>
        </a:p>
      </dgm:t>
    </dgm:pt>
    <dgm:pt modelId="{12CDD2E4-BE8D-4582-A828-CDD680B453E3}" type="sibTrans" cxnId="{95CAB023-7A1D-4CC7-B44F-275B648F3F0C}">
      <dgm:prSet/>
      <dgm:spPr/>
      <dgm:t>
        <a:bodyPr/>
        <a:lstStyle/>
        <a:p>
          <a:endParaRPr lang="en-US"/>
        </a:p>
      </dgm:t>
    </dgm:pt>
    <dgm:pt modelId="{855593B5-D1FB-4BC6-BACC-0869CE4386E2}">
      <dgm:prSet phldrT="[Text]"/>
      <dgm:spPr/>
      <dgm:t>
        <a:bodyPr/>
        <a:lstStyle/>
        <a:p>
          <a:r>
            <a:rPr lang="en-US"/>
            <a:t>OSPI or District Identified </a:t>
          </a:r>
        </a:p>
      </dgm:t>
    </dgm:pt>
    <dgm:pt modelId="{A1F38B41-9553-4A13-875F-130DD30A539B}" type="parTrans" cxnId="{8DD3AB10-5E19-4CD1-917A-9834BBF271D4}">
      <dgm:prSet/>
      <dgm:spPr/>
      <dgm:t>
        <a:bodyPr/>
        <a:lstStyle/>
        <a:p>
          <a:endParaRPr lang="en-US"/>
        </a:p>
      </dgm:t>
    </dgm:pt>
    <dgm:pt modelId="{68703F4E-1F57-4D56-80ED-03328F3B9759}" type="sibTrans" cxnId="{8DD3AB10-5E19-4CD1-917A-9834BBF271D4}">
      <dgm:prSet/>
      <dgm:spPr/>
      <dgm:t>
        <a:bodyPr/>
        <a:lstStyle/>
        <a:p>
          <a:endParaRPr lang="en-US"/>
        </a:p>
      </dgm:t>
    </dgm:pt>
    <dgm:pt modelId="{8454AA82-62FA-4580-BFA1-8BFC327DF96B}">
      <dgm:prSet phldrT="[Text]"/>
      <dgm:spPr/>
      <dgm:t>
        <a:bodyPr/>
        <a:lstStyle/>
        <a:p>
          <a:r>
            <a:rPr lang="en-US"/>
            <a:t>Course Equivalency Application </a:t>
          </a:r>
        </a:p>
      </dgm:t>
    </dgm:pt>
    <dgm:pt modelId="{AF4EB41F-B0DC-4A0B-895D-C476017D049C}" type="parTrans" cxnId="{37FF43AB-472F-467E-AC77-A283B29ED78A}">
      <dgm:prSet/>
      <dgm:spPr/>
      <dgm:t>
        <a:bodyPr/>
        <a:lstStyle/>
        <a:p>
          <a:endParaRPr lang="en-US"/>
        </a:p>
      </dgm:t>
    </dgm:pt>
    <dgm:pt modelId="{7A388F31-6EA2-448B-8377-6CFB3E9099E5}" type="sibTrans" cxnId="{37FF43AB-472F-467E-AC77-A283B29ED78A}">
      <dgm:prSet/>
      <dgm:spPr/>
      <dgm:t>
        <a:bodyPr/>
        <a:lstStyle/>
        <a:p>
          <a:endParaRPr lang="en-US"/>
        </a:p>
      </dgm:t>
    </dgm:pt>
    <dgm:pt modelId="{ED2C374D-4F07-4F92-AA7F-C4CA0D49A642}">
      <dgm:prSet phldrT="[Text]"/>
      <dgm:spPr/>
      <dgm:t>
        <a:bodyPr/>
        <a:lstStyle/>
        <a:p>
          <a:r>
            <a:rPr lang="en-US"/>
            <a:t>Draft Frameworks</a:t>
          </a:r>
        </a:p>
      </dgm:t>
    </dgm:pt>
    <dgm:pt modelId="{6B6C373B-693B-457B-B8F4-48EB8C4ED1E8}" type="parTrans" cxnId="{F4BE4063-1154-4EC2-BBFA-DAEF1A07DDE3}">
      <dgm:prSet/>
      <dgm:spPr/>
      <dgm:t>
        <a:bodyPr/>
        <a:lstStyle/>
        <a:p>
          <a:endParaRPr lang="en-US"/>
        </a:p>
      </dgm:t>
    </dgm:pt>
    <dgm:pt modelId="{9EE891EC-3098-43D9-9A2D-AF539F9D9AA1}" type="sibTrans" cxnId="{F4BE4063-1154-4EC2-BBFA-DAEF1A07DDE3}">
      <dgm:prSet/>
      <dgm:spPr/>
      <dgm:t>
        <a:bodyPr/>
        <a:lstStyle/>
        <a:p>
          <a:endParaRPr lang="en-US"/>
        </a:p>
      </dgm:t>
    </dgm:pt>
    <dgm:pt modelId="{534BEB46-9B77-42BC-A1EA-FF6A9C9011CA}">
      <dgm:prSet phldrT="[Text]"/>
      <dgm:spPr/>
      <dgm:t>
        <a:bodyPr/>
        <a:lstStyle/>
        <a:p>
          <a:r>
            <a:rPr lang="en-US"/>
            <a:t>Technical Working Groups</a:t>
          </a:r>
        </a:p>
      </dgm:t>
    </dgm:pt>
    <dgm:pt modelId="{78338015-8424-4958-8EFD-6F439C7016C0}" type="parTrans" cxnId="{B0DC73E2-54AE-409A-BD2E-0C20D47ABE05}">
      <dgm:prSet/>
      <dgm:spPr/>
      <dgm:t>
        <a:bodyPr/>
        <a:lstStyle/>
        <a:p>
          <a:endParaRPr lang="en-US"/>
        </a:p>
      </dgm:t>
    </dgm:pt>
    <dgm:pt modelId="{6B7F3894-6170-41DB-9553-89C58B96017C}" type="sibTrans" cxnId="{B0DC73E2-54AE-409A-BD2E-0C20D47ABE05}">
      <dgm:prSet/>
      <dgm:spPr/>
      <dgm:t>
        <a:bodyPr/>
        <a:lstStyle/>
        <a:p>
          <a:endParaRPr lang="en-US"/>
        </a:p>
      </dgm:t>
    </dgm:pt>
    <dgm:pt modelId="{9B6FA329-6A01-4E9B-97D7-70674B6399E6}">
      <dgm:prSet phldrT="[Text]"/>
      <dgm:spPr/>
      <dgm:t>
        <a:bodyPr/>
        <a:lstStyle/>
        <a:p>
          <a:r>
            <a:rPr lang="en-US"/>
            <a:t>CTE/Academic Educators</a:t>
          </a:r>
        </a:p>
      </dgm:t>
    </dgm:pt>
    <dgm:pt modelId="{810B1D72-7545-4661-B12A-4BA7C827B563}" type="parTrans" cxnId="{23167422-F405-4B1D-978A-AB0348F8F024}">
      <dgm:prSet/>
      <dgm:spPr/>
      <dgm:t>
        <a:bodyPr/>
        <a:lstStyle/>
        <a:p>
          <a:endParaRPr lang="en-US"/>
        </a:p>
      </dgm:t>
    </dgm:pt>
    <dgm:pt modelId="{AF3EB4AA-EFA4-47AD-808B-E789B34F1C7B}" type="sibTrans" cxnId="{23167422-F405-4B1D-978A-AB0348F8F024}">
      <dgm:prSet/>
      <dgm:spPr/>
      <dgm:t>
        <a:bodyPr/>
        <a:lstStyle/>
        <a:p>
          <a:endParaRPr lang="en-US"/>
        </a:p>
      </dgm:t>
    </dgm:pt>
    <dgm:pt modelId="{F647BC3B-F3D8-46C0-B765-9A3FAB218CA2}">
      <dgm:prSet phldrT="[Text]"/>
      <dgm:spPr/>
      <dgm:t>
        <a:bodyPr/>
        <a:lstStyle/>
        <a:p>
          <a:r>
            <a:rPr lang="en-US"/>
            <a:t>Refine and Evaluation</a:t>
          </a:r>
        </a:p>
      </dgm:t>
    </dgm:pt>
    <dgm:pt modelId="{D25D2183-5C0F-4B57-B61E-38C09604B908}" type="parTrans" cxnId="{3A87B5D2-9252-471B-84E6-1DA92E55CBE7}">
      <dgm:prSet/>
      <dgm:spPr/>
      <dgm:t>
        <a:bodyPr/>
        <a:lstStyle/>
        <a:p>
          <a:endParaRPr lang="en-US"/>
        </a:p>
      </dgm:t>
    </dgm:pt>
    <dgm:pt modelId="{968B68E0-0710-41BA-B052-638687458611}" type="sibTrans" cxnId="{3A87B5D2-9252-471B-84E6-1DA92E55CBE7}">
      <dgm:prSet/>
      <dgm:spPr/>
      <dgm:t>
        <a:bodyPr/>
        <a:lstStyle/>
        <a:p>
          <a:endParaRPr lang="en-US"/>
        </a:p>
      </dgm:t>
    </dgm:pt>
    <dgm:pt modelId="{7661BAE3-3232-4DDA-9270-5F6797D05789}">
      <dgm:prSet phldrT="[Text]"/>
      <dgm:spPr/>
      <dgm:t>
        <a:bodyPr/>
        <a:lstStyle/>
        <a:p>
          <a:r>
            <a:rPr lang="en-US"/>
            <a:t>Internal OSPI editing</a:t>
          </a:r>
        </a:p>
      </dgm:t>
    </dgm:pt>
    <dgm:pt modelId="{7F11D927-C110-4D95-B32E-635552D58131}" type="parTrans" cxnId="{97184966-8CF1-43D6-8A5D-A285E6590C74}">
      <dgm:prSet/>
      <dgm:spPr/>
      <dgm:t>
        <a:bodyPr/>
        <a:lstStyle/>
        <a:p>
          <a:endParaRPr lang="en-US"/>
        </a:p>
      </dgm:t>
    </dgm:pt>
    <dgm:pt modelId="{3A86D631-B91D-4AC6-8CBD-7829CF8B2F93}" type="sibTrans" cxnId="{97184966-8CF1-43D6-8A5D-A285E6590C74}">
      <dgm:prSet/>
      <dgm:spPr/>
      <dgm:t>
        <a:bodyPr/>
        <a:lstStyle/>
        <a:p>
          <a:endParaRPr lang="en-US"/>
        </a:p>
      </dgm:t>
    </dgm:pt>
    <dgm:pt modelId="{F23B5170-64F6-4D59-A2DB-9A9027CA8D9D}">
      <dgm:prSet/>
      <dgm:spPr/>
      <dgm:t>
        <a:bodyPr/>
        <a:lstStyle/>
        <a:p>
          <a:r>
            <a:rPr lang="en-US"/>
            <a:t>Finalize </a:t>
          </a:r>
        </a:p>
      </dgm:t>
    </dgm:pt>
    <dgm:pt modelId="{5002FA82-AE7B-4410-A06D-850A378DB55C}" type="parTrans" cxnId="{63BB84AE-700A-427C-A1A5-92E9DE187616}">
      <dgm:prSet/>
      <dgm:spPr/>
      <dgm:t>
        <a:bodyPr/>
        <a:lstStyle/>
        <a:p>
          <a:endParaRPr lang="en-US"/>
        </a:p>
      </dgm:t>
    </dgm:pt>
    <dgm:pt modelId="{E2FF96EF-A6C8-4628-A052-0EE5B4FE7AB7}" type="sibTrans" cxnId="{63BB84AE-700A-427C-A1A5-92E9DE187616}">
      <dgm:prSet/>
      <dgm:spPr/>
      <dgm:t>
        <a:bodyPr/>
        <a:lstStyle/>
        <a:p>
          <a:endParaRPr lang="en-US"/>
        </a:p>
      </dgm:t>
    </dgm:pt>
    <dgm:pt modelId="{DEA9BCDF-D677-4621-8C52-44FCF302FE57}">
      <dgm:prSet/>
      <dgm:spPr/>
      <dgm:t>
        <a:bodyPr/>
        <a:lstStyle/>
        <a:p>
          <a:r>
            <a:rPr lang="en-US"/>
            <a:t>Public Comment </a:t>
          </a:r>
        </a:p>
      </dgm:t>
    </dgm:pt>
    <dgm:pt modelId="{FDA5FE1D-0A29-4E00-B7B6-9861895A7488}" type="parTrans" cxnId="{6856FF9E-6AE0-4A19-B07D-C0E6778CB61C}">
      <dgm:prSet/>
      <dgm:spPr/>
      <dgm:t>
        <a:bodyPr/>
        <a:lstStyle/>
        <a:p>
          <a:endParaRPr lang="en-US"/>
        </a:p>
      </dgm:t>
    </dgm:pt>
    <dgm:pt modelId="{6454BE0A-56E4-47DA-91E7-04B29A962B36}" type="sibTrans" cxnId="{6856FF9E-6AE0-4A19-B07D-C0E6778CB61C}">
      <dgm:prSet/>
      <dgm:spPr/>
      <dgm:t>
        <a:bodyPr/>
        <a:lstStyle/>
        <a:p>
          <a:endParaRPr lang="en-US"/>
        </a:p>
      </dgm:t>
    </dgm:pt>
    <dgm:pt modelId="{2AE50984-88CD-4263-B23C-2AD71AB4E92E}">
      <dgm:prSet/>
      <dgm:spPr/>
      <dgm:t>
        <a:bodyPr/>
        <a:lstStyle/>
        <a:p>
          <a:r>
            <a:rPr lang="en-US"/>
            <a:t>OSPI Review and Editing by OSPI Staff</a:t>
          </a:r>
        </a:p>
      </dgm:t>
    </dgm:pt>
    <dgm:pt modelId="{08A9084E-709B-495A-81DA-9054BB2ED13F}" type="parTrans" cxnId="{594BB834-E34C-4A8F-93B5-8BCB44ADC100}">
      <dgm:prSet/>
      <dgm:spPr/>
      <dgm:t>
        <a:bodyPr/>
        <a:lstStyle/>
        <a:p>
          <a:endParaRPr lang="en-US"/>
        </a:p>
      </dgm:t>
    </dgm:pt>
    <dgm:pt modelId="{44605C66-C949-452E-80A2-882658307D60}" type="sibTrans" cxnId="{594BB834-E34C-4A8F-93B5-8BCB44ADC100}">
      <dgm:prSet/>
      <dgm:spPr/>
      <dgm:t>
        <a:bodyPr/>
        <a:lstStyle/>
        <a:p>
          <a:endParaRPr lang="en-US"/>
        </a:p>
      </dgm:t>
    </dgm:pt>
    <dgm:pt modelId="{C238E0BF-480F-4EA1-9E5F-8C9B5305FCF5}">
      <dgm:prSet/>
      <dgm:spPr/>
      <dgm:t>
        <a:bodyPr/>
        <a:lstStyle/>
        <a:p>
          <a:r>
            <a:rPr lang="en-US"/>
            <a:t>Notify State Board of Education</a:t>
          </a:r>
        </a:p>
      </dgm:t>
    </dgm:pt>
    <dgm:pt modelId="{0318E230-8D08-4057-B156-FDAA67B75C91}" type="parTrans" cxnId="{ACC45594-5DF7-46C1-8A80-D7D93CB1A6B5}">
      <dgm:prSet/>
      <dgm:spPr/>
      <dgm:t>
        <a:bodyPr/>
        <a:lstStyle/>
        <a:p>
          <a:endParaRPr lang="en-US"/>
        </a:p>
      </dgm:t>
    </dgm:pt>
    <dgm:pt modelId="{0E86D143-216A-4783-B0F6-F418EBFDE03D}" type="sibTrans" cxnId="{ACC45594-5DF7-46C1-8A80-D7D93CB1A6B5}">
      <dgm:prSet/>
      <dgm:spPr/>
      <dgm:t>
        <a:bodyPr/>
        <a:lstStyle/>
        <a:p>
          <a:endParaRPr lang="en-US"/>
        </a:p>
      </dgm:t>
    </dgm:pt>
    <dgm:pt modelId="{F73280C0-B287-4022-B489-D60589CEEEE2}">
      <dgm:prSet/>
      <dgm:spPr/>
      <dgm:t>
        <a:bodyPr/>
        <a:lstStyle/>
        <a:p>
          <a:r>
            <a:rPr lang="en-US"/>
            <a:t>Superintendent Review and Approval </a:t>
          </a:r>
        </a:p>
      </dgm:t>
    </dgm:pt>
    <dgm:pt modelId="{12E736A2-272D-474E-8D96-0569C56E4C32}" type="parTrans" cxnId="{01FAAB6A-83F1-42F7-8536-75FCD79E03EC}">
      <dgm:prSet/>
      <dgm:spPr/>
      <dgm:t>
        <a:bodyPr/>
        <a:lstStyle/>
        <a:p>
          <a:endParaRPr lang="en-US"/>
        </a:p>
      </dgm:t>
    </dgm:pt>
    <dgm:pt modelId="{C8DE2953-D0C5-45ED-82B7-6D422FDF084B}" type="sibTrans" cxnId="{01FAAB6A-83F1-42F7-8536-75FCD79E03EC}">
      <dgm:prSet/>
      <dgm:spPr/>
      <dgm:t>
        <a:bodyPr/>
        <a:lstStyle/>
        <a:p>
          <a:endParaRPr lang="en-US"/>
        </a:p>
      </dgm:t>
    </dgm:pt>
    <dgm:pt modelId="{327ACF91-6852-4AE5-8FC1-AD71BF348BC9}">
      <dgm:prSet phldrT="[Text]"/>
      <dgm:spPr/>
      <dgm:t>
        <a:bodyPr/>
        <a:lstStyle/>
        <a:p>
          <a:r>
            <a:rPr lang="en-US"/>
            <a:t>Industry/Community Groups, as applicable</a:t>
          </a:r>
        </a:p>
      </dgm:t>
    </dgm:pt>
    <dgm:pt modelId="{649B5ECF-3B32-4F4D-B07E-5ADF35DD606F}" type="parTrans" cxnId="{D6BF6957-8714-4B32-BDC9-4CFBA4CF2AA2}">
      <dgm:prSet/>
      <dgm:spPr/>
      <dgm:t>
        <a:bodyPr/>
        <a:lstStyle/>
        <a:p>
          <a:endParaRPr lang="en-US"/>
        </a:p>
      </dgm:t>
    </dgm:pt>
    <dgm:pt modelId="{CBE8AE12-30B7-47F6-B867-FA8B5175F04B}" type="sibTrans" cxnId="{D6BF6957-8714-4B32-BDC9-4CFBA4CF2AA2}">
      <dgm:prSet/>
      <dgm:spPr/>
      <dgm:t>
        <a:bodyPr/>
        <a:lstStyle/>
        <a:p>
          <a:endParaRPr lang="en-US"/>
        </a:p>
      </dgm:t>
    </dgm:pt>
    <dgm:pt modelId="{73969A70-8681-480C-A06F-A47FD1776A10}">
      <dgm:prSet/>
      <dgm:spPr/>
      <dgm:t>
        <a:bodyPr/>
        <a:lstStyle/>
        <a:p>
          <a:r>
            <a:rPr lang="en-US"/>
            <a:t>Approval Process</a:t>
          </a:r>
        </a:p>
      </dgm:t>
    </dgm:pt>
    <dgm:pt modelId="{9CCBE1CE-A5C8-4A95-BD16-A4D3FA773EE5}" type="sibTrans" cxnId="{DF04E11C-96A1-4BFD-9B20-B4685C176608}">
      <dgm:prSet/>
      <dgm:spPr/>
      <dgm:t>
        <a:bodyPr/>
        <a:lstStyle/>
        <a:p>
          <a:endParaRPr lang="en-US"/>
        </a:p>
      </dgm:t>
    </dgm:pt>
    <dgm:pt modelId="{0E044490-2572-4895-B9BC-EB9E0E97C688}" type="parTrans" cxnId="{DF04E11C-96A1-4BFD-9B20-B4685C176608}">
      <dgm:prSet/>
      <dgm:spPr/>
      <dgm:t>
        <a:bodyPr/>
        <a:lstStyle/>
        <a:p>
          <a:endParaRPr lang="en-US"/>
        </a:p>
      </dgm:t>
    </dgm:pt>
    <dgm:pt modelId="{A5CF8F1A-DD78-439C-B89B-8D597DCD7E06}">
      <dgm:prSet/>
      <dgm:spPr/>
      <dgm:t>
        <a:bodyPr/>
        <a:lstStyle/>
        <a:p>
          <a:r>
            <a:rPr lang="en-US"/>
            <a:t>Public Announcement and Posting of ADA</a:t>
          </a:r>
        </a:p>
      </dgm:t>
    </dgm:pt>
    <dgm:pt modelId="{CDDE8DC2-3926-46BB-903E-596F730AA45D}" type="parTrans" cxnId="{299BF2C6-B59E-4ADF-99A8-571A947889FA}">
      <dgm:prSet/>
      <dgm:spPr/>
      <dgm:t>
        <a:bodyPr/>
        <a:lstStyle/>
        <a:p>
          <a:endParaRPr lang="en-US"/>
        </a:p>
      </dgm:t>
    </dgm:pt>
    <dgm:pt modelId="{8B9F1977-355E-4F60-A4D8-BB8DE5DAD672}" type="sibTrans" cxnId="{299BF2C6-B59E-4ADF-99A8-571A947889FA}">
      <dgm:prSet/>
      <dgm:spPr/>
      <dgm:t>
        <a:bodyPr/>
        <a:lstStyle/>
        <a:p>
          <a:endParaRPr lang="en-US"/>
        </a:p>
      </dgm:t>
    </dgm:pt>
    <dgm:pt modelId="{8014CE20-1066-4609-BC34-ECA25564EB59}">
      <dgm:prSet phldrT="[Text]"/>
      <dgm:spPr/>
      <dgm:t>
        <a:bodyPr/>
        <a:lstStyle/>
        <a:p>
          <a:r>
            <a:rPr lang="en-US"/>
            <a:t>Utilize State Data </a:t>
          </a:r>
        </a:p>
      </dgm:t>
    </dgm:pt>
    <dgm:pt modelId="{72449500-2D44-493A-A88C-8CEE4EDAB46C}" type="parTrans" cxnId="{CA752E68-1E2C-455C-BBBF-33A1AD8BE5F4}">
      <dgm:prSet/>
      <dgm:spPr/>
      <dgm:t>
        <a:bodyPr/>
        <a:lstStyle/>
        <a:p>
          <a:endParaRPr lang="en-US"/>
        </a:p>
      </dgm:t>
    </dgm:pt>
    <dgm:pt modelId="{5FD83E1C-CEE7-44E7-8D1E-394A84605E1E}" type="sibTrans" cxnId="{CA752E68-1E2C-455C-BBBF-33A1AD8BE5F4}">
      <dgm:prSet/>
      <dgm:spPr/>
      <dgm:t>
        <a:bodyPr/>
        <a:lstStyle/>
        <a:p>
          <a:endParaRPr lang="en-US"/>
        </a:p>
      </dgm:t>
    </dgm:pt>
    <dgm:pt modelId="{7DA8A93C-D9C7-470D-AE4C-AD1AD26E9CB9}">
      <dgm:prSet phldrT="[Text]"/>
      <dgm:spPr/>
      <dgm:t>
        <a:bodyPr/>
        <a:lstStyle/>
        <a:p>
          <a:r>
            <a:rPr lang="en-US"/>
            <a:t>Additional work group</a:t>
          </a:r>
        </a:p>
      </dgm:t>
    </dgm:pt>
    <dgm:pt modelId="{EE0E1878-B8D4-4E6B-85D5-D225603C2C19}" type="parTrans" cxnId="{95487D6E-C8A0-49D4-8311-F0B8BB1F2D05}">
      <dgm:prSet/>
      <dgm:spPr/>
      <dgm:t>
        <a:bodyPr/>
        <a:lstStyle/>
        <a:p>
          <a:endParaRPr lang="en-US"/>
        </a:p>
      </dgm:t>
    </dgm:pt>
    <dgm:pt modelId="{75455055-0D01-4A26-9FA3-6F21F0A19D60}" type="sibTrans" cxnId="{95487D6E-C8A0-49D4-8311-F0B8BB1F2D05}">
      <dgm:prSet/>
      <dgm:spPr/>
      <dgm:t>
        <a:bodyPr/>
        <a:lstStyle/>
        <a:p>
          <a:endParaRPr lang="en-US"/>
        </a:p>
      </dgm:t>
    </dgm:pt>
    <dgm:pt modelId="{B56A5F6A-BBA9-4126-8125-1783A55FD277}" type="pres">
      <dgm:prSet presAssocID="{844398EB-37F1-4849-86EF-C509642D05F8}" presName="Name0" presStyleCnt="0">
        <dgm:presLayoutVars>
          <dgm:dir/>
          <dgm:animLvl val="lvl"/>
          <dgm:resizeHandles val="exact"/>
        </dgm:presLayoutVars>
      </dgm:prSet>
      <dgm:spPr/>
    </dgm:pt>
    <dgm:pt modelId="{84AB0EA6-2A9D-4B01-B5E0-B9B517BE3326}" type="pres">
      <dgm:prSet presAssocID="{844398EB-37F1-4849-86EF-C509642D05F8}" presName="tSp" presStyleCnt="0"/>
      <dgm:spPr/>
    </dgm:pt>
    <dgm:pt modelId="{4EE03BB0-1D05-4803-9DA6-52052890A023}" type="pres">
      <dgm:prSet presAssocID="{844398EB-37F1-4849-86EF-C509642D05F8}" presName="bSp" presStyleCnt="0"/>
      <dgm:spPr/>
    </dgm:pt>
    <dgm:pt modelId="{E302DD8D-FBAC-4075-8F0B-82CD2BAB2556}" type="pres">
      <dgm:prSet presAssocID="{844398EB-37F1-4849-86EF-C509642D05F8}" presName="process" presStyleCnt="0"/>
      <dgm:spPr/>
    </dgm:pt>
    <dgm:pt modelId="{8E94CF94-B40C-41C8-98F2-02DBC5C3B391}" type="pres">
      <dgm:prSet presAssocID="{098BF9EE-E1DE-45B6-A600-3F7BD5EA9AC7}" presName="composite1" presStyleCnt="0"/>
      <dgm:spPr/>
    </dgm:pt>
    <dgm:pt modelId="{89864E37-B5B9-467B-BBE3-5E3DF8246D4E}" type="pres">
      <dgm:prSet presAssocID="{098BF9EE-E1DE-45B6-A600-3F7BD5EA9AC7}" presName="dummyNode1" presStyleLbl="node1" presStyleIdx="0" presStyleCnt="5"/>
      <dgm:spPr/>
    </dgm:pt>
    <dgm:pt modelId="{A0C10A24-1FBF-4C5D-A68B-442B1988C82E}" type="pres">
      <dgm:prSet presAssocID="{098BF9EE-E1DE-45B6-A600-3F7BD5EA9AC7}" presName="childNode1" presStyleLbl="bgAcc1" presStyleIdx="0" presStyleCnt="5">
        <dgm:presLayoutVars>
          <dgm:bulletEnabled val="1"/>
        </dgm:presLayoutVars>
      </dgm:prSet>
      <dgm:spPr/>
    </dgm:pt>
    <dgm:pt modelId="{6E336D3E-6400-45A7-AD1F-9B35B8C846CC}" type="pres">
      <dgm:prSet presAssocID="{098BF9EE-E1DE-45B6-A600-3F7BD5EA9AC7}" presName="childNode1tx" presStyleLbl="bgAcc1" presStyleIdx="0" presStyleCnt="5">
        <dgm:presLayoutVars>
          <dgm:bulletEnabled val="1"/>
        </dgm:presLayoutVars>
      </dgm:prSet>
      <dgm:spPr/>
    </dgm:pt>
    <dgm:pt modelId="{F26AE85B-F7AF-47D9-9296-37207B03E2DD}" type="pres">
      <dgm:prSet presAssocID="{098BF9EE-E1DE-45B6-A600-3F7BD5EA9AC7}" presName="parentNode1" presStyleLbl="node1" presStyleIdx="0" presStyleCnt="5">
        <dgm:presLayoutVars>
          <dgm:chMax val="1"/>
          <dgm:bulletEnabled val="1"/>
        </dgm:presLayoutVars>
      </dgm:prSet>
      <dgm:spPr/>
    </dgm:pt>
    <dgm:pt modelId="{2C760A36-AC31-4756-999D-91B669496909}" type="pres">
      <dgm:prSet presAssocID="{098BF9EE-E1DE-45B6-A600-3F7BD5EA9AC7}" presName="connSite1" presStyleCnt="0"/>
      <dgm:spPr/>
    </dgm:pt>
    <dgm:pt modelId="{52FA65AB-A88C-4997-93A4-3246E677EB88}" type="pres">
      <dgm:prSet presAssocID="{12CDD2E4-BE8D-4582-A828-CDD680B453E3}" presName="Name9" presStyleLbl="sibTrans2D1" presStyleIdx="0" presStyleCnt="4"/>
      <dgm:spPr/>
    </dgm:pt>
    <dgm:pt modelId="{20E6AC3F-6BD4-4C82-99B3-4BBAF9E7800D}" type="pres">
      <dgm:prSet presAssocID="{ED2C374D-4F07-4F92-AA7F-C4CA0D49A642}" presName="composite2" presStyleCnt="0"/>
      <dgm:spPr/>
    </dgm:pt>
    <dgm:pt modelId="{749614FD-F038-42B5-A758-1323DE53AD2D}" type="pres">
      <dgm:prSet presAssocID="{ED2C374D-4F07-4F92-AA7F-C4CA0D49A642}" presName="dummyNode2" presStyleLbl="node1" presStyleIdx="0" presStyleCnt="5"/>
      <dgm:spPr/>
    </dgm:pt>
    <dgm:pt modelId="{5860D7FE-FAE6-49BE-A0F2-66CCDB87A9BF}" type="pres">
      <dgm:prSet presAssocID="{ED2C374D-4F07-4F92-AA7F-C4CA0D49A642}" presName="childNode2" presStyleLbl="bgAcc1" presStyleIdx="1" presStyleCnt="5">
        <dgm:presLayoutVars>
          <dgm:bulletEnabled val="1"/>
        </dgm:presLayoutVars>
      </dgm:prSet>
      <dgm:spPr/>
    </dgm:pt>
    <dgm:pt modelId="{B48C78B6-E446-43DD-8168-8688BA015F9A}" type="pres">
      <dgm:prSet presAssocID="{ED2C374D-4F07-4F92-AA7F-C4CA0D49A642}" presName="childNode2tx" presStyleLbl="bgAcc1" presStyleIdx="1" presStyleCnt="5">
        <dgm:presLayoutVars>
          <dgm:bulletEnabled val="1"/>
        </dgm:presLayoutVars>
      </dgm:prSet>
      <dgm:spPr/>
    </dgm:pt>
    <dgm:pt modelId="{95E9C0B8-D416-4676-9354-5950EF8D73A1}" type="pres">
      <dgm:prSet presAssocID="{ED2C374D-4F07-4F92-AA7F-C4CA0D49A642}" presName="parentNode2" presStyleLbl="node1" presStyleIdx="1" presStyleCnt="5">
        <dgm:presLayoutVars>
          <dgm:chMax val="0"/>
          <dgm:bulletEnabled val="1"/>
        </dgm:presLayoutVars>
      </dgm:prSet>
      <dgm:spPr/>
    </dgm:pt>
    <dgm:pt modelId="{3015C769-EA19-4437-AA21-E5EAF6143726}" type="pres">
      <dgm:prSet presAssocID="{ED2C374D-4F07-4F92-AA7F-C4CA0D49A642}" presName="connSite2" presStyleCnt="0"/>
      <dgm:spPr/>
    </dgm:pt>
    <dgm:pt modelId="{83B56426-3ED2-4631-880E-C05C7B4D17FE}" type="pres">
      <dgm:prSet presAssocID="{9EE891EC-3098-43D9-9A2D-AF539F9D9AA1}" presName="Name18" presStyleLbl="sibTrans2D1" presStyleIdx="1" presStyleCnt="4"/>
      <dgm:spPr/>
    </dgm:pt>
    <dgm:pt modelId="{3357189F-9A83-483A-833A-C2F9977105B0}" type="pres">
      <dgm:prSet presAssocID="{F647BC3B-F3D8-46C0-B765-9A3FAB218CA2}" presName="composite1" presStyleCnt="0"/>
      <dgm:spPr/>
    </dgm:pt>
    <dgm:pt modelId="{EEA8A326-CE9D-4380-B47C-935F3079CE83}" type="pres">
      <dgm:prSet presAssocID="{F647BC3B-F3D8-46C0-B765-9A3FAB218CA2}" presName="dummyNode1" presStyleLbl="node1" presStyleIdx="1" presStyleCnt="5"/>
      <dgm:spPr/>
    </dgm:pt>
    <dgm:pt modelId="{C148FDB9-31E7-44F4-AF47-21A68AEDEC8C}" type="pres">
      <dgm:prSet presAssocID="{F647BC3B-F3D8-46C0-B765-9A3FAB218CA2}" presName="childNode1" presStyleLbl="bgAcc1" presStyleIdx="2" presStyleCnt="5">
        <dgm:presLayoutVars>
          <dgm:bulletEnabled val="1"/>
        </dgm:presLayoutVars>
      </dgm:prSet>
      <dgm:spPr/>
    </dgm:pt>
    <dgm:pt modelId="{40867B18-EA2F-40C7-9E88-282EB46DA267}" type="pres">
      <dgm:prSet presAssocID="{F647BC3B-F3D8-46C0-B765-9A3FAB218CA2}" presName="childNode1tx" presStyleLbl="bgAcc1" presStyleIdx="2" presStyleCnt="5">
        <dgm:presLayoutVars>
          <dgm:bulletEnabled val="1"/>
        </dgm:presLayoutVars>
      </dgm:prSet>
      <dgm:spPr/>
    </dgm:pt>
    <dgm:pt modelId="{E3F38EDF-82C6-4710-B6F4-88110CCAF405}" type="pres">
      <dgm:prSet presAssocID="{F647BC3B-F3D8-46C0-B765-9A3FAB218CA2}" presName="parentNode1" presStyleLbl="node1" presStyleIdx="2" presStyleCnt="5">
        <dgm:presLayoutVars>
          <dgm:chMax val="1"/>
          <dgm:bulletEnabled val="1"/>
        </dgm:presLayoutVars>
      </dgm:prSet>
      <dgm:spPr/>
    </dgm:pt>
    <dgm:pt modelId="{11D077B0-92C6-401B-B938-EB00E583ACF2}" type="pres">
      <dgm:prSet presAssocID="{F647BC3B-F3D8-46C0-B765-9A3FAB218CA2}" presName="connSite1" presStyleCnt="0"/>
      <dgm:spPr/>
    </dgm:pt>
    <dgm:pt modelId="{E16E82B0-536C-4D33-8781-F06C35513A48}" type="pres">
      <dgm:prSet presAssocID="{968B68E0-0710-41BA-B052-638687458611}" presName="Name9" presStyleLbl="sibTrans2D1" presStyleIdx="2" presStyleCnt="4"/>
      <dgm:spPr/>
    </dgm:pt>
    <dgm:pt modelId="{418712AC-449F-4942-B7E6-4BE7A6E50A5D}" type="pres">
      <dgm:prSet presAssocID="{F23B5170-64F6-4D59-A2DB-9A9027CA8D9D}" presName="composite2" presStyleCnt="0"/>
      <dgm:spPr/>
    </dgm:pt>
    <dgm:pt modelId="{5C501078-B051-4453-9DEA-35994F728686}" type="pres">
      <dgm:prSet presAssocID="{F23B5170-64F6-4D59-A2DB-9A9027CA8D9D}" presName="dummyNode2" presStyleLbl="node1" presStyleIdx="2" presStyleCnt="5"/>
      <dgm:spPr/>
    </dgm:pt>
    <dgm:pt modelId="{7499CCF5-25AF-41AF-BD85-75674BD978E9}" type="pres">
      <dgm:prSet presAssocID="{F23B5170-64F6-4D59-A2DB-9A9027CA8D9D}" presName="childNode2" presStyleLbl="bgAcc1" presStyleIdx="3" presStyleCnt="5">
        <dgm:presLayoutVars>
          <dgm:bulletEnabled val="1"/>
        </dgm:presLayoutVars>
      </dgm:prSet>
      <dgm:spPr/>
    </dgm:pt>
    <dgm:pt modelId="{A199F4BF-5598-4747-AF99-387B3596B771}" type="pres">
      <dgm:prSet presAssocID="{F23B5170-64F6-4D59-A2DB-9A9027CA8D9D}" presName="childNode2tx" presStyleLbl="bgAcc1" presStyleIdx="3" presStyleCnt="5">
        <dgm:presLayoutVars>
          <dgm:bulletEnabled val="1"/>
        </dgm:presLayoutVars>
      </dgm:prSet>
      <dgm:spPr/>
    </dgm:pt>
    <dgm:pt modelId="{52C34FF5-4436-48ED-9114-03B883ACF7E6}" type="pres">
      <dgm:prSet presAssocID="{F23B5170-64F6-4D59-A2DB-9A9027CA8D9D}" presName="parentNode2" presStyleLbl="node1" presStyleIdx="3" presStyleCnt="5">
        <dgm:presLayoutVars>
          <dgm:chMax val="0"/>
          <dgm:bulletEnabled val="1"/>
        </dgm:presLayoutVars>
      </dgm:prSet>
      <dgm:spPr/>
    </dgm:pt>
    <dgm:pt modelId="{AD8B54BB-A42E-4F22-923E-F0A3C6F519F6}" type="pres">
      <dgm:prSet presAssocID="{F23B5170-64F6-4D59-A2DB-9A9027CA8D9D}" presName="connSite2" presStyleCnt="0"/>
      <dgm:spPr/>
    </dgm:pt>
    <dgm:pt modelId="{4027A6EB-F17C-4416-8A9D-66ED02F16BB2}" type="pres">
      <dgm:prSet presAssocID="{E2FF96EF-A6C8-4628-A052-0EE5B4FE7AB7}" presName="Name18" presStyleLbl="sibTrans2D1" presStyleIdx="3" presStyleCnt="4"/>
      <dgm:spPr/>
    </dgm:pt>
    <dgm:pt modelId="{B10C62F8-FF26-481B-96B9-DFA889669442}" type="pres">
      <dgm:prSet presAssocID="{73969A70-8681-480C-A06F-A47FD1776A10}" presName="composite1" presStyleCnt="0"/>
      <dgm:spPr/>
    </dgm:pt>
    <dgm:pt modelId="{B116A407-B7C7-4E09-AF99-5FEAED47ACF9}" type="pres">
      <dgm:prSet presAssocID="{73969A70-8681-480C-A06F-A47FD1776A10}" presName="dummyNode1" presStyleLbl="node1" presStyleIdx="3" presStyleCnt="5"/>
      <dgm:spPr/>
    </dgm:pt>
    <dgm:pt modelId="{DE4D47E1-B2D6-4743-B39D-84B6F8EF7B4B}" type="pres">
      <dgm:prSet presAssocID="{73969A70-8681-480C-A06F-A47FD1776A10}" presName="childNode1" presStyleLbl="bgAcc1" presStyleIdx="4" presStyleCnt="5">
        <dgm:presLayoutVars>
          <dgm:bulletEnabled val="1"/>
        </dgm:presLayoutVars>
      </dgm:prSet>
      <dgm:spPr/>
    </dgm:pt>
    <dgm:pt modelId="{983A9444-B75B-4774-A495-560B5F147B4C}" type="pres">
      <dgm:prSet presAssocID="{73969A70-8681-480C-A06F-A47FD1776A10}" presName="childNode1tx" presStyleLbl="bgAcc1" presStyleIdx="4" presStyleCnt="5">
        <dgm:presLayoutVars>
          <dgm:bulletEnabled val="1"/>
        </dgm:presLayoutVars>
      </dgm:prSet>
      <dgm:spPr/>
    </dgm:pt>
    <dgm:pt modelId="{2248FA21-D49A-4EA3-AF2B-1162723839C4}" type="pres">
      <dgm:prSet presAssocID="{73969A70-8681-480C-A06F-A47FD1776A10}" presName="parentNode1" presStyleLbl="node1" presStyleIdx="4" presStyleCnt="5">
        <dgm:presLayoutVars>
          <dgm:chMax val="1"/>
          <dgm:bulletEnabled val="1"/>
        </dgm:presLayoutVars>
      </dgm:prSet>
      <dgm:spPr/>
    </dgm:pt>
    <dgm:pt modelId="{084DAF20-EA14-4ECE-8621-D58FABEE8791}" type="pres">
      <dgm:prSet presAssocID="{73969A70-8681-480C-A06F-A47FD1776A10}" presName="connSite1" presStyleCnt="0"/>
      <dgm:spPr/>
    </dgm:pt>
  </dgm:ptLst>
  <dgm:cxnLst>
    <dgm:cxn modelId="{4EF48201-8EE5-4BB1-848C-8CA8A48F6197}" type="presOf" srcId="{327ACF91-6852-4AE5-8FC1-AD71BF348BC9}" destId="{5860D7FE-FAE6-49BE-A0F2-66CCDB87A9BF}" srcOrd="0" destOrd="2" presId="urn:microsoft.com/office/officeart/2005/8/layout/hProcess4"/>
    <dgm:cxn modelId="{228C7B09-F11D-45BE-9D17-AACB0D4CE942}" type="presOf" srcId="{12CDD2E4-BE8D-4582-A828-CDD680B453E3}" destId="{52FA65AB-A88C-4997-93A4-3246E677EB88}" srcOrd="0" destOrd="0" presId="urn:microsoft.com/office/officeart/2005/8/layout/hProcess4"/>
    <dgm:cxn modelId="{8DD3AB10-5E19-4CD1-917A-9834BBF271D4}" srcId="{098BF9EE-E1DE-45B6-A600-3F7BD5EA9AC7}" destId="{855593B5-D1FB-4BC6-BACC-0869CE4386E2}" srcOrd="0" destOrd="0" parTransId="{A1F38B41-9553-4A13-875F-130DD30A539B}" sibTransId="{68703F4E-1F57-4D56-80ED-03328F3B9759}"/>
    <dgm:cxn modelId="{95110C12-5239-4993-A67E-0C2798EA49CF}" type="presOf" srcId="{E2FF96EF-A6C8-4628-A052-0EE5B4FE7AB7}" destId="{4027A6EB-F17C-4416-8A9D-66ED02F16BB2}" srcOrd="0" destOrd="0" presId="urn:microsoft.com/office/officeart/2005/8/layout/hProcess4"/>
    <dgm:cxn modelId="{DF04E11C-96A1-4BFD-9B20-B4685C176608}" srcId="{844398EB-37F1-4849-86EF-C509642D05F8}" destId="{73969A70-8681-480C-A06F-A47FD1776A10}" srcOrd="4" destOrd="0" parTransId="{0E044490-2572-4895-B9BC-EB9E0E97C688}" sibTransId="{9CCBE1CE-A5C8-4A95-BD16-A4D3FA773EE5}"/>
    <dgm:cxn modelId="{23167422-F405-4B1D-978A-AB0348F8F024}" srcId="{ED2C374D-4F07-4F92-AA7F-C4CA0D49A642}" destId="{9B6FA329-6A01-4E9B-97D7-70674B6399E6}" srcOrd="1" destOrd="0" parTransId="{810B1D72-7545-4661-B12A-4BA7C827B563}" sibTransId="{AF3EB4AA-EFA4-47AD-808B-E789B34F1C7B}"/>
    <dgm:cxn modelId="{95CAB023-7A1D-4CC7-B44F-275B648F3F0C}" srcId="{844398EB-37F1-4849-86EF-C509642D05F8}" destId="{098BF9EE-E1DE-45B6-A600-3F7BD5EA9AC7}" srcOrd="0" destOrd="0" parTransId="{32906C10-C615-445F-A7AC-E9F9B7613068}" sibTransId="{12CDD2E4-BE8D-4582-A828-CDD680B453E3}"/>
    <dgm:cxn modelId="{D7AF192C-74BF-421F-A4FE-C115DE1C87A8}" type="presOf" srcId="{8014CE20-1066-4609-BC34-ECA25564EB59}" destId="{6E336D3E-6400-45A7-AD1F-9B35B8C846CC}" srcOrd="1" destOrd="2" presId="urn:microsoft.com/office/officeart/2005/8/layout/hProcess4"/>
    <dgm:cxn modelId="{122E8A33-92E3-4FCA-B6D4-976AC6D62AEF}" type="presOf" srcId="{C238E0BF-480F-4EA1-9E5F-8C9B5305FCF5}" destId="{7499CCF5-25AF-41AF-BD85-75674BD978E9}" srcOrd="0" destOrd="1" presId="urn:microsoft.com/office/officeart/2005/8/layout/hProcess4"/>
    <dgm:cxn modelId="{594BB834-E34C-4A8F-93B5-8BCB44ADC100}" srcId="{F23B5170-64F6-4D59-A2DB-9A9027CA8D9D}" destId="{2AE50984-88CD-4263-B23C-2AD71AB4E92E}" srcOrd="2" destOrd="0" parTransId="{08A9084E-709B-495A-81DA-9054BB2ED13F}" sibTransId="{44605C66-C949-452E-80A2-882658307D60}"/>
    <dgm:cxn modelId="{58F13B38-E214-4533-90F4-FC046169D5FA}" type="presOf" srcId="{F647BC3B-F3D8-46C0-B765-9A3FAB218CA2}" destId="{E3F38EDF-82C6-4710-B6F4-88110CCAF405}" srcOrd="0" destOrd="0" presId="urn:microsoft.com/office/officeart/2005/8/layout/hProcess4"/>
    <dgm:cxn modelId="{5FEBC739-FE14-43AC-ACDE-84A1225F3F50}" type="presOf" srcId="{844398EB-37F1-4849-86EF-C509642D05F8}" destId="{B56A5F6A-BBA9-4126-8125-1783A55FD277}" srcOrd="0" destOrd="0" presId="urn:microsoft.com/office/officeart/2005/8/layout/hProcess4"/>
    <dgm:cxn modelId="{5FDE5E3C-354D-43E1-8358-56821B2F5119}" type="presOf" srcId="{9EE891EC-3098-43D9-9A2D-AF539F9D9AA1}" destId="{83B56426-3ED2-4631-880E-C05C7B4D17FE}" srcOrd="0" destOrd="0" presId="urn:microsoft.com/office/officeart/2005/8/layout/hProcess4"/>
    <dgm:cxn modelId="{41A6623D-B6FB-4340-AC98-4BA4C2466AE3}" type="presOf" srcId="{F73280C0-B287-4022-B489-D60589CEEEE2}" destId="{DE4D47E1-B2D6-4743-B39D-84B6F8EF7B4B}" srcOrd="0" destOrd="0" presId="urn:microsoft.com/office/officeart/2005/8/layout/hProcess4"/>
    <dgm:cxn modelId="{F4BE4063-1154-4EC2-BBFA-DAEF1A07DDE3}" srcId="{844398EB-37F1-4849-86EF-C509642D05F8}" destId="{ED2C374D-4F07-4F92-AA7F-C4CA0D49A642}" srcOrd="1" destOrd="0" parTransId="{6B6C373B-693B-457B-B8F4-48EB8C4ED1E8}" sibTransId="{9EE891EC-3098-43D9-9A2D-AF539F9D9AA1}"/>
    <dgm:cxn modelId="{E140B743-17C5-4F3F-93AF-57959981DDF9}" type="presOf" srcId="{ED2C374D-4F07-4F92-AA7F-C4CA0D49A642}" destId="{95E9C0B8-D416-4676-9354-5950EF8D73A1}" srcOrd="0" destOrd="0" presId="urn:microsoft.com/office/officeart/2005/8/layout/hProcess4"/>
    <dgm:cxn modelId="{16157345-70E0-485A-B9A1-BBBCE7AA7966}" type="presOf" srcId="{8014CE20-1066-4609-BC34-ECA25564EB59}" destId="{A0C10A24-1FBF-4C5D-A68B-442B1988C82E}" srcOrd="0" destOrd="2" presId="urn:microsoft.com/office/officeart/2005/8/layout/hProcess4"/>
    <dgm:cxn modelId="{97184966-8CF1-43D6-8A5D-A285E6590C74}" srcId="{F647BC3B-F3D8-46C0-B765-9A3FAB218CA2}" destId="{7661BAE3-3232-4DDA-9270-5F6797D05789}" srcOrd="0" destOrd="0" parTransId="{7F11D927-C110-4D95-B32E-635552D58131}" sibTransId="{3A86D631-B91D-4AC6-8CBD-7829CF8B2F93}"/>
    <dgm:cxn modelId="{64DDA666-D022-49D9-B8B2-281F77FACFCF}" type="presOf" srcId="{F23B5170-64F6-4D59-A2DB-9A9027CA8D9D}" destId="{52C34FF5-4436-48ED-9114-03B883ACF7E6}" srcOrd="0" destOrd="0" presId="urn:microsoft.com/office/officeart/2005/8/layout/hProcess4"/>
    <dgm:cxn modelId="{CA752E68-1E2C-455C-BBBF-33A1AD8BE5F4}" srcId="{098BF9EE-E1DE-45B6-A600-3F7BD5EA9AC7}" destId="{8014CE20-1066-4609-BC34-ECA25564EB59}" srcOrd="2" destOrd="0" parTransId="{72449500-2D44-493A-A88C-8CEE4EDAB46C}" sibTransId="{5FD83E1C-CEE7-44E7-8D1E-394A84605E1E}"/>
    <dgm:cxn modelId="{01FAAB6A-83F1-42F7-8536-75FCD79E03EC}" srcId="{73969A70-8681-480C-A06F-A47FD1776A10}" destId="{F73280C0-B287-4022-B489-D60589CEEEE2}" srcOrd="0" destOrd="0" parTransId="{12E736A2-272D-474E-8D96-0569C56E4C32}" sibTransId="{C8DE2953-D0C5-45ED-82B7-6D422FDF084B}"/>
    <dgm:cxn modelId="{13CF3C6E-100C-4DF6-B763-5C3AE6DE0AA2}" type="presOf" srcId="{DEA9BCDF-D677-4621-8C52-44FCF302FE57}" destId="{A199F4BF-5598-4747-AF99-387B3596B771}" srcOrd="1" destOrd="0" presId="urn:microsoft.com/office/officeart/2005/8/layout/hProcess4"/>
    <dgm:cxn modelId="{95487D6E-C8A0-49D4-8311-F0B8BB1F2D05}" srcId="{F647BC3B-F3D8-46C0-B765-9A3FAB218CA2}" destId="{7DA8A93C-D9C7-470D-AE4C-AD1AD26E9CB9}" srcOrd="1" destOrd="0" parTransId="{EE0E1878-B8D4-4E6B-85D5-D225603C2C19}" sibTransId="{75455055-0D01-4A26-9FA3-6F21F0A19D60}"/>
    <dgm:cxn modelId="{67B4DA52-CFFB-45A2-B2CC-3A5F52744E98}" type="presOf" srcId="{C238E0BF-480F-4EA1-9E5F-8C9B5305FCF5}" destId="{A199F4BF-5598-4747-AF99-387B3596B771}" srcOrd="1" destOrd="1" presId="urn:microsoft.com/office/officeart/2005/8/layout/hProcess4"/>
    <dgm:cxn modelId="{CAC3BB55-4937-49F5-90ED-7709EFBA41B8}" type="presOf" srcId="{534BEB46-9B77-42BC-A1EA-FF6A9C9011CA}" destId="{5860D7FE-FAE6-49BE-A0F2-66CCDB87A9BF}" srcOrd="0" destOrd="0" presId="urn:microsoft.com/office/officeart/2005/8/layout/hProcess4"/>
    <dgm:cxn modelId="{D6BF6957-8714-4B32-BDC9-4CFBA4CF2AA2}" srcId="{ED2C374D-4F07-4F92-AA7F-C4CA0D49A642}" destId="{327ACF91-6852-4AE5-8FC1-AD71BF348BC9}" srcOrd="2" destOrd="0" parTransId="{649B5ECF-3B32-4F4D-B07E-5ADF35DD606F}" sibTransId="{CBE8AE12-30B7-47F6-B867-FA8B5175F04B}"/>
    <dgm:cxn modelId="{89E7C382-5001-4AA4-BE84-C6590B30C577}" type="presOf" srcId="{2AE50984-88CD-4263-B23C-2AD71AB4E92E}" destId="{7499CCF5-25AF-41AF-BD85-75674BD978E9}" srcOrd="0" destOrd="2" presId="urn:microsoft.com/office/officeart/2005/8/layout/hProcess4"/>
    <dgm:cxn modelId="{91FC118E-5C16-48CD-B7AE-AAEF60E7D201}" type="presOf" srcId="{9B6FA329-6A01-4E9B-97D7-70674B6399E6}" destId="{5860D7FE-FAE6-49BE-A0F2-66CCDB87A9BF}" srcOrd="0" destOrd="1" presId="urn:microsoft.com/office/officeart/2005/8/layout/hProcess4"/>
    <dgm:cxn modelId="{ACC45594-5DF7-46C1-8A80-D7D93CB1A6B5}" srcId="{F23B5170-64F6-4D59-A2DB-9A9027CA8D9D}" destId="{C238E0BF-480F-4EA1-9E5F-8C9B5305FCF5}" srcOrd="1" destOrd="0" parTransId="{0318E230-8D08-4057-B156-FDAA67B75C91}" sibTransId="{0E86D143-216A-4783-B0F6-F418EBFDE03D}"/>
    <dgm:cxn modelId="{4F33A196-46CD-4872-BAB7-55AB77C0CE17}" type="presOf" srcId="{A5CF8F1A-DD78-439C-B89B-8D597DCD7E06}" destId="{DE4D47E1-B2D6-4743-B39D-84B6F8EF7B4B}" srcOrd="0" destOrd="1" presId="urn:microsoft.com/office/officeart/2005/8/layout/hProcess4"/>
    <dgm:cxn modelId="{9506D996-62D2-444F-93F6-673F17E71B2A}" type="presOf" srcId="{855593B5-D1FB-4BC6-BACC-0869CE4386E2}" destId="{A0C10A24-1FBF-4C5D-A68B-442B1988C82E}" srcOrd="0" destOrd="0" presId="urn:microsoft.com/office/officeart/2005/8/layout/hProcess4"/>
    <dgm:cxn modelId="{2FA99F97-8254-4269-AF9B-FACEC3CA72D5}" type="presOf" srcId="{2AE50984-88CD-4263-B23C-2AD71AB4E92E}" destId="{A199F4BF-5598-4747-AF99-387B3596B771}" srcOrd="1" destOrd="2" presId="urn:microsoft.com/office/officeart/2005/8/layout/hProcess4"/>
    <dgm:cxn modelId="{9612AE97-FB53-4414-9A7F-6C7404F68AAC}" type="presOf" srcId="{098BF9EE-E1DE-45B6-A600-3F7BD5EA9AC7}" destId="{F26AE85B-F7AF-47D9-9296-37207B03E2DD}" srcOrd="0" destOrd="0" presId="urn:microsoft.com/office/officeart/2005/8/layout/hProcess4"/>
    <dgm:cxn modelId="{6856FF9E-6AE0-4A19-B07D-C0E6778CB61C}" srcId="{F23B5170-64F6-4D59-A2DB-9A9027CA8D9D}" destId="{DEA9BCDF-D677-4621-8C52-44FCF302FE57}" srcOrd="0" destOrd="0" parTransId="{FDA5FE1D-0A29-4E00-B7B6-9861895A7488}" sibTransId="{6454BE0A-56E4-47DA-91E7-04B29A962B36}"/>
    <dgm:cxn modelId="{48B0D9A4-730F-4D8F-B491-B3B590D94D2F}" type="presOf" srcId="{9B6FA329-6A01-4E9B-97D7-70674B6399E6}" destId="{B48C78B6-E446-43DD-8168-8688BA015F9A}" srcOrd="1" destOrd="1" presId="urn:microsoft.com/office/officeart/2005/8/layout/hProcess4"/>
    <dgm:cxn modelId="{A0566AA5-7365-4326-989E-A7D7AEDCBE01}" type="presOf" srcId="{73969A70-8681-480C-A06F-A47FD1776A10}" destId="{2248FA21-D49A-4EA3-AF2B-1162723839C4}" srcOrd="0" destOrd="0" presId="urn:microsoft.com/office/officeart/2005/8/layout/hProcess4"/>
    <dgm:cxn modelId="{60A974A5-6DFC-40F7-96FF-9A837B1FE564}" type="presOf" srcId="{8454AA82-62FA-4580-BFA1-8BFC327DF96B}" destId="{6E336D3E-6400-45A7-AD1F-9B35B8C846CC}" srcOrd="1" destOrd="1" presId="urn:microsoft.com/office/officeart/2005/8/layout/hProcess4"/>
    <dgm:cxn modelId="{37FF43AB-472F-467E-AC77-A283B29ED78A}" srcId="{098BF9EE-E1DE-45B6-A600-3F7BD5EA9AC7}" destId="{8454AA82-62FA-4580-BFA1-8BFC327DF96B}" srcOrd="1" destOrd="0" parTransId="{AF4EB41F-B0DC-4A0B-895D-C476017D049C}" sibTransId="{7A388F31-6EA2-448B-8377-6CFB3E9099E5}"/>
    <dgm:cxn modelId="{63BB84AE-700A-427C-A1A5-92E9DE187616}" srcId="{844398EB-37F1-4849-86EF-C509642D05F8}" destId="{F23B5170-64F6-4D59-A2DB-9A9027CA8D9D}" srcOrd="3" destOrd="0" parTransId="{5002FA82-AE7B-4410-A06D-850A378DB55C}" sibTransId="{E2FF96EF-A6C8-4628-A052-0EE5B4FE7AB7}"/>
    <dgm:cxn modelId="{055DBAAF-C46E-4DEB-B9E5-7F32D5F9BAEE}" type="presOf" srcId="{7DA8A93C-D9C7-470D-AE4C-AD1AD26E9CB9}" destId="{40867B18-EA2F-40C7-9E88-282EB46DA267}" srcOrd="1" destOrd="1" presId="urn:microsoft.com/office/officeart/2005/8/layout/hProcess4"/>
    <dgm:cxn modelId="{345CDBBF-523E-495D-AB2C-191705285AA6}" type="presOf" srcId="{327ACF91-6852-4AE5-8FC1-AD71BF348BC9}" destId="{B48C78B6-E446-43DD-8168-8688BA015F9A}" srcOrd="1" destOrd="2" presId="urn:microsoft.com/office/officeart/2005/8/layout/hProcess4"/>
    <dgm:cxn modelId="{404389C5-2942-460B-BC0C-B14601C6CA0E}" type="presOf" srcId="{7661BAE3-3232-4DDA-9270-5F6797D05789}" destId="{40867B18-EA2F-40C7-9E88-282EB46DA267}" srcOrd="1" destOrd="0" presId="urn:microsoft.com/office/officeart/2005/8/layout/hProcess4"/>
    <dgm:cxn modelId="{299BF2C6-B59E-4ADF-99A8-571A947889FA}" srcId="{73969A70-8681-480C-A06F-A47FD1776A10}" destId="{A5CF8F1A-DD78-439C-B89B-8D597DCD7E06}" srcOrd="1" destOrd="0" parTransId="{CDDE8DC2-3926-46BB-903E-596F730AA45D}" sibTransId="{8B9F1977-355E-4F60-A4D8-BB8DE5DAD672}"/>
    <dgm:cxn modelId="{F5DE85CA-CEB6-49F0-989D-F018022E052C}" type="presOf" srcId="{534BEB46-9B77-42BC-A1EA-FF6A9C9011CA}" destId="{B48C78B6-E446-43DD-8168-8688BA015F9A}" srcOrd="1" destOrd="0" presId="urn:microsoft.com/office/officeart/2005/8/layout/hProcess4"/>
    <dgm:cxn modelId="{3A87B5D2-9252-471B-84E6-1DA92E55CBE7}" srcId="{844398EB-37F1-4849-86EF-C509642D05F8}" destId="{F647BC3B-F3D8-46C0-B765-9A3FAB218CA2}" srcOrd="2" destOrd="0" parTransId="{D25D2183-5C0F-4B57-B61E-38C09604B908}" sibTransId="{968B68E0-0710-41BA-B052-638687458611}"/>
    <dgm:cxn modelId="{DB8987DB-F136-4BFA-9452-26B7D2994BD2}" type="presOf" srcId="{855593B5-D1FB-4BC6-BACC-0869CE4386E2}" destId="{6E336D3E-6400-45A7-AD1F-9B35B8C846CC}" srcOrd="1" destOrd="0" presId="urn:microsoft.com/office/officeart/2005/8/layout/hProcess4"/>
    <dgm:cxn modelId="{1649D3DC-2FE5-4119-916F-E02238C5C534}" type="presOf" srcId="{8454AA82-62FA-4580-BFA1-8BFC327DF96B}" destId="{A0C10A24-1FBF-4C5D-A68B-442B1988C82E}" srcOrd="0" destOrd="1" presId="urn:microsoft.com/office/officeart/2005/8/layout/hProcess4"/>
    <dgm:cxn modelId="{B0DC73E2-54AE-409A-BD2E-0C20D47ABE05}" srcId="{ED2C374D-4F07-4F92-AA7F-C4CA0D49A642}" destId="{534BEB46-9B77-42BC-A1EA-FF6A9C9011CA}" srcOrd="0" destOrd="0" parTransId="{78338015-8424-4958-8EFD-6F439C7016C0}" sibTransId="{6B7F3894-6170-41DB-9553-89C58B96017C}"/>
    <dgm:cxn modelId="{97EB33E7-A71A-4B64-9832-A3A7D0E64A20}" type="presOf" srcId="{7DA8A93C-D9C7-470D-AE4C-AD1AD26E9CB9}" destId="{C148FDB9-31E7-44F4-AF47-21A68AEDEC8C}" srcOrd="0" destOrd="1" presId="urn:microsoft.com/office/officeart/2005/8/layout/hProcess4"/>
    <dgm:cxn modelId="{145E4EED-4FD5-432B-B8DC-66B176C17A0F}" type="presOf" srcId="{968B68E0-0710-41BA-B052-638687458611}" destId="{E16E82B0-536C-4D33-8781-F06C35513A48}" srcOrd="0" destOrd="0" presId="urn:microsoft.com/office/officeart/2005/8/layout/hProcess4"/>
    <dgm:cxn modelId="{D66A37F1-53A1-4BE4-BCA1-AAFAEAF9CB55}" type="presOf" srcId="{7661BAE3-3232-4DDA-9270-5F6797D05789}" destId="{C148FDB9-31E7-44F4-AF47-21A68AEDEC8C}" srcOrd="0" destOrd="0" presId="urn:microsoft.com/office/officeart/2005/8/layout/hProcess4"/>
    <dgm:cxn modelId="{EE0C41F1-41EF-4B1F-B485-B7AC4D2C0E43}" type="presOf" srcId="{A5CF8F1A-DD78-439C-B89B-8D597DCD7E06}" destId="{983A9444-B75B-4774-A495-560B5F147B4C}" srcOrd="1" destOrd="1" presId="urn:microsoft.com/office/officeart/2005/8/layout/hProcess4"/>
    <dgm:cxn modelId="{949C21F5-593B-4FA1-9B42-D49E24272BA8}" type="presOf" srcId="{DEA9BCDF-D677-4621-8C52-44FCF302FE57}" destId="{7499CCF5-25AF-41AF-BD85-75674BD978E9}" srcOrd="0" destOrd="0" presId="urn:microsoft.com/office/officeart/2005/8/layout/hProcess4"/>
    <dgm:cxn modelId="{705F1BFC-3F89-4BFC-98A9-F4B8E02FF9CC}" type="presOf" srcId="{F73280C0-B287-4022-B489-D60589CEEEE2}" destId="{983A9444-B75B-4774-A495-560B5F147B4C}" srcOrd="1" destOrd="0" presId="urn:microsoft.com/office/officeart/2005/8/layout/hProcess4"/>
    <dgm:cxn modelId="{39334FE5-2471-45BF-B688-CE2991F2D95A}" type="presParOf" srcId="{B56A5F6A-BBA9-4126-8125-1783A55FD277}" destId="{84AB0EA6-2A9D-4B01-B5E0-B9B517BE3326}" srcOrd="0" destOrd="0" presId="urn:microsoft.com/office/officeart/2005/8/layout/hProcess4"/>
    <dgm:cxn modelId="{B40E8ECF-D969-4036-AF92-882EF0C41633}" type="presParOf" srcId="{B56A5F6A-BBA9-4126-8125-1783A55FD277}" destId="{4EE03BB0-1D05-4803-9DA6-52052890A023}" srcOrd="1" destOrd="0" presId="urn:microsoft.com/office/officeart/2005/8/layout/hProcess4"/>
    <dgm:cxn modelId="{2D7DA549-6692-4058-AD9C-BC16D2CAB697}" type="presParOf" srcId="{B56A5F6A-BBA9-4126-8125-1783A55FD277}" destId="{E302DD8D-FBAC-4075-8F0B-82CD2BAB2556}" srcOrd="2" destOrd="0" presId="urn:microsoft.com/office/officeart/2005/8/layout/hProcess4"/>
    <dgm:cxn modelId="{BD1BE1C9-1D1A-41D6-9BD2-D6EFAD60F6A4}" type="presParOf" srcId="{E302DD8D-FBAC-4075-8F0B-82CD2BAB2556}" destId="{8E94CF94-B40C-41C8-98F2-02DBC5C3B391}" srcOrd="0" destOrd="0" presId="urn:microsoft.com/office/officeart/2005/8/layout/hProcess4"/>
    <dgm:cxn modelId="{EBA61959-66F9-4682-B0C0-3CC5CA26B573}" type="presParOf" srcId="{8E94CF94-B40C-41C8-98F2-02DBC5C3B391}" destId="{89864E37-B5B9-467B-BBE3-5E3DF8246D4E}" srcOrd="0" destOrd="0" presId="urn:microsoft.com/office/officeart/2005/8/layout/hProcess4"/>
    <dgm:cxn modelId="{95AA393F-5811-49B5-B752-D0D5B8EE1AF2}" type="presParOf" srcId="{8E94CF94-B40C-41C8-98F2-02DBC5C3B391}" destId="{A0C10A24-1FBF-4C5D-A68B-442B1988C82E}" srcOrd="1" destOrd="0" presId="urn:microsoft.com/office/officeart/2005/8/layout/hProcess4"/>
    <dgm:cxn modelId="{DA24CF31-1A2B-46A1-A08C-1B39A2208898}" type="presParOf" srcId="{8E94CF94-B40C-41C8-98F2-02DBC5C3B391}" destId="{6E336D3E-6400-45A7-AD1F-9B35B8C846CC}" srcOrd="2" destOrd="0" presId="urn:microsoft.com/office/officeart/2005/8/layout/hProcess4"/>
    <dgm:cxn modelId="{E464A907-9A76-4979-BE55-BD0103DACEF3}" type="presParOf" srcId="{8E94CF94-B40C-41C8-98F2-02DBC5C3B391}" destId="{F26AE85B-F7AF-47D9-9296-37207B03E2DD}" srcOrd="3" destOrd="0" presId="urn:microsoft.com/office/officeart/2005/8/layout/hProcess4"/>
    <dgm:cxn modelId="{ED230609-0058-473B-B493-2C56462B2DAA}" type="presParOf" srcId="{8E94CF94-B40C-41C8-98F2-02DBC5C3B391}" destId="{2C760A36-AC31-4756-999D-91B669496909}" srcOrd="4" destOrd="0" presId="urn:microsoft.com/office/officeart/2005/8/layout/hProcess4"/>
    <dgm:cxn modelId="{376059C4-2D65-4DA0-B18B-ACC418B374B3}" type="presParOf" srcId="{E302DD8D-FBAC-4075-8F0B-82CD2BAB2556}" destId="{52FA65AB-A88C-4997-93A4-3246E677EB88}" srcOrd="1" destOrd="0" presId="urn:microsoft.com/office/officeart/2005/8/layout/hProcess4"/>
    <dgm:cxn modelId="{C3C86C3A-E32D-4FB9-A713-EE1C08311DC2}" type="presParOf" srcId="{E302DD8D-FBAC-4075-8F0B-82CD2BAB2556}" destId="{20E6AC3F-6BD4-4C82-99B3-4BBAF9E7800D}" srcOrd="2" destOrd="0" presId="urn:microsoft.com/office/officeart/2005/8/layout/hProcess4"/>
    <dgm:cxn modelId="{BDFA3DCC-3A53-45D0-B528-ADA516B40022}" type="presParOf" srcId="{20E6AC3F-6BD4-4C82-99B3-4BBAF9E7800D}" destId="{749614FD-F038-42B5-A758-1323DE53AD2D}" srcOrd="0" destOrd="0" presId="urn:microsoft.com/office/officeart/2005/8/layout/hProcess4"/>
    <dgm:cxn modelId="{DEEC5493-E676-4200-B075-FA82A76EF208}" type="presParOf" srcId="{20E6AC3F-6BD4-4C82-99B3-4BBAF9E7800D}" destId="{5860D7FE-FAE6-49BE-A0F2-66CCDB87A9BF}" srcOrd="1" destOrd="0" presId="urn:microsoft.com/office/officeart/2005/8/layout/hProcess4"/>
    <dgm:cxn modelId="{63F49C27-375A-4C2E-B57D-769680BBF784}" type="presParOf" srcId="{20E6AC3F-6BD4-4C82-99B3-4BBAF9E7800D}" destId="{B48C78B6-E446-43DD-8168-8688BA015F9A}" srcOrd="2" destOrd="0" presId="urn:microsoft.com/office/officeart/2005/8/layout/hProcess4"/>
    <dgm:cxn modelId="{1C69F2FE-8067-4327-96EF-81995EC0F3E0}" type="presParOf" srcId="{20E6AC3F-6BD4-4C82-99B3-4BBAF9E7800D}" destId="{95E9C0B8-D416-4676-9354-5950EF8D73A1}" srcOrd="3" destOrd="0" presId="urn:microsoft.com/office/officeart/2005/8/layout/hProcess4"/>
    <dgm:cxn modelId="{92EE8290-8560-4373-BEFD-BB744CB66B01}" type="presParOf" srcId="{20E6AC3F-6BD4-4C82-99B3-4BBAF9E7800D}" destId="{3015C769-EA19-4437-AA21-E5EAF6143726}" srcOrd="4" destOrd="0" presId="urn:microsoft.com/office/officeart/2005/8/layout/hProcess4"/>
    <dgm:cxn modelId="{60172156-CAD8-4DCC-BF2B-C4CF4A483AB9}" type="presParOf" srcId="{E302DD8D-FBAC-4075-8F0B-82CD2BAB2556}" destId="{83B56426-3ED2-4631-880E-C05C7B4D17FE}" srcOrd="3" destOrd="0" presId="urn:microsoft.com/office/officeart/2005/8/layout/hProcess4"/>
    <dgm:cxn modelId="{D4651B03-A740-4964-AFB4-A72233BF7496}" type="presParOf" srcId="{E302DD8D-FBAC-4075-8F0B-82CD2BAB2556}" destId="{3357189F-9A83-483A-833A-C2F9977105B0}" srcOrd="4" destOrd="0" presId="urn:microsoft.com/office/officeart/2005/8/layout/hProcess4"/>
    <dgm:cxn modelId="{5EDB3928-BD82-4804-B8BA-A8DB781ECE43}" type="presParOf" srcId="{3357189F-9A83-483A-833A-C2F9977105B0}" destId="{EEA8A326-CE9D-4380-B47C-935F3079CE83}" srcOrd="0" destOrd="0" presId="urn:microsoft.com/office/officeart/2005/8/layout/hProcess4"/>
    <dgm:cxn modelId="{C739D982-D7B7-41E3-85A0-36D0BFBFEC11}" type="presParOf" srcId="{3357189F-9A83-483A-833A-C2F9977105B0}" destId="{C148FDB9-31E7-44F4-AF47-21A68AEDEC8C}" srcOrd="1" destOrd="0" presId="urn:microsoft.com/office/officeart/2005/8/layout/hProcess4"/>
    <dgm:cxn modelId="{0255F00B-BABD-4844-A567-7EE060B310FE}" type="presParOf" srcId="{3357189F-9A83-483A-833A-C2F9977105B0}" destId="{40867B18-EA2F-40C7-9E88-282EB46DA267}" srcOrd="2" destOrd="0" presId="urn:microsoft.com/office/officeart/2005/8/layout/hProcess4"/>
    <dgm:cxn modelId="{E433B80E-AD3E-43AD-BEA7-F7A11B060580}" type="presParOf" srcId="{3357189F-9A83-483A-833A-C2F9977105B0}" destId="{E3F38EDF-82C6-4710-B6F4-88110CCAF405}" srcOrd="3" destOrd="0" presId="urn:microsoft.com/office/officeart/2005/8/layout/hProcess4"/>
    <dgm:cxn modelId="{DF52493C-6677-4F71-A66A-97BA8F87CF51}" type="presParOf" srcId="{3357189F-9A83-483A-833A-C2F9977105B0}" destId="{11D077B0-92C6-401B-B938-EB00E583ACF2}" srcOrd="4" destOrd="0" presId="urn:microsoft.com/office/officeart/2005/8/layout/hProcess4"/>
    <dgm:cxn modelId="{25AD6579-7BE5-49BC-B694-FC1D6E366470}" type="presParOf" srcId="{E302DD8D-FBAC-4075-8F0B-82CD2BAB2556}" destId="{E16E82B0-536C-4D33-8781-F06C35513A48}" srcOrd="5" destOrd="0" presId="urn:microsoft.com/office/officeart/2005/8/layout/hProcess4"/>
    <dgm:cxn modelId="{AA070C5D-A9C8-4287-B01D-CC57504B313D}" type="presParOf" srcId="{E302DD8D-FBAC-4075-8F0B-82CD2BAB2556}" destId="{418712AC-449F-4942-B7E6-4BE7A6E50A5D}" srcOrd="6" destOrd="0" presId="urn:microsoft.com/office/officeart/2005/8/layout/hProcess4"/>
    <dgm:cxn modelId="{5532EE8C-1B7A-4F84-B92F-1149E0753A6A}" type="presParOf" srcId="{418712AC-449F-4942-B7E6-4BE7A6E50A5D}" destId="{5C501078-B051-4453-9DEA-35994F728686}" srcOrd="0" destOrd="0" presId="urn:microsoft.com/office/officeart/2005/8/layout/hProcess4"/>
    <dgm:cxn modelId="{97BDFC78-4DB0-4A4A-8214-76B74A4D024C}" type="presParOf" srcId="{418712AC-449F-4942-B7E6-4BE7A6E50A5D}" destId="{7499CCF5-25AF-41AF-BD85-75674BD978E9}" srcOrd="1" destOrd="0" presId="urn:microsoft.com/office/officeart/2005/8/layout/hProcess4"/>
    <dgm:cxn modelId="{4DC80869-342C-4E77-ADDD-FFFDD1E9D162}" type="presParOf" srcId="{418712AC-449F-4942-B7E6-4BE7A6E50A5D}" destId="{A199F4BF-5598-4747-AF99-387B3596B771}" srcOrd="2" destOrd="0" presId="urn:microsoft.com/office/officeart/2005/8/layout/hProcess4"/>
    <dgm:cxn modelId="{0AFB8F24-9A98-498D-BB8F-4D3996E3A4A1}" type="presParOf" srcId="{418712AC-449F-4942-B7E6-4BE7A6E50A5D}" destId="{52C34FF5-4436-48ED-9114-03B883ACF7E6}" srcOrd="3" destOrd="0" presId="urn:microsoft.com/office/officeart/2005/8/layout/hProcess4"/>
    <dgm:cxn modelId="{02938990-FC65-41E8-87EE-DB10DD6110F5}" type="presParOf" srcId="{418712AC-449F-4942-B7E6-4BE7A6E50A5D}" destId="{AD8B54BB-A42E-4F22-923E-F0A3C6F519F6}" srcOrd="4" destOrd="0" presId="urn:microsoft.com/office/officeart/2005/8/layout/hProcess4"/>
    <dgm:cxn modelId="{742AB67D-8D8E-4860-845B-40A326271A60}" type="presParOf" srcId="{E302DD8D-FBAC-4075-8F0B-82CD2BAB2556}" destId="{4027A6EB-F17C-4416-8A9D-66ED02F16BB2}" srcOrd="7" destOrd="0" presId="urn:microsoft.com/office/officeart/2005/8/layout/hProcess4"/>
    <dgm:cxn modelId="{8C1E67A7-9B23-4292-A64A-35CD01197E16}" type="presParOf" srcId="{E302DD8D-FBAC-4075-8F0B-82CD2BAB2556}" destId="{B10C62F8-FF26-481B-96B9-DFA889669442}" srcOrd="8" destOrd="0" presId="urn:microsoft.com/office/officeart/2005/8/layout/hProcess4"/>
    <dgm:cxn modelId="{15CE305C-A339-4CEF-AD33-EF29CCB90BC9}" type="presParOf" srcId="{B10C62F8-FF26-481B-96B9-DFA889669442}" destId="{B116A407-B7C7-4E09-AF99-5FEAED47ACF9}" srcOrd="0" destOrd="0" presId="urn:microsoft.com/office/officeart/2005/8/layout/hProcess4"/>
    <dgm:cxn modelId="{26A274F5-987A-4B97-B93D-BDFB5207696C}" type="presParOf" srcId="{B10C62F8-FF26-481B-96B9-DFA889669442}" destId="{DE4D47E1-B2D6-4743-B39D-84B6F8EF7B4B}" srcOrd="1" destOrd="0" presId="urn:microsoft.com/office/officeart/2005/8/layout/hProcess4"/>
    <dgm:cxn modelId="{319B27BC-7617-4885-AFEA-0F9C4CB76980}" type="presParOf" srcId="{B10C62F8-FF26-481B-96B9-DFA889669442}" destId="{983A9444-B75B-4774-A495-560B5F147B4C}" srcOrd="2" destOrd="0" presId="urn:microsoft.com/office/officeart/2005/8/layout/hProcess4"/>
    <dgm:cxn modelId="{8E0962FE-DB50-465D-AE28-2D53AF94F6F5}" type="presParOf" srcId="{B10C62F8-FF26-481B-96B9-DFA889669442}" destId="{2248FA21-D49A-4EA3-AF2B-1162723839C4}" srcOrd="3" destOrd="0" presId="urn:microsoft.com/office/officeart/2005/8/layout/hProcess4"/>
    <dgm:cxn modelId="{54C50D1A-7E47-4F38-AB0A-CE588E072294}" type="presParOf" srcId="{B10C62F8-FF26-481B-96B9-DFA889669442}" destId="{084DAF20-EA14-4ECE-8621-D58FABEE8791}"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F19282-B2C8-4B50-B06F-848B901973B7}">
      <dsp:nvSpPr>
        <dsp:cNvPr id="0" name=""/>
        <dsp:cNvSpPr/>
      </dsp:nvSpPr>
      <dsp:spPr>
        <a:xfrm>
          <a:off x="-120514" y="17287"/>
          <a:ext cx="7895665" cy="156086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DD90E36-B2FB-48B7-B28D-C6DEF4C5D056}">
      <dsp:nvSpPr>
        <dsp:cNvPr id="0" name=""/>
        <dsp:cNvSpPr/>
      </dsp:nvSpPr>
      <dsp:spPr>
        <a:xfrm>
          <a:off x="351645" y="368481"/>
          <a:ext cx="860152" cy="85847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7FA0C3-FDBB-4C2E-A464-56BCD9C1545A}">
      <dsp:nvSpPr>
        <dsp:cNvPr id="0" name=""/>
        <dsp:cNvSpPr/>
      </dsp:nvSpPr>
      <dsp:spPr>
        <a:xfrm>
          <a:off x="1437632" y="17287"/>
          <a:ext cx="6578547" cy="15623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353" tIns="165353" rIns="165353" bIns="165353" numCol="1" spcCol="1270" anchor="ctr" anchorCtr="0">
          <a:noAutofit/>
        </a:bodyPr>
        <a:lstStyle/>
        <a:p>
          <a:pPr marL="0" lvl="0" indent="0" algn="l" defTabSz="800100">
            <a:lnSpc>
              <a:spcPct val="100000"/>
            </a:lnSpc>
            <a:spcBef>
              <a:spcPct val="0"/>
            </a:spcBef>
            <a:spcAft>
              <a:spcPct val="35000"/>
            </a:spcAft>
            <a:buNone/>
          </a:pPr>
          <a:r>
            <a:rPr lang="en-US" sz="1800" b="1" kern="1200">
              <a:latin typeface="Segoe UI"/>
              <a:cs typeface="Segoe UI"/>
            </a:rPr>
            <a:t>Local Course Equivalencies </a:t>
          </a:r>
          <a:r>
            <a:rPr lang="en-US" sz="1800" kern="1200">
              <a:latin typeface="Segoe UI"/>
              <a:cs typeface="Segoe UI"/>
            </a:rPr>
            <a:t>– Equivalency frameworks are developed locally and approved as being equivalent at the school district level.  School board policy and procedures determine the process for approving local course equivalencies. </a:t>
          </a:r>
          <a:r>
            <a:rPr lang="en-US" sz="1600" kern="1200">
              <a:latin typeface="Segoe UI"/>
              <a:cs typeface="Segoe UI"/>
            </a:rPr>
            <a:t> </a:t>
          </a:r>
        </a:p>
      </dsp:txBody>
      <dsp:txXfrm>
        <a:off x="1437632" y="17287"/>
        <a:ext cx="6578547" cy="1562387"/>
      </dsp:txXfrm>
    </dsp:sp>
    <dsp:sp modelId="{7C949332-7B80-47B2-A25C-929AA970F3BD}">
      <dsp:nvSpPr>
        <dsp:cNvPr id="0" name=""/>
        <dsp:cNvSpPr/>
      </dsp:nvSpPr>
      <dsp:spPr>
        <a:xfrm>
          <a:off x="-120514" y="1834758"/>
          <a:ext cx="7895665" cy="156086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85456F-B179-47EF-BFB1-C224E3F1A1E8}">
      <dsp:nvSpPr>
        <dsp:cNvPr id="0" name=""/>
        <dsp:cNvSpPr/>
      </dsp:nvSpPr>
      <dsp:spPr>
        <a:xfrm>
          <a:off x="351645" y="2185952"/>
          <a:ext cx="860152" cy="85847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9C034D-B5B9-4896-8979-5966EC8E1D88}">
      <dsp:nvSpPr>
        <dsp:cNvPr id="0" name=""/>
        <dsp:cNvSpPr/>
      </dsp:nvSpPr>
      <dsp:spPr>
        <a:xfrm>
          <a:off x="1420318" y="1834758"/>
          <a:ext cx="6407350" cy="15623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353" tIns="165353" rIns="165353" bIns="165353" numCol="1" spcCol="1270" anchor="ctr" anchorCtr="0">
          <a:noAutofit/>
        </a:bodyPr>
        <a:lstStyle/>
        <a:p>
          <a:pPr marL="0" lvl="0" indent="0" algn="l" defTabSz="800100">
            <a:lnSpc>
              <a:spcPct val="100000"/>
            </a:lnSpc>
            <a:spcBef>
              <a:spcPct val="0"/>
            </a:spcBef>
            <a:spcAft>
              <a:spcPct val="35000"/>
            </a:spcAft>
            <a:buNone/>
          </a:pPr>
          <a:r>
            <a:rPr lang="en-US" sz="1800" b="1" kern="1200">
              <a:latin typeface="Segoe UI"/>
              <a:cs typeface="Segoe UI"/>
            </a:rPr>
            <a:t>Statewide Course Equivalencies </a:t>
          </a:r>
          <a:r>
            <a:rPr lang="en-US" sz="1800" kern="1200">
              <a:latin typeface="Segoe UI"/>
              <a:cs typeface="Segoe UI"/>
            </a:rPr>
            <a:t>– Statewide equivalency frameworks are developed at the state level with a team of industry and educational partners.  Districts may modify performance assessments and leadership alignment in the statewide approved framework.  They may add standards to the framework but may not delete them.   </a:t>
          </a:r>
        </a:p>
      </dsp:txBody>
      <dsp:txXfrm>
        <a:off x="1420318" y="1834758"/>
        <a:ext cx="6407350" cy="15623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C10A24-1FBF-4C5D-A68B-442B1988C82E}">
      <dsp:nvSpPr>
        <dsp:cNvPr id="0" name=""/>
        <dsp:cNvSpPr/>
      </dsp:nvSpPr>
      <dsp:spPr>
        <a:xfrm>
          <a:off x="472" y="1679450"/>
          <a:ext cx="1280802" cy="1056394"/>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57150" lvl="1" indent="-57150" algn="l" defTabSz="400050">
            <a:lnSpc>
              <a:spcPct val="90000"/>
            </a:lnSpc>
            <a:spcBef>
              <a:spcPct val="0"/>
            </a:spcBef>
            <a:spcAft>
              <a:spcPct val="15000"/>
            </a:spcAft>
            <a:buChar char="•"/>
          </a:pPr>
          <a:r>
            <a:rPr lang="en-US" sz="900" kern="1200"/>
            <a:t>OSPI or District Identified </a:t>
          </a:r>
        </a:p>
        <a:p>
          <a:pPr marL="57150" lvl="1" indent="-57150" algn="l" defTabSz="400050">
            <a:lnSpc>
              <a:spcPct val="90000"/>
            </a:lnSpc>
            <a:spcBef>
              <a:spcPct val="0"/>
            </a:spcBef>
            <a:spcAft>
              <a:spcPct val="15000"/>
            </a:spcAft>
            <a:buChar char="•"/>
          </a:pPr>
          <a:r>
            <a:rPr lang="en-US" sz="900" kern="1200"/>
            <a:t>Course Equivalency Application </a:t>
          </a:r>
        </a:p>
        <a:p>
          <a:pPr marL="57150" lvl="1" indent="-57150" algn="l" defTabSz="400050">
            <a:lnSpc>
              <a:spcPct val="90000"/>
            </a:lnSpc>
            <a:spcBef>
              <a:spcPct val="0"/>
            </a:spcBef>
            <a:spcAft>
              <a:spcPct val="15000"/>
            </a:spcAft>
            <a:buChar char="•"/>
          </a:pPr>
          <a:r>
            <a:rPr lang="en-US" sz="900" kern="1200"/>
            <a:t>Utilize State Data </a:t>
          </a:r>
        </a:p>
      </dsp:txBody>
      <dsp:txXfrm>
        <a:off x="24783" y="1703761"/>
        <a:ext cx="1232180" cy="781401"/>
      </dsp:txXfrm>
    </dsp:sp>
    <dsp:sp modelId="{52FA65AB-A88C-4997-93A4-3246E677EB88}">
      <dsp:nvSpPr>
        <dsp:cNvPr id="0" name=""/>
        <dsp:cNvSpPr/>
      </dsp:nvSpPr>
      <dsp:spPr>
        <a:xfrm>
          <a:off x="726185" y="1952367"/>
          <a:ext cx="1380997" cy="1380997"/>
        </a:xfrm>
        <a:prstGeom prst="leftCircularArrow">
          <a:avLst>
            <a:gd name="adj1" fmla="val 2928"/>
            <a:gd name="adj2" fmla="val 358406"/>
            <a:gd name="adj3" fmla="val 2133916"/>
            <a:gd name="adj4" fmla="val 9024489"/>
            <a:gd name="adj5" fmla="val 3416"/>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26AE85B-F7AF-47D9-9296-37207B03E2DD}">
      <dsp:nvSpPr>
        <dsp:cNvPr id="0" name=""/>
        <dsp:cNvSpPr/>
      </dsp:nvSpPr>
      <dsp:spPr>
        <a:xfrm>
          <a:off x="285095" y="2509474"/>
          <a:ext cx="1138490" cy="45274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a:t>Identify Need</a:t>
          </a:r>
        </a:p>
      </dsp:txBody>
      <dsp:txXfrm>
        <a:off x="298355" y="2522734"/>
        <a:ext cx="1111970" cy="426220"/>
      </dsp:txXfrm>
    </dsp:sp>
    <dsp:sp modelId="{5860D7FE-FAE6-49BE-A0F2-66CCDB87A9BF}">
      <dsp:nvSpPr>
        <dsp:cNvPr id="0" name=""/>
        <dsp:cNvSpPr/>
      </dsp:nvSpPr>
      <dsp:spPr>
        <a:xfrm>
          <a:off x="1616133" y="1679450"/>
          <a:ext cx="1280802" cy="1056394"/>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18157"/>
              <a:satOff val="6113"/>
              <a:lumOff val="137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57150" lvl="1" indent="-57150" algn="l" defTabSz="400050">
            <a:lnSpc>
              <a:spcPct val="90000"/>
            </a:lnSpc>
            <a:spcBef>
              <a:spcPct val="0"/>
            </a:spcBef>
            <a:spcAft>
              <a:spcPct val="15000"/>
            </a:spcAft>
            <a:buChar char="•"/>
          </a:pPr>
          <a:r>
            <a:rPr lang="en-US" sz="900" kern="1200"/>
            <a:t>Technical Working Groups</a:t>
          </a:r>
        </a:p>
        <a:p>
          <a:pPr marL="57150" lvl="1" indent="-57150" algn="l" defTabSz="400050">
            <a:lnSpc>
              <a:spcPct val="90000"/>
            </a:lnSpc>
            <a:spcBef>
              <a:spcPct val="0"/>
            </a:spcBef>
            <a:spcAft>
              <a:spcPct val="15000"/>
            </a:spcAft>
            <a:buChar char="•"/>
          </a:pPr>
          <a:r>
            <a:rPr lang="en-US" sz="900" kern="1200"/>
            <a:t>CTE/Academic Educators</a:t>
          </a:r>
        </a:p>
        <a:p>
          <a:pPr marL="57150" lvl="1" indent="-57150" algn="l" defTabSz="400050">
            <a:lnSpc>
              <a:spcPct val="90000"/>
            </a:lnSpc>
            <a:spcBef>
              <a:spcPct val="0"/>
            </a:spcBef>
            <a:spcAft>
              <a:spcPct val="15000"/>
            </a:spcAft>
            <a:buChar char="•"/>
          </a:pPr>
          <a:r>
            <a:rPr lang="en-US" sz="900" kern="1200"/>
            <a:t>Industry/Community Groups, as applicable</a:t>
          </a:r>
        </a:p>
      </dsp:txBody>
      <dsp:txXfrm>
        <a:off x="1640444" y="1930132"/>
        <a:ext cx="1232180" cy="781401"/>
      </dsp:txXfrm>
    </dsp:sp>
    <dsp:sp modelId="{83B56426-3ED2-4631-880E-C05C7B4D17FE}">
      <dsp:nvSpPr>
        <dsp:cNvPr id="0" name=""/>
        <dsp:cNvSpPr/>
      </dsp:nvSpPr>
      <dsp:spPr>
        <a:xfrm>
          <a:off x="2331172" y="1040511"/>
          <a:ext cx="1544655" cy="1544655"/>
        </a:xfrm>
        <a:prstGeom prst="circularArrow">
          <a:avLst>
            <a:gd name="adj1" fmla="val 2618"/>
            <a:gd name="adj2" fmla="val 318118"/>
            <a:gd name="adj3" fmla="val 19506371"/>
            <a:gd name="adj4" fmla="val 12575511"/>
            <a:gd name="adj5" fmla="val 3054"/>
          </a:avLst>
        </a:prstGeom>
        <a:solidFill>
          <a:schemeClr val="accent5">
            <a:hueOff val="24209"/>
            <a:satOff val="8151"/>
            <a:lumOff val="183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5E9C0B8-D416-4676-9354-5950EF8D73A1}">
      <dsp:nvSpPr>
        <dsp:cNvPr id="0" name=""/>
        <dsp:cNvSpPr/>
      </dsp:nvSpPr>
      <dsp:spPr>
        <a:xfrm>
          <a:off x="1900755" y="1453080"/>
          <a:ext cx="1138490" cy="452740"/>
        </a:xfrm>
        <a:prstGeom prst="roundRect">
          <a:avLst>
            <a:gd name="adj" fmla="val 10000"/>
          </a:avLst>
        </a:prstGeom>
        <a:solidFill>
          <a:schemeClr val="accent5">
            <a:hueOff val="18157"/>
            <a:satOff val="6113"/>
            <a:lumOff val="137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a:t>Draft Frameworks</a:t>
          </a:r>
        </a:p>
      </dsp:txBody>
      <dsp:txXfrm>
        <a:off x="1914015" y="1466340"/>
        <a:ext cx="1111970" cy="426220"/>
      </dsp:txXfrm>
    </dsp:sp>
    <dsp:sp modelId="{C148FDB9-31E7-44F4-AF47-21A68AEDEC8C}">
      <dsp:nvSpPr>
        <dsp:cNvPr id="0" name=""/>
        <dsp:cNvSpPr/>
      </dsp:nvSpPr>
      <dsp:spPr>
        <a:xfrm>
          <a:off x="3231793" y="1679450"/>
          <a:ext cx="1280802" cy="1056394"/>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36313"/>
              <a:satOff val="12226"/>
              <a:lumOff val="274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57150" lvl="1" indent="-57150" algn="l" defTabSz="400050">
            <a:lnSpc>
              <a:spcPct val="90000"/>
            </a:lnSpc>
            <a:spcBef>
              <a:spcPct val="0"/>
            </a:spcBef>
            <a:spcAft>
              <a:spcPct val="15000"/>
            </a:spcAft>
            <a:buChar char="•"/>
          </a:pPr>
          <a:r>
            <a:rPr lang="en-US" sz="900" kern="1200"/>
            <a:t>Internal OSPI editing</a:t>
          </a:r>
        </a:p>
        <a:p>
          <a:pPr marL="57150" lvl="1" indent="-57150" algn="l" defTabSz="400050">
            <a:lnSpc>
              <a:spcPct val="90000"/>
            </a:lnSpc>
            <a:spcBef>
              <a:spcPct val="0"/>
            </a:spcBef>
            <a:spcAft>
              <a:spcPct val="15000"/>
            </a:spcAft>
            <a:buChar char="•"/>
          </a:pPr>
          <a:r>
            <a:rPr lang="en-US" sz="900" kern="1200"/>
            <a:t>Additional work group</a:t>
          </a:r>
        </a:p>
      </dsp:txBody>
      <dsp:txXfrm>
        <a:off x="3256104" y="1703761"/>
        <a:ext cx="1232180" cy="781401"/>
      </dsp:txXfrm>
    </dsp:sp>
    <dsp:sp modelId="{E16E82B0-536C-4D33-8781-F06C35513A48}">
      <dsp:nvSpPr>
        <dsp:cNvPr id="0" name=""/>
        <dsp:cNvSpPr/>
      </dsp:nvSpPr>
      <dsp:spPr>
        <a:xfrm>
          <a:off x="3957505" y="1952367"/>
          <a:ext cx="1380997" cy="1380997"/>
        </a:xfrm>
        <a:prstGeom prst="leftCircularArrow">
          <a:avLst>
            <a:gd name="adj1" fmla="val 2928"/>
            <a:gd name="adj2" fmla="val 358406"/>
            <a:gd name="adj3" fmla="val 2133916"/>
            <a:gd name="adj4" fmla="val 9024489"/>
            <a:gd name="adj5" fmla="val 3416"/>
          </a:avLst>
        </a:prstGeom>
        <a:solidFill>
          <a:schemeClr val="accent5">
            <a:hueOff val="48417"/>
            <a:satOff val="16301"/>
            <a:lumOff val="365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3F38EDF-82C6-4710-B6F4-88110CCAF405}">
      <dsp:nvSpPr>
        <dsp:cNvPr id="0" name=""/>
        <dsp:cNvSpPr/>
      </dsp:nvSpPr>
      <dsp:spPr>
        <a:xfrm>
          <a:off x="3516415" y="2509474"/>
          <a:ext cx="1138490" cy="452740"/>
        </a:xfrm>
        <a:prstGeom prst="roundRect">
          <a:avLst>
            <a:gd name="adj" fmla="val 10000"/>
          </a:avLst>
        </a:prstGeom>
        <a:solidFill>
          <a:schemeClr val="accent5">
            <a:hueOff val="36313"/>
            <a:satOff val="12226"/>
            <a:lumOff val="274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a:t>Refine and Evaluation</a:t>
          </a:r>
        </a:p>
      </dsp:txBody>
      <dsp:txXfrm>
        <a:off x="3529675" y="2522734"/>
        <a:ext cx="1111970" cy="426220"/>
      </dsp:txXfrm>
    </dsp:sp>
    <dsp:sp modelId="{7499CCF5-25AF-41AF-BD85-75674BD978E9}">
      <dsp:nvSpPr>
        <dsp:cNvPr id="0" name=""/>
        <dsp:cNvSpPr/>
      </dsp:nvSpPr>
      <dsp:spPr>
        <a:xfrm>
          <a:off x="4847453" y="1679450"/>
          <a:ext cx="1280802" cy="1056394"/>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54470"/>
              <a:satOff val="18339"/>
              <a:lumOff val="411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57150" lvl="1" indent="-57150" algn="l" defTabSz="400050">
            <a:lnSpc>
              <a:spcPct val="90000"/>
            </a:lnSpc>
            <a:spcBef>
              <a:spcPct val="0"/>
            </a:spcBef>
            <a:spcAft>
              <a:spcPct val="15000"/>
            </a:spcAft>
            <a:buChar char="•"/>
          </a:pPr>
          <a:r>
            <a:rPr lang="en-US" sz="900" kern="1200"/>
            <a:t>Public Comment </a:t>
          </a:r>
        </a:p>
        <a:p>
          <a:pPr marL="57150" lvl="1" indent="-57150" algn="l" defTabSz="400050">
            <a:lnSpc>
              <a:spcPct val="90000"/>
            </a:lnSpc>
            <a:spcBef>
              <a:spcPct val="0"/>
            </a:spcBef>
            <a:spcAft>
              <a:spcPct val="15000"/>
            </a:spcAft>
            <a:buChar char="•"/>
          </a:pPr>
          <a:r>
            <a:rPr lang="en-US" sz="900" kern="1200"/>
            <a:t>Notify State Board of Education</a:t>
          </a:r>
        </a:p>
        <a:p>
          <a:pPr marL="57150" lvl="1" indent="-57150" algn="l" defTabSz="400050">
            <a:lnSpc>
              <a:spcPct val="90000"/>
            </a:lnSpc>
            <a:spcBef>
              <a:spcPct val="0"/>
            </a:spcBef>
            <a:spcAft>
              <a:spcPct val="15000"/>
            </a:spcAft>
            <a:buChar char="•"/>
          </a:pPr>
          <a:r>
            <a:rPr lang="en-US" sz="900" kern="1200"/>
            <a:t>OSPI Review and Editing by OSPI Staff</a:t>
          </a:r>
        </a:p>
      </dsp:txBody>
      <dsp:txXfrm>
        <a:off x="4871764" y="1930132"/>
        <a:ext cx="1232180" cy="781401"/>
      </dsp:txXfrm>
    </dsp:sp>
    <dsp:sp modelId="{4027A6EB-F17C-4416-8A9D-66ED02F16BB2}">
      <dsp:nvSpPr>
        <dsp:cNvPr id="0" name=""/>
        <dsp:cNvSpPr/>
      </dsp:nvSpPr>
      <dsp:spPr>
        <a:xfrm>
          <a:off x="5562492" y="1040511"/>
          <a:ext cx="1544655" cy="1544655"/>
        </a:xfrm>
        <a:prstGeom prst="circularArrow">
          <a:avLst>
            <a:gd name="adj1" fmla="val 2618"/>
            <a:gd name="adj2" fmla="val 318118"/>
            <a:gd name="adj3" fmla="val 19506371"/>
            <a:gd name="adj4" fmla="val 12575511"/>
            <a:gd name="adj5" fmla="val 3054"/>
          </a:avLst>
        </a:prstGeom>
        <a:solidFill>
          <a:schemeClr val="accent5">
            <a:hueOff val="72626"/>
            <a:satOff val="24452"/>
            <a:lumOff val="548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2C34FF5-4436-48ED-9114-03B883ACF7E6}">
      <dsp:nvSpPr>
        <dsp:cNvPr id="0" name=""/>
        <dsp:cNvSpPr/>
      </dsp:nvSpPr>
      <dsp:spPr>
        <a:xfrm>
          <a:off x="5132075" y="1453080"/>
          <a:ext cx="1138490" cy="452740"/>
        </a:xfrm>
        <a:prstGeom prst="roundRect">
          <a:avLst>
            <a:gd name="adj" fmla="val 10000"/>
          </a:avLst>
        </a:prstGeom>
        <a:solidFill>
          <a:schemeClr val="accent5">
            <a:hueOff val="54470"/>
            <a:satOff val="18339"/>
            <a:lumOff val="411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a:t>Finalize </a:t>
          </a:r>
        </a:p>
      </dsp:txBody>
      <dsp:txXfrm>
        <a:off x="5145335" y="1466340"/>
        <a:ext cx="1111970" cy="426220"/>
      </dsp:txXfrm>
    </dsp:sp>
    <dsp:sp modelId="{DE4D47E1-B2D6-4743-B39D-84B6F8EF7B4B}">
      <dsp:nvSpPr>
        <dsp:cNvPr id="0" name=""/>
        <dsp:cNvSpPr/>
      </dsp:nvSpPr>
      <dsp:spPr>
        <a:xfrm>
          <a:off x="6463113" y="1679450"/>
          <a:ext cx="1280802" cy="1056394"/>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72626"/>
              <a:satOff val="24452"/>
              <a:lumOff val="548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145" tIns="17145" rIns="17145" bIns="17145" numCol="1" spcCol="1270" anchor="t" anchorCtr="0">
          <a:noAutofit/>
        </a:bodyPr>
        <a:lstStyle/>
        <a:p>
          <a:pPr marL="57150" lvl="1" indent="-57150" algn="l" defTabSz="400050">
            <a:lnSpc>
              <a:spcPct val="90000"/>
            </a:lnSpc>
            <a:spcBef>
              <a:spcPct val="0"/>
            </a:spcBef>
            <a:spcAft>
              <a:spcPct val="15000"/>
            </a:spcAft>
            <a:buChar char="•"/>
          </a:pPr>
          <a:r>
            <a:rPr lang="en-US" sz="900" kern="1200"/>
            <a:t>Superintendent Review and Approval </a:t>
          </a:r>
        </a:p>
        <a:p>
          <a:pPr marL="57150" lvl="1" indent="-57150" algn="l" defTabSz="400050">
            <a:lnSpc>
              <a:spcPct val="90000"/>
            </a:lnSpc>
            <a:spcBef>
              <a:spcPct val="0"/>
            </a:spcBef>
            <a:spcAft>
              <a:spcPct val="15000"/>
            </a:spcAft>
            <a:buChar char="•"/>
          </a:pPr>
          <a:r>
            <a:rPr lang="en-US" sz="900" kern="1200"/>
            <a:t>Public Announcement and Posting of ADA</a:t>
          </a:r>
        </a:p>
      </dsp:txBody>
      <dsp:txXfrm>
        <a:off x="6487424" y="1703761"/>
        <a:ext cx="1232180" cy="781401"/>
      </dsp:txXfrm>
    </dsp:sp>
    <dsp:sp modelId="{2248FA21-D49A-4EA3-AF2B-1162723839C4}">
      <dsp:nvSpPr>
        <dsp:cNvPr id="0" name=""/>
        <dsp:cNvSpPr/>
      </dsp:nvSpPr>
      <dsp:spPr>
        <a:xfrm>
          <a:off x="6747736" y="2509474"/>
          <a:ext cx="1138490" cy="452740"/>
        </a:xfrm>
        <a:prstGeom prst="roundRect">
          <a:avLst>
            <a:gd name="adj" fmla="val 10000"/>
          </a:avLst>
        </a:prstGeom>
        <a:solidFill>
          <a:schemeClr val="accent5">
            <a:hueOff val="72626"/>
            <a:satOff val="24452"/>
            <a:lumOff val="548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kern="1200"/>
            <a:t>Approval Process</a:t>
          </a:r>
        </a:p>
      </dsp:txBody>
      <dsp:txXfrm>
        <a:off x="6760996" y="2522734"/>
        <a:ext cx="1111970" cy="42622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7DA7D8E9-3331-4291-9F17-3FF41B935400}" type="datetimeFigureOut">
              <a:rPr lang="en-US" smtClean="0"/>
              <a:t>10/28/2022</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5A6DBB64-96D6-42B0-8680-D8E44BBF474E}" type="datetimeFigureOut">
              <a:rPr lang="en-US" smtClean="0"/>
              <a:t>10/28/2022</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4162864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a:p>
            <a:r>
              <a:rPr lang="en-US">
                <a:cs typeface="Calibri" panose="020F0502020204030204"/>
              </a:rPr>
              <a:t>Kimberly</a:t>
            </a:r>
            <a:endParaRPr lang="en-US" sz="1200" b="0" i="0" u="none" strike="noStrike" kern="1200">
              <a:solidFill>
                <a:schemeClr val="tx1"/>
              </a:solidFill>
              <a:effectLst/>
              <a:latin typeface="+mn-lt"/>
              <a:cs typeface="Calibri" panose="020F0502020204030204"/>
            </a:endParaRPr>
          </a:p>
          <a:p>
            <a:endParaRPr lang="en-US" sz="1200" b="0" i="0" u="none" strike="noStrike" kern="1200">
              <a:solidFill>
                <a:schemeClr val="tx1"/>
              </a:solidFill>
              <a:effectLst/>
              <a:latin typeface="+mn-lt"/>
              <a:cs typeface="Calibri" panose="020F0502020204030204"/>
            </a:endParaRPr>
          </a:p>
          <a:p>
            <a:r>
              <a:rPr lang="en-US" i="1"/>
              <a:t>CTE Dual Credit Research (Best Practices, State Models, Focus Groups, etc.)</a:t>
            </a:r>
            <a:endParaRPr lang="en-US"/>
          </a:p>
          <a:p>
            <a:endParaRPr lang="en-US">
              <a:cs typeface="Calibri" panose="020F0502020204030204"/>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23</a:t>
            </a:fld>
            <a:endParaRPr lang="en-US"/>
          </a:p>
        </p:txBody>
      </p:sp>
    </p:spTree>
    <p:extLst>
      <p:ext uri="{BB962C8B-B14F-4D97-AF65-F5344CB8AC3E}">
        <p14:creationId xmlns:p14="http://schemas.microsoft.com/office/powerpoint/2010/main" val="32605755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a:p>
            <a:r>
              <a:rPr lang="en-US">
                <a:cs typeface="Calibri" panose="020F0502020204030204"/>
              </a:rPr>
              <a:t>Kimberly</a:t>
            </a:r>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Calibri"/>
              <a:cs typeface="Calibri"/>
            </a:endParaRPr>
          </a:p>
          <a:p>
            <a:r>
              <a:rPr lang="en-US"/>
              <a:t>Recommendations</a:t>
            </a:r>
            <a:endParaRPr lang="en-US">
              <a:ea typeface="Calibri" panose="020F0502020204030204"/>
              <a:cs typeface="Calibri" panose="020F0502020204030204"/>
            </a:endParaRPr>
          </a:p>
          <a:p>
            <a:r>
              <a:rPr lang="en-US"/>
              <a:t>Multiple dual credit programs can increase student choices and opportunities but can also create confusion, particularly for students and families but also for teachers, counselors, and other school staff. Dual credit program staff interviewed for this report reported that stakeholders might benefit from messaging or resources clearly explaining the following program differences:</a:t>
            </a:r>
            <a:endParaRPr lang="en-US">
              <a:ea typeface="Calibri" panose="020F0502020204030204"/>
              <a:cs typeface="Calibri" panose="020F0502020204030204"/>
            </a:endParaRPr>
          </a:p>
          <a:p>
            <a:r>
              <a:rPr lang="en-US"/>
              <a:t>·</a:t>
            </a:r>
            <a:r>
              <a:rPr lang="en-US" b="1"/>
              <a:t>Enrollment processes and timelines</a:t>
            </a:r>
            <a:r>
              <a:rPr lang="en-US"/>
              <a:t>: Running Start and College in the High School students enroll at partnering colleges following the same timeline and processes as regular college students. CTE Dual Credit students need only enroll with the partnering college if they choose to be awarded college credit upon successful course completion—which, depending on the course articulation, may be after students have graduated high school.</a:t>
            </a:r>
            <a:endParaRPr lang="en-US">
              <a:ea typeface="Calibri"/>
              <a:cs typeface="Calibri"/>
            </a:endParaRPr>
          </a:p>
          <a:p>
            <a:r>
              <a:rPr lang="en-US"/>
              <a:t>·</a:t>
            </a:r>
            <a:r>
              <a:rPr lang="en-US" b="1"/>
              <a:t>Courses that may be offered for CTE Dual Credit</a:t>
            </a:r>
            <a:r>
              <a:rPr lang="en-US"/>
              <a:t>: Running Start students choose courses from the institution’s regular course offerings. College in the High School can include CTE coursework, but in practice most courses offered through this program are in non-CTE subjects. However, some stakeholders expressed uncertainty regarding whether a college may articulate a high school CTE course (e.g., photography or business) that the college offers as a transfer course.</a:t>
            </a:r>
            <a:endParaRPr lang="en-US">
              <a:ea typeface="Calibri"/>
              <a:cs typeface="Calibri"/>
            </a:endParaRPr>
          </a:p>
          <a:p>
            <a:r>
              <a:rPr lang="en-US"/>
              <a:t>·</a:t>
            </a:r>
            <a:r>
              <a:rPr lang="en-US" b="1"/>
              <a:t>Criteria for the awarding of college credit</a:t>
            </a:r>
            <a:r>
              <a:rPr lang="en-US"/>
              <a:t>: Running Start and College in the High School students are awarded college credit in the same manner as regularly matriculated students (upon receipt of a passing course grade). Depending on the articulation agreement, CTE Dual Credit students may be required to earn a higher grade than a regularly matriculated student to be awarded college credit. </a:t>
            </a:r>
            <a:endParaRPr lang="en-US">
              <a:ea typeface="Calibri"/>
              <a:cs typeface="Calibri"/>
            </a:endParaRPr>
          </a:p>
          <a:p>
            <a:r>
              <a:rPr lang="en-US"/>
              <a:t>·</a:t>
            </a:r>
            <a:r>
              <a:rPr lang="en-US" b="1"/>
              <a:t>Credit transcription process</a:t>
            </a:r>
            <a:r>
              <a:rPr lang="en-US"/>
              <a:t>: Running Start and College in the High School students receive </a:t>
            </a:r>
            <a:r>
              <a:rPr lang="en-US" err="1"/>
              <a:t>transcripted</a:t>
            </a:r>
            <a:r>
              <a:rPr lang="en-US"/>
              <a:t> college credit upon completion of each successfully completed course. The CTE Dual Credit articulation agreement determines whether college credit is automatically transcribed at the end of the term or academic year upon earning a minimum course grade (direct transcription), or whether a student must request that the college transcribe credits the student has earned.</a:t>
            </a:r>
            <a:endParaRPr lang="en-US">
              <a:ea typeface="Calibri"/>
              <a:cs typeface="Calibri"/>
            </a:endParaRPr>
          </a:p>
          <a:p>
            <a:r>
              <a:rPr lang="en-US"/>
              <a:t>·</a:t>
            </a:r>
            <a:r>
              <a:rPr lang="en-US" b="1"/>
              <a:t>Program costs</a:t>
            </a:r>
            <a:r>
              <a:rPr lang="en-US"/>
              <a:t>: Most secondary and postsecondary stakeholders noted that College in the High School courses can include students who will and will not earn college credit, regardless of the grades they earn, based on their (or their family’s) ability to pay the program’s tuition and fees. The same inequities were not noted for CTE Dual Credit or Running Start. A single funding model for Running Start, College in the High School, and CTE Dual Credit should ensure equitable access for low-income students while balancing financial costs to districts and postsecondary partners.</a:t>
            </a:r>
            <a:endParaRPr lang="en-US">
              <a:ea typeface="Calibri"/>
              <a:cs typeface="Calibri"/>
            </a:endParaRPr>
          </a:p>
          <a:p>
            <a:r>
              <a:rPr lang="en-US"/>
              <a:t>·</a:t>
            </a:r>
            <a:r>
              <a:rPr lang="en-US" b="1"/>
              <a:t>Instructor qualifications: </a:t>
            </a:r>
            <a:r>
              <a:rPr lang="en-US"/>
              <a:t>State policy requires community and technical colleges to recognize the credentials of secondary CTE instructors teaching a CTE Dual Credit course in their area of certification. CTE Dual Credit and College in the High School instructors must meet the same qualifications as on-campus faculty in their discipline, a bar that stakeholders believed many high school CTE teachers would not be able to meet.</a:t>
            </a:r>
            <a:endParaRPr lang="en-US">
              <a:ea typeface="Calibri" panose="020F0502020204030204"/>
              <a:cs typeface="Calibri" panose="020F0502020204030204"/>
            </a:endParaRPr>
          </a:p>
          <a:p>
            <a:endParaRPr lang="en-US">
              <a:ea typeface="Calibri" panose="020F0502020204030204"/>
              <a:cs typeface="Calibri" panose="020F0502020204030204"/>
            </a:endParaRPr>
          </a:p>
          <a:p>
            <a:endParaRPr lang="en-US">
              <a:ea typeface="Calibri" panose="020F0502020204030204"/>
              <a:cs typeface="Calibri" panose="020F0502020204030204"/>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24</a:t>
            </a:fld>
            <a:endParaRPr lang="en-US"/>
          </a:p>
        </p:txBody>
      </p:sp>
    </p:spTree>
    <p:extLst>
      <p:ext uri="{BB962C8B-B14F-4D97-AF65-F5344CB8AC3E}">
        <p14:creationId xmlns:p14="http://schemas.microsoft.com/office/powerpoint/2010/main" val="3667551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panose="020F0502020204030204"/>
              </a:rPr>
              <a:t>Bill</a:t>
            </a:r>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25</a:t>
            </a:fld>
            <a:endParaRPr lang="en-US"/>
          </a:p>
        </p:txBody>
      </p:sp>
    </p:spTree>
    <p:extLst>
      <p:ext uri="{BB962C8B-B14F-4D97-AF65-F5344CB8AC3E}">
        <p14:creationId xmlns:p14="http://schemas.microsoft.com/office/powerpoint/2010/main" val="15781670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Bill</a:t>
            </a:r>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26</a:t>
            </a:fld>
            <a:endParaRPr lang="en-US"/>
          </a:p>
        </p:txBody>
      </p:sp>
    </p:spTree>
    <p:extLst>
      <p:ext uri="{BB962C8B-B14F-4D97-AF65-F5344CB8AC3E}">
        <p14:creationId xmlns:p14="http://schemas.microsoft.com/office/powerpoint/2010/main" val="3386011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Bill</a:t>
            </a:r>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a:p>
            <a:pPr marL="285750" indent="-285750">
              <a:lnSpc>
                <a:spcPct val="90000"/>
              </a:lnSpc>
              <a:spcBef>
                <a:spcPts val="1000"/>
              </a:spcBef>
              <a:buFont typeface="Arial"/>
              <a:buChar char="•"/>
            </a:pPr>
            <a:r>
              <a:rPr lang="en-US"/>
              <a:t>Themes and Common Needs Across our System</a:t>
            </a:r>
            <a:endParaRPr lang="en-US">
              <a:cs typeface="Calibri"/>
            </a:endParaRPr>
          </a:p>
          <a:p>
            <a:pPr marL="742950" lvl="1" indent="-285750">
              <a:lnSpc>
                <a:spcPct val="90000"/>
              </a:lnSpc>
              <a:spcBef>
                <a:spcPts val="500"/>
              </a:spcBef>
              <a:buFont typeface="Arial"/>
              <a:buChar char="•"/>
            </a:pPr>
            <a:r>
              <a:rPr lang="en-US"/>
              <a:t>Data on credit utilization</a:t>
            </a:r>
            <a:endParaRPr lang="en-US">
              <a:cs typeface="Calibri"/>
            </a:endParaRPr>
          </a:p>
          <a:p>
            <a:pPr marL="1200150" lvl="2" indent="-285750">
              <a:lnSpc>
                <a:spcPct val="90000"/>
              </a:lnSpc>
              <a:spcBef>
                <a:spcPts val="500"/>
              </a:spcBef>
              <a:buFont typeface="Arial"/>
              <a:buChar char="•"/>
            </a:pPr>
            <a:r>
              <a:rPr lang="en-US"/>
              <a:t>To support articulation process, program administration, and student engagement</a:t>
            </a:r>
            <a:endParaRPr lang="en-US">
              <a:cs typeface="Calibri"/>
            </a:endParaRPr>
          </a:p>
          <a:p>
            <a:pPr marL="742950" lvl="1" indent="-285750">
              <a:lnSpc>
                <a:spcPct val="90000"/>
              </a:lnSpc>
              <a:spcBef>
                <a:spcPts val="500"/>
              </a:spcBef>
              <a:buFont typeface="Arial"/>
              <a:buChar char="•"/>
            </a:pPr>
            <a:r>
              <a:rPr lang="en-US"/>
              <a:t>Collaboration between partners</a:t>
            </a:r>
            <a:endParaRPr lang="en-US">
              <a:cs typeface="Calibri"/>
            </a:endParaRPr>
          </a:p>
          <a:p>
            <a:pPr marL="1200150" lvl="2" indent="-285750">
              <a:lnSpc>
                <a:spcPct val="90000"/>
              </a:lnSpc>
              <a:spcBef>
                <a:spcPts val="500"/>
              </a:spcBef>
              <a:buFont typeface="Arial"/>
              <a:buChar char="•"/>
            </a:pPr>
            <a:r>
              <a:rPr lang="en-US"/>
              <a:t>To support state agencies, colleges, districts, and schools</a:t>
            </a:r>
            <a:endParaRPr lang="en-US">
              <a:cs typeface="Calibri"/>
            </a:endParaRPr>
          </a:p>
          <a:p>
            <a:pPr marL="742950" lvl="1" indent="-285750">
              <a:lnSpc>
                <a:spcPct val="90000"/>
              </a:lnSpc>
              <a:spcBef>
                <a:spcPts val="500"/>
              </a:spcBef>
              <a:buFont typeface="Arial"/>
              <a:buChar char="•"/>
            </a:pPr>
            <a:r>
              <a:rPr lang="en-US"/>
              <a:t>Articulation guidance</a:t>
            </a:r>
            <a:endParaRPr lang="en-US">
              <a:cs typeface="Calibri"/>
            </a:endParaRPr>
          </a:p>
          <a:p>
            <a:pPr marL="1200150" lvl="2" indent="-285750">
              <a:lnSpc>
                <a:spcPct val="90000"/>
              </a:lnSpc>
              <a:spcBef>
                <a:spcPts val="500"/>
              </a:spcBef>
              <a:buFont typeface="Arial"/>
              <a:buChar char="•"/>
            </a:pPr>
            <a:r>
              <a:rPr lang="en-US"/>
              <a:t>To create consistent practices</a:t>
            </a:r>
            <a:endParaRPr lang="en-US">
              <a:cs typeface="Calibri"/>
            </a:endParaRPr>
          </a:p>
          <a:p>
            <a:pPr marL="1200150" lvl="2" indent="-285750">
              <a:lnSpc>
                <a:spcPct val="90000"/>
              </a:lnSpc>
              <a:spcBef>
                <a:spcPts val="500"/>
              </a:spcBef>
              <a:buFont typeface="Arial"/>
              <a:buChar char="•"/>
            </a:pPr>
            <a:r>
              <a:rPr lang="en-US"/>
              <a:t>To common understanding of which courses are eligible</a:t>
            </a:r>
            <a:endParaRPr lang="en-US">
              <a:cs typeface="Calibri"/>
            </a:endParaRPr>
          </a:p>
          <a:p>
            <a:pPr marL="742950" lvl="1" indent="-285750">
              <a:lnSpc>
                <a:spcPct val="90000"/>
              </a:lnSpc>
              <a:spcBef>
                <a:spcPts val="500"/>
              </a:spcBef>
              <a:buFont typeface="Arial"/>
              <a:buChar char="•"/>
            </a:pPr>
            <a:r>
              <a:rPr lang="en-US"/>
              <a:t>Streamlined processes and options</a:t>
            </a:r>
            <a:endParaRPr lang="en-US">
              <a:cs typeface="Calibri"/>
            </a:endParaRPr>
          </a:p>
          <a:p>
            <a:pPr marL="1200150" lvl="2" indent="-285750">
              <a:lnSpc>
                <a:spcPct val="90000"/>
              </a:lnSpc>
              <a:spcBef>
                <a:spcPts val="500"/>
              </a:spcBef>
              <a:buFont typeface="Arial"/>
              <a:buChar char="•"/>
            </a:pPr>
            <a:r>
              <a:rPr lang="en-US"/>
              <a:t>To support students, their families, and reduce confusion</a:t>
            </a:r>
          </a:p>
          <a:p>
            <a:endParaRPr lang="en-US">
              <a:cs typeface="Calibri" panose="020F0502020204030204"/>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27</a:t>
            </a:fld>
            <a:endParaRPr lang="en-US"/>
          </a:p>
        </p:txBody>
      </p:sp>
    </p:spTree>
    <p:extLst>
      <p:ext uri="{BB962C8B-B14F-4D97-AF65-F5344CB8AC3E}">
        <p14:creationId xmlns:p14="http://schemas.microsoft.com/office/powerpoint/2010/main" val="16868843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a:t>Lisa- What is a CTE equivalency?  What it is not…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1CD1C34-72C1-4C67-AAFF-0B8CE9936A7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44013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a:t>Lisa- Process, process and rigor</a:t>
            </a:r>
          </a:p>
        </p:txBody>
      </p:sp>
      <p:sp>
        <p:nvSpPr>
          <p:cNvPr id="4" name="Slide Number Placeholder 3"/>
          <p:cNvSpPr>
            <a:spLocks noGrp="1"/>
          </p:cNvSpPr>
          <p:nvPr>
            <p:ph type="sldNum" sz="quarter" idx="5"/>
          </p:nvPr>
        </p:nvSpPr>
        <p:spPr/>
        <p:txBody>
          <a:bodyPr/>
          <a:lstStyle/>
          <a:p>
            <a:fld id="{71CD1C34-72C1-4C67-AAFF-0B8CE9936A77}" type="slidenum">
              <a:rPr lang="en-US" smtClean="0"/>
              <a:t>29</a:t>
            </a:fld>
            <a:endParaRPr lang="en-US"/>
          </a:p>
        </p:txBody>
      </p:sp>
    </p:spTree>
    <p:extLst>
      <p:ext uri="{BB962C8B-B14F-4D97-AF65-F5344CB8AC3E}">
        <p14:creationId xmlns:p14="http://schemas.microsoft.com/office/powerpoint/2010/main" val="1836465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r>
              <a:rPr lang="en-US"/>
              <a:t>Lisa- Equivalencies and the part they play with conjunction with CTE pathways, Dual credit, IRCs</a:t>
            </a:r>
          </a:p>
        </p:txBody>
      </p:sp>
      <p:sp>
        <p:nvSpPr>
          <p:cNvPr id="4" name="Slide Number Placeholder 3"/>
          <p:cNvSpPr>
            <a:spLocks noGrp="1"/>
          </p:cNvSpPr>
          <p:nvPr>
            <p:ph type="sldNum" sz="quarter" idx="5"/>
          </p:nvPr>
        </p:nvSpPr>
        <p:spPr/>
        <p:txBody>
          <a:bodyPr/>
          <a:lstStyle/>
          <a:p>
            <a:fld id="{71CD1C34-72C1-4C67-AAFF-0B8CE9936A77}" type="slidenum">
              <a:rPr lang="en-US" smtClean="0"/>
              <a:t>30</a:t>
            </a:fld>
            <a:endParaRPr lang="en-US"/>
          </a:p>
        </p:txBody>
      </p:sp>
    </p:spTree>
    <p:extLst>
      <p:ext uri="{BB962C8B-B14F-4D97-AF65-F5344CB8AC3E}">
        <p14:creationId xmlns:p14="http://schemas.microsoft.com/office/powerpoint/2010/main" val="38689987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a:p>
            <a:r>
              <a:rPr lang="en-US">
                <a:cs typeface="Calibri" panose="020F0502020204030204"/>
              </a:rPr>
              <a:t>Tim</a:t>
            </a:r>
            <a:endParaRPr lang="en-US" sz="1200" b="0" i="0" u="none" strike="noStrike" kern="1200">
              <a:solidFill>
                <a:schemeClr val="tx1"/>
              </a:solidFill>
              <a:effectLst/>
              <a:latin typeface="+mn-lt"/>
              <a:ea typeface="+mn-ea"/>
              <a:cs typeface="+mn-cs"/>
            </a:endParaRPr>
          </a:p>
          <a:p>
            <a:endParaRPr lang="en-US"/>
          </a:p>
          <a:p>
            <a:pPr marL="171450" indent="-171450">
              <a:lnSpc>
                <a:spcPct val="90000"/>
              </a:lnSpc>
              <a:spcBef>
                <a:spcPts val="1000"/>
              </a:spcBef>
              <a:buFont typeface="Arial"/>
              <a:buChar char="•"/>
            </a:pPr>
            <a:r>
              <a:rPr lang="en-US"/>
              <a:t>Themes and Common Needs Across our System</a:t>
            </a:r>
            <a:endParaRPr lang="en-US">
              <a:cs typeface="Calibri"/>
            </a:endParaRPr>
          </a:p>
          <a:p>
            <a:pPr marL="628650" lvl="1" indent="-171450">
              <a:lnSpc>
                <a:spcPct val="90000"/>
              </a:lnSpc>
              <a:spcBef>
                <a:spcPts val="500"/>
              </a:spcBef>
              <a:buFont typeface="Arial"/>
              <a:buChar char="•"/>
            </a:pPr>
            <a:r>
              <a:rPr lang="en-US"/>
              <a:t>Data on credit utilization</a:t>
            </a:r>
            <a:endParaRPr lang="en-US">
              <a:cs typeface="Calibri"/>
            </a:endParaRPr>
          </a:p>
          <a:p>
            <a:pPr marL="1085850" lvl="2" indent="-171450">
              <a:lnSpc>
                <a:spcPct val="90000"/>
              </a:lnSpc>
              <a:spcBef>
                <a:spcPts val="500"/>
              </a:spcBef>
              <a:buFont typeface="Arial"/>
              <a:buChar char="•"/>
            </a:pPr>
            <a:r>
              <a:rPr lang="en-US"/>
              <a:t>To support articulation process, program administration, and student engagement</a:t>
            </a:r>
            <a:endParaRPr lang="en-US">
              <a:cs typeface="Calibri"/>
            </a:endParaRPr>
          </a:p>
          <a:p>
            <a:pPr marL="628650" lvl="1" indent="-171450">
              <a:lnSpc>
                <a:spcPct val="90000"/>
              </a:lnSpc>
              <a:spcBef>
                <a:spcPts val="500"/>
              </a:spcBef>
              <a:buFont typeface="Arial"/>
              <a:buChar char="•"/>
            </a:pPr>
            <a:r>
              <a:rPr lang="en-US"/>
              <a:t>Collaboration between partners</a:t>
            </a:r>
            <a:endParaRPr lang="en-US">
              <a:cs typeface="Calibri"/>
            </a:endParaRPr>
          </a:p>
          <a:p>
            <a:pPr marL="1085850" lvl="2" indent="-171450">
              <a:lnSpc>
                <a:spcPct val="90000"/>
              </a:lnSpc>
              <a:spcBef>
                <a:spcPts val="500"/>
              </a:spcBef>
              <a:buFont typeface="Arial"/>
              <a:buChar char="•"/>
            </a:pPr>
            <a:r>
              <a:rPr lang="en-US"/>
              <a:t>To support state agencies, colleges, districts, and schools</a:t>
            </a:r>
            <a:endParaRPr lang="en-US">
              <a:cs typeface="Calibri"/>
            </a:endParaRPr>
          </a:p>
          <a:p>
            <a:pPr marL="628650" lvl="1" indent="-171450">
              <a:lnSpc>
                <a:spcPct val="90000"/>
              </a:lnSpc>
              <a:spcBef>
                <a:spcPts val="500"/>
              </a:spcBef>
              <a:buFont typeface="Arial"/>
              <a:buChar char="•"/>
            </a:pPr>
            <a:r>
              <a:rPr lang="en-US"/>
              <a:t>Articulation guidance</a:t>
            </a:r>
            <a:endParaRPr lang="en-US">
              <a:cs typeface="Calibri"/>
            </a:endParaRPr>
          </a:p>
          <a:p>
            <a:pPr marL="1085850" lvl="2" indent="-171450">
              <a:lnSpc>
                <a:spcPct val="90000"/>
              </a:lnSpc>
              <a:spcBef>
                <a:spcPts val="500"/>
              </a:spcBef>
              <a:buFont typeface="Arial"/>
              <a:buChar char="•"/>
            </a:pPr>
            <a:r>
              <a:rPr lang="en-US"/>
              <a:t>To create consistent practices</a:t>
            </a:r>
            <a:endParaRPr lang="en-US">
              <a:cs typeface="Calibri"/>
            </a:endParaRPr>
          </a:p>
          <a:p>
            <a:pPr marL="1085850" lvl="2" indent="-171450">
              <a:lnSpc>
                <a:spcPct val="90000"/>
              </a:lnSpc>
              <a:spcBef>
                <a:spcPts val="500"/>
              </a:spcBef>
              <a:buFont typeface="Arial"/>
              <a:buChar char="•"/>
            </a:pPr>
            <a:r>
              <a:rPr lang="en-US"/>
              <a:t>To common understanding of which courses are eligible</a:t>
            </a:r>
            <a:endParaRPr lang="en-US">
              <a:cs typeface="Calibri"/>
            </a:endParaRPr>
          </a:p>
          <a:p>
            <a:pPr marL="628650" lvl="1" indent="-171450">
              <a:lnSpc>
                <a:spcPct val="90000"/>
              </a:lnSpc>
              <a:spcBef>
                <a:spcPts val="500"/>
              </a:spcBef>
              <a:buFont typeface="Arial"/>
              <a:buChar char="•"/>
            </a:pPr>
            <a:r>
              <a:rPr lang="en-US"/>
              <a:t>Streamlined processes and options</a:t>
            </a:r>
          </a:p>
          <a:p>
            <a:pPr marL="342900" lvl="2" indent="-171450">
              <a:lnSpc>
                <a:spcPct val="90000"/>
              </a:lnSpc>
              <a:spcBef>
                <a:spcPts val="500"/>
              </a:spcBef>
              <a:buFont typeface="Arial"/>
              <a:buChar char="•"/>
            </a:pPr>
            <a:r>
              <a:rPr lang="en-US"/>
              <a:t>To support students, their families, and reduce confusion</a:t>
            </a:r>
            <a:endParaRPr lang="en-US">
              <a:cs typeface="Calibri"/>
            </a:endParaRPr>
          </a:p>
          <a:p>
            <a:endParaRPr lang="en-US" sz="1200" b="0" i="0" u="none" strike="noStrike" kern="1200">
              <a:solidFill>
                <a:schemeClr val="tx1"/>
              </a:solidFill>
              <a:effectLst/>
              <a:latin typeface="+mn-lt"/>
              <a:cs typeface="Calibri"/>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31</a:t>
            </a:fld>
            <a:endParaRPr lang="en-US"/>
          </a:p>
        </p:txBody>
      </p:sp>
    </p:spTree>
    <p:extLst>
      <p:ext uri="{BB962C8B-B14F-4D97-AF65-F5344CB8AC3E}">
        <p14:creationId xmlns:p14="http://schemas.microsoft.com/office/powerpoint/2010/main" val="6958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Tim</a:t>
            </a:r>
          </a:p>
        </p:txBody>
      </p:sp>
      <p:sp>
        <p:nvSpPr>
          <p:cNvPr id="4" name="Slide Number Placeholder 3"/>
          <p:cNvSpPr>
            <a:spLocks noGrp="1"/>
          </p:cNvSpPr>
          <p:nvPr>
            <p:ph type="sldNum" sz="quarter" idx="5"/>
          </p:nvPr>
        </p:nvSpPr>
        <p:spPr/>
        <p:txBody>
          <a:bodyPr/>
          <a:lstStyle/>
          <a:p>
            <a:fld id="{87384A02-D147-49A8-A06D-A5C08FF69055}" type="slidenum">
              <a:rPr lang="en-US" smtClean="0"/>
              <a:t>32</a:t>
            </a:fld>
            <a:endParaRPr lang="en-US"/>
          </a:p>
        </p:txBody>
      </p:sp>
    </p:spTree>
    <p:extLst>
      <p:ext uri="{BB962C8B-B14F-4D97-AF65-F5344CB8AC3E}">
        <p14:creationId xmlns:p14="http://schemas.microsoft.com/office/powerpoint/2010/main" val="3175300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Our </a:t>
            </a:r>
            <a:r>
              <a:rPr lang="en-US" err="1"/>
              <a:t>ctcs</a:t>
            </a:r>
            <a:r>
              <a:rPr lang="en-US"/>
              <a:t> offer a variety of placement options to asses student readiness. </a:t>
            </a:r>
            <a:r>
              <a:rPr lang="en-US" sz="1200" kern="1200">
                <a:solidFill>
                  <a:schemeClr val="tx1"/>
                </a:solidFill>
                <a:effectLst/>
                <a:latin typeface="+mn-lt"/>
                <a:ea typeface="+mn-ea"/>
                <a:cs typeface="+mn-cs"/>
              </a:rPr>
              <a:t>Optimal placement helps ensure students are able to engage in the classroom with their faculty and fellow students, learn the required material, and enjoy the most meaningful learning experience possible. </a:t>
            </a:r>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2</a:t>
            </a:fld>
            <a:endParaRPr lang="en-US"/>
          </a:p>
        </p:txBody>
      </p:sp>
    </p:spTree>
    <p:extLst>
      <p:ext uri="{BB962C8B-B14F-4D97-AF65-F5344CB8AC3E}">
        <p14:creationId xmlns:p14="http://schemas.microsoft.com/office/powerpoint/2010/main" val="35782380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Bill</a:t>
            </a:r>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33</a:t>
            </a:fld>
            <a:endParaRPr lang="en-US"/>
          </a:p>
        </p:txBody>
      </p:sp>
    </p:spTree>
    <p:extLst>
      <p:ext uri="{BB962C8B-B14F-4D97-AF65-F5344CB8AC3E}">
        <p14:creationId xmlns:p14="http://schemas.microsoft.com/office/powerpoint/2010/main" val="38699673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All</a:t>
            </a:r>
          </a:p>
        </p:txBody>
      </p:sp>
      <p:sp>
        <p:nvSpPr>
          <p:cNvPr id="4" name="Slide Number Placeholder 3"/>
          <p:cNvSpPr>
            <a:spLocks noGrp="1"/>
          </p:cNvSpPr>
          <p:nvPr>
            <p:ph type="sldNum" sz="quarter" idx="5"/>
          </p:nvPr>
        </p:nvSpPr>
        <p:spPr/>
        <p:txBody>
          <a:bodyPr/>
          <a:lstStyle/>
          <a:p>
            <a:fld id="{87384A02-D147-49A8-A06D-A5C08FF69055}" type="slidenum">
              <a:rPr lang="en-US" smtClean="0"/>
              <a:t>34</a:t>
            </a:fld>
            <a:endParaRPr lang="en-US"/>
          </a:p>
        </p:txBody>
      </p:sp>
    </p:spTree>
    <p:extLst>
      <p:ext uri="{BB962C8B-B14F-4D97-AF65-F5344CB8AC3E}">
        <p14:creationId xmlns:p14="http://schemas.microsoft.com/office/powerpoint/2010/main" val="2579006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Arial"/>
                <a:ea typeface="Arial"/>
                <a:cs typeface="Arial"/>
                <a:sym typeface="Arial"/>
              </a:rPr>
              <a:t>36</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531779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a:buChar char="•"/>
            </a:pPr>
            <a:r>
              <a:rPr lang="en-US" b="1"/>
              <a:t>Student account verification using cell phone numbers</a:t>
            </a:r>
            <a:r>
              <a:rPr lang="en-US"/>
              <a:t>: Because students cannot retrieve or reset their SERS login information themselves, they sometimes apply creative workarounds to access the system (e.g., changing a digit in a birthdate) when they forget their usernames and passwords, resulting in multiple SERS records for the same student. As a result, college staff must spend time reconciling duplicate SERS and college records to award credit and ensure accurate program- and state-level reporting.</a:t>
            </a:r>
          </a:p>
          <a:p>
            <a:pPr marL="285750" indent="-285750">
              <a:buFont typeface="Arial"/>
              <a:buChar char="•"/>
            </a:pPr>
            <a:r>
              <a:rPr lang="en-US" b="1"/>
              <a:t>Automated validation for data entry fields</a:t>
            </a:r>
            <a:r>
              <a:rPr lang="en-US"/>
              <a:t>: Web platforms sometimes have data validation features that catch errors at the point of data entry. Stakeholders believed that error messages for key fields such as when a user enters a comma instead of a period or misspells .com or </a:t>
            </a:r>
            <a:r>
              <a:rPr lang="en-US" err="1"/>
              <a:t>.net</a:t>
            </a:r>
            <a:r>
              <a:rPr lang="en-US"/>
              <a:t> in an email address could improve data quality.</a:t>
            </a:r>
            <a:endParaRPr lang="en-US">
              <a:ea typeface="Calibri"/>
              <a:cs typeface="Calibri"/>
            </a:endParaRPr>
          </a:p>
          <a:p>
            <a:pPr marL="285750" indent="-285750">
              <a:buFont typeface="Arial"/>
              <a:buChar char="•"/>
            </a:pPr>
            <a:r>
              <a:rPr lang="en-US" b="1"/>
              <a:t>Administrative functions for college staff</a:t>
            </a:r>
            <a:r>
              <a:rPr lang="en-US"/>
              <a:t>: Currently, postsecondary staff lack the authority to merge or delete SERS records and must ask SBCTC to make the changes necessary. Allowing college staff to update student records, following guidelines set by SBCTC, could save staff time.</a:t>
            </a:r>
            <a:endParaRPr lang="en-US">
              <a:ea typeface="Calibri"/>
              <a:cs typeface="Calibri"/>
            </a:endParaRPr>
          </a:p>
          <a:p>
            <a:pPr marL="285750" indent="-285750">
              <a:buFont typeface="Arial"/>
              <a:buChar char="•"/>
            </a:pPr>
            <a:r>
              <a:rPr lang="en-US" b="1"/>
              <a:t>Searchable course titles</a:t>
            </a:r>
            <a:r>
              <a:rPr lang="en-US"/>
              <a:t>: Creating searchable fields for the titles of articulated high school and college courses would help students, families, and staff members find courses for registration and other administrative processes.</a:t>
            </a:r>
            <a:endParaRPr lang="en-US">
              <a:ea typeface="Calibri"/>
              <a:cs typeface="Calibri"/>
            </a:endParaRPr>
          </a:p>
          <a:p>
            <a:pPr marL="285750" indent="-285750">
              <a:buFont typeface="Arial"/>
              <a:buChar char="•"/>
            </a:pPr>
            <a:r>
              <a:rPr lang="en-US" b="1"/>
              <a:t>Notifications or date-of-update fields for articulations in SERS</a:t>
            </a:r>
            <a:r>
              <a:rPr lang="en-US"/>
              <a:t>: Stakeholders observed that articulation agreements are created and updated by dual credit coordinators on an ad-hoc basis, creating uncertainty regarding whether the agreements recorded in SERS are current. A field in SERS tracking the date that an agreement was created (or uploaded) and revised and/or email or text alerts to SERS users regarding changes could inform users of updates.  </a:t>
            </a:r>
            <a:endParaRPr lang="en-US">
              <a:ea typeface="Calibri"/>
              <a:cs typeface="Calibri"/>
            </a:endParaRPr>
          </a:p>
          <a:p>
            <a:pPr marL="285750" indent="-285750">
              <a:buFont typeface="Arial"/>
              <a:buChar char="•"/>
            </a:pPr>
            <a:r>
              <a:rPr lang="en-US" b="1"/>
              <a:t>Expanded access to CTE Dual Credit data</a:t>
            </a:r>
            <a:r>
              <a:rPr lang="en-US"/>
              <a:t> </a:t>
            </a:r>
            <a:r>
              <a:rPr lang="en-US" b="1"/>
              <a:t>for secondary staff, including</a:t>
            </a:r>
            <a:r>
              <a:rPr lang="en-US"/>
              <a:t>:</a:t>
            </a:r>
            <a:endParaRPr lang="en-US">
              <a:ea typeface="Calibri"/>
              <a:cs typeface="Calibri"/>
            </a:endParaRPr>
          </a:p>
          <a:p>
            <a:pPr marL="285750" lvl="1" indent="-285750">
              <a:buFont typeface="Arial"/>
              <a:buChar char="•"/>
            </a:pPr>
            <a:r>
              <a:rPr lang="en-US"/>
              <a:t>CTE Dual Credit attainment data disaggregated by student characteristics to identify equity gaps and</a:t>
            </a:r>
            <a:endParaRPr lang="en-US">
              <a:ea typeface="Calibri"/>
              <a:cs typeface="Calibri"/>
            </a:endParaRPr>
          </a:p>
          <a:p>
            <a:pPr marL="285750" lvl="1" indent="-285750">
              <a:buFont typeface="Arial"/>
              <a:buChar char="•"/>
            </a:pPr>
            <a:r>
              <a:rPr lang="en-US"/>
              <a:t>lists of articulated classes by college to help secondary staff identify relevant articulation agreement models and students interested in less common fields find dual credit opportunities.</a:t>
            </a:r>
            <a:endParaRPr lang="en-US">
              <a:ea typeface="Calibri"/>
              <a:cs typeface="Calibri"/>
            </a:endParaRPr>
          </a:p>
          <a:p>
            <a:pPr marL="285750" indent="-285750">
              <a:buFont typeface="Arial"/>
              <a:buChar char="•"/>
            </a:pPr>
            <a:r>
              <a:rPr lang="en-US" b="1"/>
              <a:t>Clearly identified multicourse articulation agreements</a:t>
            </a:r>
            <a:r>
              <a:rPr lang="en-US"/>
              <a:t>: In some instances, a single college course is articulated with two high school courses. Because SERS does not clearly indicate when courses are part of a sequence, students and families may not realize that completion of both courses is needed to earn college credits and meet program requirements. Stakeholders also noted that SERS does not allow them to connect courses in two-course articulation agreements when students cannot take both courses in the same year.</a:t>
            </a:r>
            <a:endParaRPr lang="en-US">
              <a:ea typeface="Calibri"/>
              <a:cs typeface="Calibri"/>
            </a:endParaRPr>
          </a:p>
          <a:p>
            <a:pPr marL="285750" indent="-285750">
              <a:buFont typeface="Arial"/>
              <a:buChar char="•"/>
            </a:pPr>
            <a:r>
              <a:rPr lang="en-US" b="1"/>
              <a:t>Cross-system compatibility and communication</a:t>
            </a:r>
            <a:r>
              <a:rPr lang="en-US"/>
              <a:t>: SERS functions independently of OSPI’s CEDARS and the postsecondary </a:t>
            </a:r>
            <a:r>
              <a:rPr lang="en-US" err="1"/>
              <a:t>ctcLink</a:t>
            </a:r>
            <a:r>
              <a:rPr lang="en-US"/>
              <a:t> system. Because these systems are separate and access to SERS is limited, registrars and dual credit coordinators must manually enter some student information and grades, requiring additional staff time, increasing the likelihood of data entry errors.</a:t>
            </a:r>
            <a:endParaRPr lang="en-US">
              <a:ea typeface="Calibri"/>
              <a:cs typeface="Calibri"/>
            </a:endParaRPr>
          </a:p>
          <a:p>
            <a:endParaRPr lang="en-US">
              <a:ea typeface="Calibri"/>
              <a:cs typeface="Calibri"/>
            </a:endParaRPr>
          </a:p>
        </p:txBody>
      </p:sp>
      <p:sp>
        <p:nvSpPr>
          <p:cNvPr id="4" name="Slide Number Placeholder 3"/>
          <p:cNvSpPr>
            <a:spLocks noGrp="1"/>
          </p:cNvSpPr>
          <p:nvPr>
            <p:ph type="sldNum" sz="quarter" idx="5"/>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2922375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Bill – overview and introduction, importance of topic, engagement in polls, second component – poll of educational representation in the zoom – postsecondary, k-12, state agency, consortium/both</a:t>
            </a:r>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426371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As is customary at OSPI and many of our partner agencies, I would like to begin with a land acknowledgement, recognizing the Indigenous people who have stewarded our respective lands since time immemorial and who still inhabit the area today. Here in Olympia, we owe a great debt and our deepest gratitude to the Steh-Chass band of Indigenous people of the Squaxin Island Tribe. </a:t>
            </a:r>
          </a:p>
          <a:p>
            <a:r>
              <a:rPr lang="en-US"/>
              <a:t>At this time, I invite anyone who wishes to do so to acknowledge the caretakers of the ancestral lands on which you reside and work. As you do so, I encourage you to reflect upon what this acknowledgement means to you and how it might influence your ways of thinking and behaving as we engage in our day-to-day work. </a:t>
            </a:r>
            <a:endParaRPr lang="en-US">
              <a:cs typeface="Calibri"/>
            </a:endParaRPr>
          </a:p>
          <a:p>
            <a:r>
              <a:rPr lang="en-US"/>
              <a:t>Likewise, I would like to acknowledge the pain and trauma resulting from 400 years of racism in the United States. We stand with our communities of color and all communities that have been, and continue to be, marginalized in our society and in our education system. It is critical that we acknowledge and change the systems that perpetuate racism and all of the -isms in our society. Education is only one of those systems. Until we are no longer able to predict a student’s outcome in public education system based on their race, we have not accomplished our goal of racial equity in education. If you wish to share a reflection, please use the chat box to impart your thoughts, feelings, and resources. </a:t>
            </a:r>
            <a:endParaRPr lang="en-US">
              <a:cs typeface="Calibri"/>
            </a:endParaRPr>
          </a:p>
        </p:txBody>
      </p:sp>
      <p:sp>
        <p:nvSpPr>
          <p:cNvPr id="4" name="Slide Number Placeholder 3"/>
          <p:cNvSpPr>
            <a:spLocks noGrp="1"/>
          </p:cNvSpPr>
          <p:nvPr>
            <p:ph type="sldNum" sz="quarter" idx="5"/>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8104165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Tim</a:t>
            </a:r>
          </a:p>
          <a:p>
            <a:endParaRPr lang="en-US">
              <a:cs typeface="Calibri"/>
            </a:endParaRPr>
          </a:p>
          <a:p>
            <a:r>
              <a:rPr lang="en-US">
                <a:cs typeface="Calibri"/>
              </a:rPr>
              <a:t>1. Dual Credit/Advanced Course Taking Opportunities – 1 of 9 metrics, 1 of 3 non-academic metrics</a:t>
            </a:r>
          </a:p>
          <a:p>
            <a:endParaRPr lang="en-US">
              <a:cs typeface="Calibri"/>
            </a:endParaRPr>
          </a:p>
          <a:p>
            <a:r>
              <a:rPr lang="en-US">
                <a:cs typeface="Calibri"/>
              </a:rPr>
              <a:t>2. </a:t>
            </a:r>
            <a:r>
              <a:rPr lang="en-US"/>
              <a:t>5S2: Program Quality – Attained Postsecondary Credits Defined as: The percentage of CTE concentrators graduating from high school having attained postsecondary credits in the relevant career and technical education program or program of study earned through a dual or concurrent enrollment or another credit transfer agreement. </a:t>
            </a:r>
            <a:endParaRPr lang="en-US">
              <a:cs typeface="Calibri"/>
            </a:endParaRPr>
          </a:p>
          <a:p>
            <a:endParaRPr lang="en-US">
              <a:cs typeface="Calibri"/>
            </a:endParaRPr>
          </a:p>
          <a:p>
            <a:r>
              <a:rPr lang="en-US">
                <a:cs typeface="Calibri"/>
              </a:rPr>
              <a:t>3. 42 References to Dual Credit in WA State Perkins Plan</a:t>
            </a:r>
            <a:endParaRPr lang="en-US"/>
          </a:p>
          <a:p>
            <a:endParaRPr lang="en-US">
              <a:cs typeface="Calibri"/>
            </a:endParaRPr>
          </a:p>
          <a:p>
            <a:r>
              <a:rPr lang="en-US">
                <a:cs typeface="Calibri"/>
              </a:rPr>
              <a:t>4. </a:t>
            </a:r>
            <a:r>
              <a:rPr lang="en-US"/>
              <a:t>Preparatory Courses – A technically intensive and rigorous CTE course or sequence of courses in which students demonstrate mastery of occupational specific skills including the application of EALRs and GLEs as required to meet industry defined standards needed for a specific career; leads to a certificate or credential necessary for employment or offers dual credit; and leads to workforce entry, approved apprenticeships, or postsecondary education in a related field.</a:t>
            </a:r>
            <a:endParaRPr lang="en-US">
              <a:cs typeface="Calibri"/>
            </a:endParaRPr>
          </a:p>
          <a:p>
            <a:endParaRPr lang="en-US">
              <a:cs typeface="Calibri"/>
            </a:endParaRPr>
          </a:p>
          <a:p>
            <a:r>
              <a:rPr lang="en-US">
                <a:cs typeface="Calibri"/>
              </a:rPr>
              <a:t>5. Reasearch demonstrates the sooner a student starts their journey, the more likely they are to graduate on time; program mapping and pathway advising</a:t>
            </a:r>
          </a:p>
          <a:p>
            <a:r>
              <a:rPr lang="en-US"/>
              <a:t>Career/Technical Field = CTE Sequence: Complete 2.0 or more CTE credits in the same CTE program area that either include a dual credit course, or lead to an industry recognized credential OR Complete a Core Plus program (Manufacturing, Construction and Maritime available) </a:t>
            </a:r>
            <a:endParaRPr lang="en-US">
              <a:cs typeface="Calibri"/>
            </a:endParaRPr>
          </a:p>
          <a:p>
            <a:endParaRPr lang="en-US">
              <a:cs typeface="Calibri"/>
            </a:endParaRPr>
          </a:p>
          <a:p>
            <a:r>
              <a:rPr lang="en-US">
                <a:cs typeface="Calibri"/>
              </a:rPr>
              <a:t>6. </a:t>
            </a:r>
            <a:r>
              <a:rPr lang="en-US"/>
              <a:t>Community and technical colleges shall create agreements with high schools and skill centers to offer dual high school and college credit for secondary career and technical courses...If a community or technical college has created an agreement with a high school or skill center to offer college credit for a secondary career and technical course, all community and technical colleges shall accept the course for an equal amount of college credit."</a:t>
            </a:r>
            <a:endParaRPr lang="en-US">
              <a:cs typeface="Calibri"/>
            </a:endParaRPr>
          </a:p>
          <a:p>
            <a:endParaRPr lang="en-US"/>
          </a:p>
          <a:p>
            <a:r>
              <a:rPr lang="en-US"/>
              <a:t>7. Washington Roundtable Goal: by the year 2030, 70 percent of Washington students will earn a postsecondary credential by age 26. This requires doubling postsecondary credential attainment.</a:t>
            </a:r>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2634217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Tim</a:t>
            </a:r>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20</a:t>
            </a:fld>
            <a:endParaRPr lang="en-US"/>
          </a:p>
        </p:txBody>
      </p:sp>
    </p:spTree>
    <p:extLst>
      <p:ext uri="{BB962C8B-B14F-4D97-AF65-F5344CB8AC3E}">
        <p14:creationId xmlns:p14="http://schemas.microsoft.com/office/powerpoint/2010/main" val="29918504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panose="020F0502020204030204"/>
              </a:rPr>
              <a:t>Tim</a:t>
            </a:r>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21</a:t>
            </a:fld>
            <a:endParaRPr lang="en-US"/>
          </a:p>
        </p:txBody>
      </p:sp>
    </p:spTree>
    <p:extLst>
      <p:ext uri="{BB962C8B-B14F-4D97-AF65-F5344CB8AC3E}">
        <p14:creationId xmlns:p14="http://schemas.microsoft.com/office/powerpoint/2010/main" val="2311149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Kim Wheeler – Poll Anywhere or Zoom Polls – three questions/polls - options (Always, Usually, Neutral/Sometimes, Rarely, Never)</a:t>
            </a:r>
          </a:p>
          <a:p>
            <a:r>
              <a:rPr lang="en-US">
                <a:cs typeface="Calibri"/>
              </a:rPr>
              <a:t>Tim</a:t>
            </a:r>
          </a:p>
        </p:txBody>
      </p:sp>
      <p:sp>
        <p:nvSpPr>
          <p:cNvPr id="4" name="Slide Number Placeholder 3"/>
          <p:cNvSpPr>
            <a:spLocks noGrp="1"/>
          </p:cNvSpPr>
          <p:nvPr>
            <p:ph type="sldNum" sz="quarter" idx="5"/>
          </p:nvPr>
        </p:nvSpPr>
        <p:spPr/>
        <p:txBody>
          <a:bodyPr/>
          <a:lstStyle/>
          <a:p>
            <a:fld id="{87384A02-D147-49A8-A06D-A5C08FF69055}" type="slidenum">
              <a:rPr lang="en-US" smtClean="0"/>
              <a:t>22</a:t>
            </a:fld>
            <a:endParaRPr lang="en-US"/>
          </a:p>
        </p:txBody>
      </p:sp>
    </p:spTree>
    <p:extLst>
      <p:ext uri="{BB962C8B-B14F-4D97-AF65-F5344CB8AC3E}">
        <p14:creationId xmlns:p14="http://schemas.microsoft.com/office/powerpoint/2010/main" val="7669169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a:t>Presenter(s)</a:t>
            </a:r>
            <a:br>
              <a:rPr lang="en-US"/>
            </a:br>
            <a:r>
              <a:rPr lang="en-US"/>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10/28/2022</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10/28/2022</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4584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10/28/2022</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10/28/2022</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10/28/2022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10/28/2022</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10/28/2022</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10/28/2022</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10/28/2022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10/28/2022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sers@sbctc.ed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k12.wa.us/about-ospi/press-releases/washington-releases-new-school-accountability-index-under-ess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app.leg.wa.gov/RCW/default.aspx?cite=28B.50.531" TargetMode="External"/><Relationship Id="rId5" Type="http://schemas.openxmlformats.org/officeDocument/2006/relationships/hyperlink" Target="https://www.wtb.wa.gov/wp-content/uploads/2020/02/Perkins-V-Plan-for-Public-Comments-02032020.pdf" TargetMode="External"/><Relationship Id="rId4" Type="http://schemas.openxmlformats.org/officeDocument/2006/relationships/hyperlink" Target="http://chrome-extension:/efaidnbmnnnibpcajpcglclefindmkaj/https:/www.k12.wa.us/sites/default/files/public/careerteched/pubdocs/OSPI%20Indicators%20of%20Performance%20%20-%20June%202020.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18/10/relationships/comments" Target="../comments/modernComment_147_C8051579.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sbctc.edu/resources/documents/colleges-staff/programs-services/workforce-education/cte-dual-credit/wa-cte-dual-credit-guidebook-updated2022.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www.sbctc.edu/colleges-staff/programs-services/cte-dual-credit/"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www.k12.wa.us/student-success/career-technical-education-cte/cte-resources-essentials" TargetMode="External"/><Relationship Id="rId5" Type="http://schemas.openxmlformats.org/officeDocument/2006/relationships/hyperlink" Target="mailto:Lisa.Fish@k12.wa.us" TargetMode="External"/><Relationship Id="rId4" Type="http://schemas.openxmlformats.org/officeDocument/2006/relationships/hyperlink" Target="https://www.google.com/url?client=internal-element-cse&amp;cx=006237070161275942077:ua7ttvn4j6u&amp;q=https://www.k12.wa.us/sites/default/files/public/careerteched/clusters/courseequivalencies/Statewide%2520Equivalencies%2520Updated%2520May%25202022.pdf&amp;sa=U&amp;ved=2ahUKEwi1y43A2f76AhXHCTQIHYOoDO4QFnoECAEQAQ&amp;usg=AOvVaw12Faj6RiaQ_7MIgPVwoMf5"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wbelden@sbctc.edu"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hyperlink" Target="mailto:tim.mcclain@k12.wa.us" TargetMode="External"/><Relationship Id="rId4" Type="http://schemas.openxmlformats.org/officeDocument/2006/relationships/hyperlink" Target="mailto:kingram@sbctc.edu"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www.ctesers.org/" TargetMode="External"/><Relationship Id="rId7" Type="http://schemas.openxmlformats.org/officeDocument/2006/relationships/hyperlink" Target="https://lists.ctc.edu/mailman/listinfo/techprep_lists.ctc.edu" TargetMode="External"/><Relationship Id="rId2" Type="http://schemas.openxmlformats.org/officeDocument/2006/relationships/hyperlink" Target="https://www.sbctc.edu/colleges-staff/programs-services/cte-dual-credit/" TargetMode="External"/><Relationship Id="rId1" Type="http://schemas.openxmlformats.org/officeDocument/2006/relationships/slideLayout" Target="../slideLayouts/slideLayout2.xml"/><Relationship Id="rId6" Type="http://schemas.openxmlformats.org/officeDocument/2006/relationships/hyperlink" Target="https://www.sbctc.edu/resources/documents/colleges-staff/programs-services/workforce-education/cte-dual-credit/wa-cte-dual-credit-guidebook-updated2022.pdf" TargetMode="External"/><Relationship Id="rId5" Type="http://schemas.openxmlformats.org/officeDocument/2006/relationships/hyperlink" Target="https://www.sbctc.edu/resources/documents/colleges-staff/programs-services/workforce-education/cte-dual-credit/cte-dual-credit-research-report-final.pdf" TargetMode="External"/><Relationship Id="rId4" Type="http://schemas.openxmlformats.org/officeDocument/2006/relationships/hyperlink" Target="https://www.sbctc.edu/colleges-staff/programs-services/cte-dual-credit/cte-dual-credit-consortia"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www.k12.wa.us/policy-funding/ospi-reports-legislature" TargetMode="External"/><Relationship Id="rId13" Type="http://schemas.openxmlformats.org/officeDocument/2006/relationships/image" Target="../media/image10.png"/><Relationship Id="rId3" Type="http://schemas.openxmlformats.org/officeDocument/2006/relationships/hyperlink" Target="https://lnks.gd/l/eyJhbGciOiJIUzI1NiJ9.eyJidWxsZXRpbl9saW5rX2lkIjoxMDIsInVyaSI6ImJwMjpjbGljayIsImJ1bGxldGluX2lkIjoiMjAyMjEwMDUuNjQ3MjcxMTEiLCJ1cmwiOiJodHRwczovL3d3dy5rMTIud2EudXMvc2l0ZXMvZGVmYXVsdC9maWxlcy9wdWJsaWMvY29tbXVuaWNhdGlvbnMvMjAyMmRvY3MvUDE5LUtpY2tzdGFydGluZy1Db2xsZWdlLWFuZC1DYXJlZXItUmVhZGluZXNzLWJ5LUVsaW1pbmF0aW5nLUZpbmFuY2lhbC1CYXJyaWVycy10by1EdWFsJTIwQ3JlZGl0LnBkZiJ9.0hNp8f6FIKbbrMGz-1b3ERFGEXphjQXtbo-HRmDKHDY/s/2125818357/br/145278972837-l" TargetMode="External"/><Relationship Id="rId7" Type="http://schemas.openxmlformats.org/officeDocument/2006/relationships/hyperlink" Target="https://drive.google.com/file/d/1y5QVctbP1bC9XMTycnOdxVs0t3aJ2EJc/view?usp=sharing" TargetMode="External"/><Relationship Id="rId12" Type="http://schemas.openxmlformats.org/officeDocument/2006/relationships/hyperlink" Target="https://www.k12.wa.us/sites/default/files/public/dualcredit/pubdocs/CPPE_FAQ_August-2022.pdf" TargetMode="External"/><Relationship Id="rId2" Type="http://schemas.openxmlformats.org/officeDocument/2006/relationships/notesSlide" Target="../notesSlides/notesSlide22.xml"/><Relationship Id="rId1" Type="http://schemas.openxmlformats.org/officeDocument/2006/relationships/slideLayout" Target="../slideLayouts/slideLayout6.xml"/><Relationship Id="rId6" Type="http://schemas.openxmlformats.org/officeDocument/2006/relationships/hyperlink" Target="https://www.k12.wa.us/sites/default/files/public/bulletinsmemos/bulletins2022/Bulletin_072-22.pdf" TargetMode="External"/><Relationship Id="rId11" Type="http://schemas.openxmlformats.org/officeDocument/2006/relationships/hyperlink" Target="https://www.k12.wa.us/sites/default/files/public/dualcredit/pubdocs/CiHS-FAQs-August-2022.pdf" TargetMode="External"/><Relationship Id="rId5" Type="http://schemas.openxmlformats.org/officeDocument/2006/relationships/hyperlink" Target="https://www.k12.wa.us/sites/default/files/public/bulletinsmemos/bulletins2022/Bulletin_055-22.pdf" TargetMode="External"/><Relationship Id="rId10" Type="http://schemas.openxmlformats.org/officeDocument/2006/relationships/hyperlink" Target="https://www.k12.wa.us/sites/default/files/public/dualcredit/pubdocs/RS-FAQs-August-2022.pdf" TargetMode="External"/><Relationship Id="rId4" Type="http://schemas.openxmlformats.org/officeDocument/2006/relationships/hyperlink" Target="https://www.k12.wa.us/sites/default/files/public/bulletinsmemos/bulletins2022/B049-22.pdf" TargetMode="External"/><Relationship Id="rId9" Type="http://schemas.openxmlformats.org/officeDocument/2006/relationships/hyperlink" Target="https://erdc.wa.gov/publications/student-outcomes/dual-credit-update" TargetMode="External"/><Relationship Id="rId14"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9888" y="3429000"/>
            <a:ext cx="8336975" cy="1734262"/>
          </a:xfrm>
        </p:spPr>
        <p:txBody>
          <a:bodyPr/>
          <a:lstStyle/>
          <a:p>
            <a:r>
              <a:rPr lang="en-US" sz="4000"/>
              <a:t>CTE Dual credit</a:t>
            </a:r>
            <a:br>
              <a:rPr lang="en-US" sz="4000"/>
            </a:br>
            <a:r>
              <a:rPr lang="en-US" sz="2000"/>
              <a:t>Washington Dual Credit Program Deep Dive workshop series</a:t>
            </a:r>
            <a:br>
              <a:rPr lang="en-US" sz="4000"/>
            </a:br>
            <a:endParaRPr lang="en-US" sz="4000"/>
          </a:p>
        </p:txBody>
      </p:sp>
      <p:sp>
        <p:nvSpPr>
          <p:cNvPr id="6" name="Text Placeholder 5"/>
          <p:cNvSpPr>
            <a:spLocks noGrp="1"/>
          </p:cNvSpPr>
          <p:nvPr>
            <p:ph type="body" sz="quarter" idx="10"/>
          </p:nvPr>
        </p:nvSpPr>
        <p:spPr>
          <a:xfrm>
            <a:off x="369888" y="4957481"/>
            <a:ext cx="8126042" cy="1425389"/>
          </a:xfrm>
        </p:spPr>
        <p:txBody>
          <a:bodyPr/>
          <a:lstStyle/>
          <a:p>
            <a:r>
              <a:rPr lang="en-US" sz="2400" i="1"/>
              <a:t>Kimberly Ingram, Program Administrator (SBCTC)</a:t>
            </a:r>
          </a:p>
          <a:p>
            <a:r>
              <a:rPr lang="en-US" sz="2400" i="1"/>
              <a:t>Tim McClain, Dual Credit Program Supervisor (OSPI)</a:t>
            </a:r>
          </a:p>
          <a:p>
            <a:r>
              <a:rPr lang="en-US" sz="2400" i="1"/>
              <a:t>William Belden, Workforce Policy Associate (SBCTC)</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a:t>Sers-student</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415154"/>
            <a:ext cx="8336975" cy="4442845"/>
          </a:xfrm>
        </p:spPr>
        <p:txBody>
          <a:bodyPr lIns="91440" tIns="45720" rIns="91440" bIns="45720" anchor="t"/>
          <a:lstStyle/>
          <a:p>
            <a:pPr lvl="1">
              <a:lnSpc>
                <a:spcPct val="125000"/>
              </a:lnSpc>
            </a:pPr>
            <a:r>
              <a:rPr lang="en-US"/>
              <a:t>Manage Account</a:t>
            </a:r>
          </a:p>
          <a:p>
            <a:pPr lvl="2">
              <a:lnSpc>
                <a:spcPct val="125000"/>
              </a:lnSpc>
            </a:pPr>
            <a:r>
              <a:rPr lang="en-US">
                <a:ea typeface="+mn-lt"/>
                <a:cs typeface="+mn-lt"/>
              </a:rPr>
              <a:t>Recover User Name</a:t>
            </a:r>
          </a:p>
          <a:p>
            <a:pPr lvl="2">
              <a:lnSpc>
                <a:spcPct val="125000"/>
              </a:lnSpc>
            </a:pPr>
            <a:r>
              <a:rPr lang="en-US">
                <a:ea typeface="+mn-lt"/>
                <a:cs typeface="+mn-lt"/>
              </a:rPr>
              <a:t>Resetting Password</a:t>
            </a:r>
          </a:p>
          <a:p>
            <a:pPr lvl="2">
              <a:lnSpc>
                <a:spcPct val="125000"/>
              </a:lnSpc>
            </a:pPr>
            <a:r>
              <a:rPr lang="en-US">
                <a:ea typeface="+mn-lt"/>
                <a:cs typeface="+mn-lt"/>
              </a:rPr>
              <a:t>Editing Profile</a:t>
            </a:r>
          </a:p>
          <a:p>
            <a:pPr lvl="1">
              <a:lnSpc>
                <a:spcPct val="125000"/>
              </a:lnSpc>
            </a:pPr>
            <a:r>
              <a:rPr lang="en-US">
                <a:ea typeface="+mn-lt"/>
                <a:cs typeface="+mn-lt"/>
              </a:rPr>
              <a:t>Register for Classes</a:t>
            </a:r>
          </a:p>
          <a:p>
            <a:pPr lvl="1">
              <a:lnSpc>
                <a:spcPct val="125000"/>
              </a:lnSpc>
            </a:pPr>
            <a:r>
              <a:rPr lang="en-US">
                <a:ea typeface="+mn-lt"/>
                <a:cs typeface="+mn-lt"/>
              </a:rPr>
              <a:t>Viewing History</a:t>
            </a:r>
          </a:p>
          <a:p>
            <a:pPr lvl="2">
              <a:lnSpc>
                <a:spcPct val="125000"/>
              </a:lnSpc>
            </a:pPr>
            <a:r>
              <a:rPr lang="en-US">
                <a:ea typeface="+mn-lt"/>
                <a:cs typeface="+mn-lt"/>
              </a:rPr>
              <a:t>Status</a:t>
            </a:r>
          </a:p>
          <a:p>
            <a:pPr lvl="1"/>
            <a:endParaRPr lang="en-US">
              <a:ea typeface="+mn-lt"/>
              <a:cs typeface="+mn-lt"/>
            </a:endParaRPr>
          </a:p>
          <a:p>
            <a:endParaRPr lang="en-US">
              <a:ea typeface="+mn-lt"/>
              <a:cs typeface="+mn-lt"/>
            </a:endParaRPr>
          </a:p>
          <a:p>
            <a:pPr lvl="1"/>
            <a:endParaRPr lang="en-US">
              <a:highlight>
                <a:srgbClr val="FFFF00"/>
              </a:highlight>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10</a:t>
            </a:fld>
            <a:endParaRPr lang="en-US"/>
          </a:p>
        </p:txBody>
      </p:sp>
    </p:spTree>
    <p:extLst>
      <p:ext uri="{BB962C8B-B14F-4D97-AF65-F5344CB8AC3E}">
        <p14:creationId xmlns:p14="http://schemas.microsoft.com/office/powerpoint/2010/main" val="3876147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a:t>Sers-teacher</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415154"/>
            <a:ext cx="8336975" cy="4442845"/>
          </a:xfrm>
        </p:spPr>
        <p:txBody>
          <a:bodyPr lIns="91440" tIns="45720" rIns="91440" bIns="45720" anchor="t"/>
          <a:lstStyle/>
          <a:p>
            <a:pPr lvl="1">
              <a:lnSpc>
                <a:spcPct val="125000"/>
              </a:lnSpc>
            </a:pPr>
            <a:r>
              <a:rPr lang="en-US"/>
              <a:t>Manage Account/Profile</a:t>
            </a:r>
          </a:p>
          <a:p>
            <a:pPr lvl="1">
              <a:lnSpc>
                <a:spcPct val="125000"/>
              </a:lnSpc>
            </a:pPr>
            <a:r>
              <a:rPr lang="en-US">
                <a:ea typeface="+mn-lt"/>
                <a:cs typeface="+mn-lt"/>
              </a:rPr>
              <a:t>Find Class</a:t>
            </a:r>
          </a:p>
          <a:p>
            <a:pPr lvl="1">
              <a:lnSpc>
                <a:spcPct val="125000"/>
              </a:lnSpc>
            </a:pPr>
            <a:r>
              <a:rPr lang="en-US">
                <a:ea typeface="+mn-lt"/>
                <a:cs typeface="+mn-lt"/>
              </a:rPr>
              <a:t>Assign Grades or Update Student Status</a:t>
            </a:r>
          </a:p>
          <a:p>
            <a:pPr lvl="1">
              <a:lnSpc>
                <a:spcPct val="125000"/>
              </a:lnSpc>
            </a:pPr>
            <a:r>
              <a:rPr lang="en-US">
                <a:ea typeface="+mn-lt"/>
                <a:cs typeface="+mn-lt"/>
              </a:rPr>
              <a:t>Assign  Variable Credits</a:t>
            </a:r>
          </a:p>
          <a:p>
            <a:pPr lvl="1">
              <a:lnSpc>
                <a:spcPct val="125000"/>
              </a:lnSpc>
            </a:pPr>
            <a:r>
              <a:rPr lang="en-US">
                <a:ea typeface="+mn-lt"/>
                <a:cs typeface="+mn-lt"/>
              </a:rPr>
              <a:t>Search for a Student</a:t>
            </a:r>
          </a:p>
          <a:p>
            <a:pPr lvl="1">
              <a:lnSpc>
                <a:spcPct val="125000"/>
              </a:lnSpc>
            </a:pPr>
            <a:r>
              <a:rPr lang="en-US">
                <a:ea typeface="+mn-lt"/>
                <a:cs typeface="+mn-lt"/>
              </a:rPr>
              <a:t>View a Student's Profile</a:t>
            </a:r>
          </a:p>
          <a:p>
            <a:pPr lvl="1">
              <a:lnSpc>
                <a:spcPct val="125000"/>
              </a:lnSpc>
            </a:pPr>
            <a:r>
              <a:rPr lang="en-US">
                <a:ea typeface="+mn-lt"/>
                <a:cs typeface="+mn-lt"/>
              </a:rPr>
              <a:t>Reset a Student Password</a:t>
            </a:r>
          </a:p>
          <a:p>
            <a:pPr lvl="1">
              <a:lnSpc>
                <a:spcPct val="125000"/>
              </a:lnSpc>
            </a:pPr>
            <a:r>
              <a:rPr lang="en-US">
                <a:ea typeface="+mn-lt"/>
                <a:cs typeface="+mn-lt"/>
              </a:rPr>
              <a:t>Search for Articulations</a:t>
            </a:r>
          </a:p>
          <a:p>
            <a:pPr lvl="2"/>
            <a:endParaRPr lang="en-US">
              <a:ea typeface="+mn-lt"/>
              <a:cs typeface="+mn-lt"/>
            </a:endParaRPr>
          </a:p>
          <a:p>
            <a:pPr lvl="1"/>
            <a:endParaRPr lang="en-US">
              <a:ea typeface="+mn-lt"/>
              <a:cs typeface="+mn-lt"/>
            </a:endParaRPr>
          </a:p>
          <a:p>
            <a:endParaRPr lang="en-US">
              <a:ea typeface="+mn-lt"/>
              <a:cs typeface="+mn-lt"/>
            </a:endParaRPr>
          </a:p>
          <a:p>
            <a:pPr lvl="1"/>
            <a:endParaRPr lang="en-US">
              <a:highlight>
                <a:srgbClr val="FFFF00"/>
              </a:highlight>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11</a:t>
            </a:fld>
            <a:endParaRPr lang="en-US"/>
          </a:p>
        </p:txBody>
      </p:sp>
    </p:spTree>
    <p:extLst>
      <p:ext uri="{BB962C8B-B14F-4D97-AF65-F5344CB8AC3E}">
        <p14:creationId xmlns:p14="http://schemas.microsoft.com/office/powerpoint/2010/main" val="3261348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a:t>Sers reporting-district users</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46798"/>
            <a:ext cx="8336975" cy="4711201"/>
          </a:xfrm>
        </p:spPr>
        <p:txBody>
          <a:bodyPr lIns="91440" tIns="45720" rIns="91440" bIns="45720" anchor="t"/>
          <a:lstStyle/>
          <a:p>
            <a:pPr>
              <a:lnSpc>
                <a:spcPct val="120000"/>
              </a:lnSpc>
            </a:pPr>
            <a:r>
              <a:rPr lang="en-US" sz="2100">
                <a:ea typeface="+mn-lt"/>
                <a:cs typeface="+mn-lt"/>
              </a:rPr>
              <a:t>Student Counts By High School </a:t>
            </a:r>
            <a:endParaRPr lang="en-US" sz="2100"/>
          </a:p>
          <a:p>
            <a:pPr>
              <a:lnSpc>
                <a:spcPct val="120000"/>
              </a:lnSpc>
            </a:pPr>
            <a:r>
              <a:rPr lang="en-US" sz="2100">
                <a:ea typeface="+mn-lt"/>
                <a:cs typeface="+mn-lt"/>
              </a:rPr>
              <a:t>Partner High School List </a:t>
            </a:r>
          </a:p>
          <a:p>
            <a:pPr>
              <a:lnSpc>
                <a:spcPct val="120000"/>
              </a:lnSpc>
            </a:pPr>
            <a:r>
              <a:rPr lang="en-US" sz="2100">
                <a:ea typeface="+mn-lt"/>
                <a:cs typeface="+mn-lt"/>
              </a:rPr>
              <a:t>Class Registrations </a:t>
            </a:r>
          </a:p>
          <a:p>
            <a:pPr>
              <a:lnSpc>
                <a:spcPct val="120000"/>
              </a:lnSpc>
            </a:pPr>
            <a:r>
              <a:rPr lang="en-US" sz="2100">
                <a:ea typeface="+mn-lt"/>
                <a:cs typeface="+mn-lt"/>
              </a:rPr>
              <a:t>Credit Progress </a:t>
            </a:r>
          </a:p>
          <a:p>
            <a:pPr>
              <a:lnSpc>
                <a:spcPct val="120000"/>
              </a:lnSpc>
            </a:pPr>
            <a:r>
              <a:rPr lang="en-US" sz="2100">
                <a:ea typeface="+mn-lt"/>
                <a:cs typeface="+mn-lt"/>
              </a:rPr>
              <a:t>Registration Summary </a:t>
            </a:r>
            <a:endParaRPr lang="en-US"/>
          </a:p>
          <a:p>
            <a:pPr>
              <a:lnSpc>
                <a:spcPct val="120000"/>
              </a:lnSpc>
            </a:pPr>
            <a:r>
              <a:rPr lang="en-US" sz="2100">
                <a:ea typeface="+mn-lt"/>
                <a:cs typeface="+mn-lt"/>
              </a:rPr>
              <a:t>Teachers With Ungraded Students </a:t>
            </a:r>
            <a:endParaRPr lang="en-US"/>
          </a:p>
          <a:p>
            <a:pPr>
              <a:lnSpc>
                <a:spcPct val="120000"/>
              </a:lnSpc>
            </a:pPr>
            <a:r>
              <a:rPr lang="en-US" sz="2100">
                <a:ea typeface="+mn-lt"/>
                <a:cs typeface="+mn-lt"/>
              </a:rPr>
              <a:t>HS Registration by Class &amp; Teacher </a:t>
            </a:r>
            <a:endParaRPr lang="en-US">
              <a:ea typeface="+mn-lt"/>
              <a:cs typeface="+mn-lt"/>
            </a:endParaRPr>
          </a:p>
          <a:p>
            <a:pPr>
              <a:lnSpc>
                <a:spcPct val="120000"/>
              </a:lnSpc>
            </a:pPr>
            <a:r>
              <a:rPr lang="en-US" sz="2100">
                <a:ea typeface="+mn-lt"/>
                <a:cs typeface="+mn-lt"/>
              </a:rPr>
              <a:t>Classes With Students </a:t>
            </a:r>
          </a:p>
          <a:p>
            <a:pPr>
              <a:lnSpc>
                <a:spcPct val="120000"/>
              </a:lnSpc>
            </a:pPr>
            <a:r>
              <a:rPr lang="en-US" sz="2100">
                <a:ea typeface="+mn-lt"/>
                <a:cs typeface="+mn-lt"/>
              </a:rPr>
              <a:t>Unduplicated Transcribed Counts </a:t>
            </a:r>
            <a:endParaRPr lang="en-US" sz="2100"/>
          </a:p>
          <a:p>
            <a:pPr marL="342900" indent="-342900"/>
            <a:endParaRPr lang="en-US" sz="20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12</a:t>
            </a:fld>
            <a:endParaRPr lang="en-US"/>
          </a:p>
        </p:txBody>
      </p:sp>
    </p:spTree>
    <p:extLst>
      <p:ext uri="{BB962C8B-B14F-4D97-AF65-F5344CB8AC3E}">
        <p14:creationId xmlns:p14="http://schemas.microsoft.com/office/powerpoint/2010/main" val="2707327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a:t>Sers reporting-Registrar</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435032"/>
            <a:ext cx="8336975" cy="4422967"/>
          </a:xfrm>
        </p:spPr>
        <p:txBody>
          <a:bodyPr lIns="91440" tIns="45720" rIns="91440" bIns="45720" anchor="t"/>
          <a:lstStyle/>
          <a:p>
            <a:pPr>
              <a:lnSpc>
                <a:spcPct val="150000"/>
              </a:lnSpc>
            </a:pPr>
            <a:r>
              <a:rPr lang="en-US" sz="2400">
                <a:ea typeface="+mn-lt"/>
                <a:cs typeface="+mn-lt"/>
              </a:rPr>
              <a:t>Students To Admit </a:t>
            </a:r>
            <a:endParaRPr lang="en-US"/>
          </a:p>
          <a:p>
            <a:pPr>
              <a:lnSpc>
                <a:spcPct val="150000"/>
              </a:lnSpc>
            </a:pPr>
            <a:r>
              <a:rPr lang="en-US" sz="2400">
                <a:ea typeface="+mn-lt"/>
                <a:cs typeface="+mn-lt"/>
              </a:rPr>
              <a:t>Students To Register </a:t>
            </a:r>
          </a:p>
          <a:p>
            <a:pPr>
              <a:lnSpc>
                <a:spcPct val="150000"/>
              </a:lnSpc>
            </a:pPr>
            <a:r>
              <a:rPr lang="en-US" sz="2400">
                <a:ea typeface="+mn-lt"/>
                <a:cs typeface="+mn-lt"/>
              </a:rPr>
              <a:t>Students To Transcribe</a:t>
            </a:r>
            <a:r>
              <a:rPr lang="en-US" sz="2100">
                <a:ea typeface="+mn-lt"/>
                <a:cs typeface="+mn-lt"/>
              </a:rPr>
              <a:t> </a:t>
            </a:r>
            <a:endParaRPr lang="en-US">
              <a:ea typeface="+mn-lt"/>
              <a:cs typeface="+mn-lt"/>
            </a:endParaRPr>
          </a:p>
          <a:p>
            <a:pPr marL="342900" indent="-342900"/>
            <a:endParaRPr lang="en-US" sz="20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13</a:t>
            </a:fld>
            <a:endParaRPr lang="en-US"/>
          </a:p>
        </p:txBody>
      </p:sp>
    </p:spTree>
    <p:extLst>
      <p:ext uri="{BB962C8B-B14F-4D97-AF65-F5344CB8AC3E}">
        <p14:creationId xmlns:p14="http://schemas.microsoft.com/office/powerpoint/2010/main" val="2792672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a:t>Sers reporting-staff</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46798"/>
            <a:ext cx="8336975" cy="4711201"/>
          </a:xfrm>
        </p:spPr>
        <p:txBody>
          <a:bodyPr lIns="91440" tIns="45720" rIns="91440" bIns="45720" anchor="t"/>
          <a:lstStyle/>
          <a:p>
            <a:pPr marL="342900" indent="-342900"/>
            <a:r>
              <a:rPr lang="en-US" sz="2100">
                <a:ea typeface="+mn-lt"/>
                <a:cs typeface="+mn-lt"/>
              </a:rPr>
              <a:t>Student Counts By High School </a:t>
            </a:r>
            <a:endParaRPr lang="en-US" sz="2100"/>
          </a:p>
          <a:p>
            <a:pPr marL="342900" indent="-342900"/>
            <a:r>
              <a:rPr lang="en-US" sz="2100">
                <a:ea typeface="+mn-lt"/>
                <a:cs typeface="+mn-lt"/>
              </a:rPr>
              <a:t>Student Counts By College </a:t>
            </a:r>
          </a:p>
          <a:p>
            <a:pPr marL="342900" indent="-342900"/>
            <a:r>
              <a:rPr lang="en-US" sz="2100">
                <a:ea typeface="+mn-lt"/>
                <a:cs typeface="+mn-lt"/>
              </a:rPr>
              <a:t>Course Registrations </a:t>
            </a:r>
            <a:endParaRPr lang="en-US" sz="2100"/>
          </a:p>
          <a:p>
            <a:pPr marL="342900" indent="-342900"/>
            <a:r>
              <a:rPr lang="en-US" sz="2100">
                <a:ea typeface="+mn-lt"/>
                <a:cs typeface="+mn-lt"/>
              </a:rPr>
              <a:t>Active Classes With No Students </a:t>
            </a:r>
          </a:p>
          <a:p>
            <a:pPr marL="342900" indent="-342900"/>
            <a:r>
              <a:rPr lang="en-US" sz="2100">
                <a:ea typeface="+mn-lt"/>
                <a:cs typeface="+mn-lt"/>
              </a:rPr>
              <a:t>Articulations With No Registrations </a:t>
            </a:r>
          </a:p>
          <a:p>
            <a:pPr marL="342900" indent="-342900"/>
            <a:r>
              <a:rPr lang="en-US" sz="2100">
                <a:ea typeface="+mn-lt"/>
                <a:cs typeface="+mn-lt"/>
              </a:rPr>
              <a:t>Classes With No Offerings </a:t>
            </a:r>
            <a:endParaRPr lang="en-US" sz="2100"/>
          </a:p>
          <a:p>
            <a:pPr marL="342900" indent="-342900"/>
            <a:r>
              <a:rPr lang="en-US" sz="2100">
                <a:ea typeface="+mn-lt"/>
                <a:cs typeface="+mn-lt"/>
              </a:rPr>
              <a:t>Basic Student Data </a:t>
            </a:r>
          </a:p>
          <a:p>
            <a:pPr marL="342900" indent="-342900"/>
            <a:r>
              <a:rPr lang="en-US" sz="2100">
                <a:ea typeface="+mn-lt"/>
                <a:cs typeface="+mn-lt"/>
              </a:rPr>
              <a:t>Enrollment Report </a:t>
            </a:r>
          </a:p>
          <a:p>
            <a:pPr marL="342900" indent="-342900"/>
            <a:r>
              <a:rPr lang="en-US" sz="2100">
                <a:ea typeface="+mn-lt"/>
                <a:cs typeface="+mn-lt"/>
              </a:rPr>
              <a:t>Mail-In Not Received </a:t>
            </a:r>
            <a:endParaRPr lang="en-US" sz="2100"/>
          </a:p>
          <a:p>
            <a:pPr marL="342900" indent="-342900"/>
            <a:r>
              <a:rPr lang="en-US" sz="2100">
                <a:ea typeface="+mn-lt"/>
                <a:cs typeface="+mn-lt"/>
              </a:rPr>
              <a:t>Fees Not Paid </a:t>
            </a:r>
          </a:p>
          <a:p>
            <a:pPr marL="342900" indent="-342900"/>
            <a:r>
              <a:rPr lang="en-US" sz="2100">
                <a:ea typeface="+mn-lt"/>
                <a:cs typeface="+mn-lt"/>
              </a:rPr>
              <a:t>Mailing List for Current Registered Students</a:t>
            </a:r>
            <a:r>
              <a:rPr lang="en-US" sz="2000">
                <a:ea typeface="+mn-lt"/>
                <a:cs typeface="+mn-lt"/>
              </a:rPr>
              <a:t> </a:t>
            </a:r>
            <a:endParaRPr lang="en-US" sz="20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14</a:t>
            </a:fld>
            <a:endParaRPr lang="en-US"/>
          </a:p>
        </p:txBody>
      </p:sp>
    </p:spTree>
    <p:extLst>
      <p:ext uri="{BB962C8B-B14F-4D97-AF65-F5344CB8AC3E}">
        <p14:creationId xmlns:p14="http://schemas.microsoft.com/office/powerpoint/2010/main" val="2733536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a:t>Sers challenges</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163882" y="2415154"/>
            <a:ext cx="8709953" cy="4442845"/>
          </a:xfrm>
        </p:spPr>
        <p:txBody>
          <a:bodyPr lIns="91440" tIns="45720" rIns="91440" bIns="45720" anchor="t"/>
          <a:lstStyle/>
          <a:p>
            <a:pPr indent="0"/>
            <a:r>
              <a:rPr lang="en-US"/>
              <a:t>Ability for students to verify their system passwords</a:t>
            </a:r>
          </a:p>
          <a:p>
            <a:pPr indent="0"/>
            <a:r>
              <a:rPr lang="en-US">
                <a:ea typeface="+mn-lt"/>
                <a:cs typeface="+mn-lt"/>
              </a:rPr>
              <a:t>Student account verification using cell phone numbers</a:t>
            </a:r>
          </a:p>
          <a:p>
            <a:pPr indent="0"/>
            <a:r>
              <a:rPr lang="en-US">
                <a:ea typeface="+mn-lt"/>
                <a:cs typeface="+mn-lt"/>
              </a:rPr>
              <a:t>Automated validation for data entry fields</a:t>
            </a:r>
          </a:p>
          <a:p>
            <a:pPr indent="0"/>
            <a:r>
              <a:rPr lang="en-US">
                <a:ea typeface="+mn-lt"/>
                <a:cs typeface="+mn-lt"/>
              </a:rPr>
              <a:t>Administrative functions for college staff</a:t>
            </a:r>
          </a:p>
          <a:p>
            <a:pPr indent="0"/>
            <a:r>
              <a:rPr lang="en-US">
                <a:ea typeface="+mn-lt"/>
                <a:cs typeface="+mn-lt"/>
              </a:rPr>
              <a:t>Searchable course titles</a:t>
            </a:r>
          </a:p>
          <a:p>
            <a:pPr indent="0"/>
            <a:r>
              <a:rPr lang="en-US">
                <a:ea typeface="+mn-lt"/>
                <a:cs typeface="+mn-lt"/>
              </a:rPr>
              <a:t>Dates for articulation agreement updates</a:t>
            </a:r>
          </a:p>
          <a:p>
            <a:pPr indent="0"/>
            <a:r>
              <a:rPr lang="en-US">
                <a:ea typeface="+mn-lt"/>
                <a:cs typeface="+mn-lt"/>
              </a:rPr>
              <a:t>Expanded access to data</a:t>
            </a:r>
          </a:p>
          <a:p>
            <a:pPr indent="0"/>
            <a:r>
              <a:rPr lang="en-US">
                <a:ea typeface="+mn-lt"/>
                <a:cs typeface="+mn-lt"/>
              </a:rPr>
              <a:t>Cross-system compatibility with CEDARS and </a:t>
            </a:r>
            <a:r>
              <a:rPr lang="en-US" err="1">
                <a:ea typeface="+mn-lt"/>
                <a:cs typeface="+mn-lt"/>
              </a:rPr>
              <a:t>ctcLink</a:t>
            </a:r>
          </a:p>
          <a:p>
            <a:endParaRPr lang="en-US">
              <a:ea typeface="+mn-lt"/>
              <a:cs typeface="+mn-lt"/>
            </a:endParaRPr>
          </a:p>
          <a:p>
            <a:pPr lvl="1"/>
            <a:endParaRPr lang="en-US">
              <a:highlight>
                <a:srgbClr val="FFFF00"/>
              </a:highlight>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15</a:t>
            </a:fld>
            <a:endParaRPr lang="en-US"/>
          </a:p>
        </p:txBody>
      </p:sp>
    </p:spTree>
    <p:extLst>
      <p:ext uri="{BB962C8B-B14F-4D97-AF65-F5344CB8AC3E}">
        <p14:creationId xmlns:p14="http://schemas.microsoft.com/office/powerpoint/2010/main" val="3167035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a:t>resources</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415154"/>
            <a:ext cx="8336975" cy="4442845"/>
          </a:xfrm>
        </p:spPr>
        <p:txBody>
          <a:bodyPr lIns="91440" tIns="45720" rIns="91440" bIns="45720" anchor="t"/>
          <a:lstStyle/>
          <a:p>
            <a:pPr>
              <a:lnSpc>
                <a:spcPct val="125000"/>
              </a:lnSpc>
            </a:pPr>
            <a:r>
              <a:rPr lang="en-US"/>
              <a:t>Manuals</a:t>
            </a:r>
          </a:p>
          <a:p>
            <a:pPr lvl="1">
              <a:lnSpc>
                <a:spcPct val="125000"/>
              </a:lnSpc>
            </a:pPr>
            <a:r>
              <a:rPr lang="en-US"/>
              <a:t>District User</a:t>
            </a:r>
          </a:p>
          <a:p>
            <a:pPr lvl="1">
              <a:lnSpc>
                <a:spcPct val="125000"/>
              </a:lnSpc>
            </a:pPr>
            <a:r>
              <a:rPr lang="en-US"/>
              <a:t>Registrar</a:t>
            </a:r>
          </a:p>
          <a:p>
            <a:pPr lvl="1">
              <a:lnSpc>
                <a:spcPct val="125000"/>
              </a:lnSpc>
            </a:pPr>
            <a:r>
              <a:rPr lang="en-US"/>
              <a:t>Staff</a:t>
            </a:r>
          </a:p>
          <a:p>
            <a:pPr lvl="1">
              <a:lnSpc>
                <a:spcPct val="125000"/>
              </a:lnSpc>
            </a:pPr>
            <a:r>
              <a:rPr lang="en-US"/>
              <a:t>Student</a:t>
            </a:r>
          </a:p>
          <a:p>
            <a:pPr lvl="1">
              <a:lnSpc>
                <a:spcPct val="125000"/>
              </a:lnSpc>
            </a:pPr>
            <a:r>
              <a:rPr lang="en-US"/>
              <a:t>Teacher</a:t>
            </a:r>
          </a:p>
          <a:p>
            <a:pPr>
              <a:lnSpc>
                <a:spcPct val="125000"/>
              </a:lnSpc>
            </a:pPr>
            <a:r>
              <a:rPr lang="en-US"/>
              <a:t>Contact Information</a:t>
            </a:r>
          </a:p>
          <a:p>
            <a:pPr lvl="1">
              <a:lnSpc>
                <a:spcPct val="125000"/>
              </a:lnSpc>
            </a:pPr>
            <a:r>
              <a:rPr lang="en-US">
                <a:ea typeface="+mn-lt"/>
                <a:cs typeface="+mn-lt"/>
                <a:hlinkClick r:id="rId2"/>
              </a:rPr>
              <a:t>sers@sbctc.edu</a:t>
            </a:r>
            <a:r>
              <a:rPr lang="en-US">
                <a:ea typeface="+mn-lt"/>
                <a:cs typeface="+mn-lt"/>
              </a:rPr>
              <a:t> </a:t>
            </a:r>
          </a:p>
          <a:p>
            <a:pPr lvl="1">
              <a:lnSpc>
                <a:spcPct val="125000"/>
              </a:lnSpc>
            </a:pPr>
            <a:endParaRPr lang="en-US">
              <a:highlight>
                <a:srgbClr val="FFFF00"/>
              </a:highlight>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16</a:t>
            </a:fld>
            <a:endParaRPr lang="en-US"/>
          </a:p>
        </p:txBody>
      </p:sp>
    </p:spTree>
    <p:extLst>
      <p:ext uri="{BB962C8B-B14F-4D97-AF65-F5344CB8AC3E}">
        <p14:creationId xmlns:p14="http://schemas.microsoft.com/office/powerpoint/2010/main" val="21894752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9888" y="3429000"/>
            <a:ext cx="8336975" cy="1734262"/>
          </a:xfrm>
        </p:spPr>
        <p:txBody>
          <a:bodyPr/>
          <a:lstStyle/>
          <a:p>
            <a:r>
              <a:rPr lang="en-US" sz="4000"/>
              <a:t>CTE Dual credit</a:t>
            </a:r>
            <a:br>
              <a:rPr lang="en-US" sz="4000"/>
            </a:br>
            <a:r>
              <a:rPr lang="en-US" sz="2000"/>
              <a:t>Washington Dual Credit Program Deep Dive workshop series</a:t>
            </a:r>
            <a:br>
              <a:rPr lang="en-US" sz="4000"/>
            </a:br>
            <a:endParaRPr lang="en-US" sz="4000"/>
          </a:p>
        </p:txBody>
      </p:sp>
      <p:sp>
        <p:nvSpPr>
          <p:cNvPr id="6" name="Text Placeholder 5"/>
          <p:cNvSpPr>
            <a:spLocks noGrp="1"/>
          </p:cNvSpPr>
          <p:nvPr>
            <p:ph type="body" sz="quarter" idx="10"/>
          </p:nvPr>
        </p:nvSpPr>
        <p:spPr>
          <a:xfrm>
            <a:off x="369888" y="4957481"/>
            <a:ext cx="8126042" cy="1425389"/>
          </a:xfrm>
        </p:spPr>
        <p:txBody>
          <a:bodyPr/>
          <a:lstStyle/>
          <a:p>
            <a:r>
              <a:rPr lang="en-US" sz="2400" i="1"/>
              <a:t>Kimberly Ingram, Program Administrator (SBCTC)</a:t>
            </a:r>
          </a:p>
          <a:p>
            <a:r>
              <a:rPr lang="en-US" sz="2400" i="1"/>
              <a:t>Tim McClain, Dual Credit Program Supervisor (OSPI)</a:t>
            </a:r>
          </a:p>
          <a:p>
            <a:r>
              <a:rPr lang="en-US" sz="2400" i="1"/>
              <a:t>William Belden, Workforce Policy Associate (SBCTC)</a:t>
            </a:r>
          </a:p>
        </p:txBody>
      </p:sp>
    </p:spTree>
    <p:extLst>
      <p:ext uri="{BB962C8B-B14F-4D97-AF65-F5344CB8AC3E}">
        <p14:creationId xmlns:p14="http://schemas.microsoft.com/office/powerpoint/2010/main" val="729925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F51AA-B76A-3574-3373-B6B6784B4AFE}"/>
              </a:ext>
            </a:extLst>
          </p:cNvPr>
          <p:cNvSpPr>
            <a:spLocks noGrp="1"/>
          </p:cNvSpPr>
          <p:nvPr>
            <p:ph type="title"/>
          </p:nvPr>
        </p:nvSpPr>
        <p:spPr/>
        <p:txBody>
          <a:bodyPr lIns="91440" tIns="45720" rIns="91440" bIns="45720" anchor="t"/>
          <a:lstStyle/>
          <a:p>
            <a:r>
              <a:rPr lang="en-US"/>
              <a:t>Introductions</a:t>
            </a:r>
          </a:p>
        </p:txBody>
      </p:sp>
      <p:sp>
        <p:nvSpPr>
          <p:cNvPr id="3" name="Content Placeholder 2">
            <a:extLst>
              <a:ext uri="{FF2B5EF4-FFF2-40B4-BE49-F238E27FC236}">
                <a16:creationId xmlns:a16="http://schemas.microsoft.com/office/drawing/2014/main" id="{616CCD29-4A29-6EF9-3293-BDDA76C0C0C3}"/>
              </a:ext>
            </a:extLst>
          </p:cNvPr>
          <p:cNvSpPr>
            <a:spLocks noGrp="1"/>
          </p:cNvSpPr>
          <p:nvPr>
            <p:ph idx="1"/>
          </p:nvPr>
        </p:nvSpPr>
        <p:spPr>
          <a:xfrm>
            <a:off x="536860" y="2113231"/>
            <a:ext cx="8336975" cy="4749083"/>
          </a:xfrm>
        </p:spPr>
        <p:txBody>
          <a:bodyPr lIns="91440" tIns="45720" rIns="91440" bIns="45720" anchor="t"/>
          <a:lstStyle/>
          <a:p>
            <a:r>
              <a:rPr lang="en-US"/>
              <a:t>Name, Institution, Role, Pronouns, Land Acknowledgement </a:t>
            </a:r>
          </a:p>
          <a:p>
            <a:r>
              <a:rPr lang="en-US"/>
              <a:t>Poll 1</a:t>
            </a:r>
          </a:p>
          <a:p>
            <a:pPr lvl="1"/>
            <a:r>
              <a:rPr lang="en-US"/>
              <a:t>Secondary</a:t>
            </a:r>
          </a:p>
          <a:p>
            <a:pPr lvl="1"/>
            <a:r>
              <a:rPr lang="en-US"/>
              <a:t>Postsecondary </a:t>
            </a:r>
          </a:p>
          <a:p>
            <a:pPr lvl="1"/>
            <a:r>
              <a:rPr lang="en-US"/>
              <a:t>Both/Consortium</a:t>
            </a:r>
          </a:p>
          <a:p>
            <a:pPr lvl="1"/>
            <a:r>
              <a:rPr lang="en-US"/>
              <a:t>State Agency</a:t>
            </a:r>
          </a:p>
          <a:p>
            <a:pPr lvl="1"/>
            <a:r>
              <a:rPr lang="en-US"/>
              <a:t>Other</a:t>
            </a:r>
          </a:p>
          <a:p>
            <a:r>
              <a:rPr lang="en-US"/>
              <a:t>Poll 2:</a:t>
            </a:r>
            <a:r>
              <a:rPr lang="en-US">
                <a:ea typeface="+mn-lt"/>
                <a:cs typeface="+mn-lt"/>
              </a:rPr>
              <a:t> We have strong relationships with our partner schools/colleges. (Yes, with all; Yes; with most; Neutral/It depends; No, with most; Not at all)</a:t>
            </a:r>
            <a:endParaRPr lang="en-US"/>
          </a:p>
          <a:p>
            <a:pPr lvl="1"/>
            <a:endParaRPr lang="en-US"/>
          </a:p>
          <a:p>
            <a:pPr lvl="1"/>
            <a:endParaRPr lang="en-US"/>
          </a:p>
        </p:txBody>
      </p:sp>
      <p:sp>
        <p:nvSpPr>
          <p:cNvPr id="4" name="Slide Number Placeholder 3">
            <a:extLst>
              <a:ext uri="{FF2B5EF4-FFF2-40B4-BE49-F238E27FC236}">
                <a16:creationId xmlns:a16="http://schemas.microsoft.com/office/drawing/2014/main" id="{BCF91E80-DE44-87C0-307D-1AEEB57CAC8D}"/>
              </a:ext>
            </a:extLst>
          </p:cNvPr>
          <p:cNvSpPr>
            <a:spLocks noGrp="1"/>
          </p:cNvSpPr>
          <p:nvPr>
            <p:ph type="sldNum" sz="quarter" idx="12"/>
          </p:nvPr>
        </p:nvSpPr>
        <p:spPr/>
        <p:txBody>
          <a:bodyPr/>
          <a:lstStyle/>
          <a:p>
            <a:fld id="{DEE5BC03-7CE3-4FE3-BC0A-0ACCA8AC1F24}" type="slidenum">
              <a:rPr lang="en-US" smtClean="0"/>
              <a:pPr/>
              <a:t>18</a:t>
            </a:fld>
            <a:endParaRPr lang="en-US"/>
          </a:p>
        </p:txBody>
      </p:sp>
    </p:spTree>
    <p:extLst>
      <p:ext uri="{BB962C8B-B14F-4D97-AF65-F5344CB8AC3E}">
        <p14:creationId xmlns:p14="http://schemas.microsoft.com/office/powerpoint/2010/main" val="2415022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a:t>Why CTE Dual Credit?</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415155"/>
            <a:ext cx="8336975" cy="4068772"/>
          </a:xfrm>
        </p:spPr>
        <p:txBody>
          <a:bodyPr lIns="91440" tIns="45720" rIns="91440" bIns="45720" anchor="t"/>
          <a:lstStyle/>
          <a:p>
            <a:pPr fontAlgn="base"/>
            <a:r>
              <a:rPr lang="en-US">
                <a:hlinkClick r:id="rId3"/>
              </a:rPr>
              <a:t>WSIF/ESSA</a:t>
            </a:r>
            <a:r>
              <a:rPr lang="en-US"/>
              <a:t> Accountability Measure </a:t>
            </a:r>
          </a:p>
          <a:p>
            <a:r>
              <a:rPr lang="en-US"/>
              <a:t>Perkins Program of Study Requirement and </a:t>
            </a:r>
            <a:r>
              <a:rPr lang="en-US">
                <a:hlinkClick r:id="rId4"/>
              </a:rPr>
              <a:t>Accountability Measure (5S2)</a:t>
            </a:r>
          </a:p>
          <a:p>
            <a:r>
              <a:rPr lang="en-US">
                <a:hlinkClick r:id="rId5"/>
              </a:rPr>
              <a:t>Perkins State Plan</a:t>
            </a:r>
            <a:r>
              <a:rPr lang="en-US"/>
              <a:t> Priority</a:t>
            </a:r>
          </a:p>
          <a:p>
            <a:r>
              <a:rPr lang="en-US"/>
              <a:t>CTE Program Standards</a:t>
            </a:r>
          </a:p>
          <a:p>
            <a:r>
              <a:rPr lang="en-US"/>
              <a:t>Guided Pathways/Graduation Pathways</a:t>
            </a:r>
          </a:p>
          <a:p>
            <a:r>
              <a:rPr lang="en-US">
                <a:ea typeface="+mn-lt"/>
                <a:cs typeface="+mn-lt"/>
                <a:hlinkClick r:id="rId6"/>
              </a:rPr>
              <a:t>RCW 28B.50.531</a:t>
            </a:r>
            <a:endParaRPr lang="en-US"/>
          </a:p>
          <a:p>
            <a:r>
              <a:rPr lang="en-US"/>
              <a:t>CLNA and Responsiveness to Workforce Needs</a:t>
            </a:r>
          </a:p>
          <a:p>
            <a:pPr lvl="1"/>
            <a:endParaRPr lang="en-US"/>
          </a:p>
          <a:p>
            <a:pPr marL="0" indent="0">
              <a:buNone/>
            </a:pPr>
            <a:endParaRPr lang="en-US" sz="12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19</a:t>
            </a:fld>
            <a:endParaRPr lang="en-US"/>
          </a:p>
        </p:txBody>
      </p:sp>
    </p:spTree>
    <p:extLst>
      <p:ext uri="{BB962C8B-B14F-4D97-AF65-F5344CB8AC3E}">
        <p14:creationId xmlns:p14="http://schemas.microsoft.com/office/powerpoint/2010/main" val="180862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a:t>
            </a:r>
          </a:p>
        </p:txBody>
      </p:sp>
      <p:sp>
        <p:nvSpPr>
          <p:cNvPr id="3" name="Content Placeholder 2"/>
          <p:cNvSpPr>
            <a:spLocks noGrp="1"/>
          </p:cNvSpPr>
          <p:nvPr>
            <p:ph idx="1"/>
          </p:nvPr>
        </p:nvSpPr>
        <p:spPr>
          <a:xfrm>
            <a:off x="536860" y="2088776"/>
            <a:ext cx="8336975" cy="4329779"/>
          </a:xfrm>
        </p:spPr>
        <p:txBody>
          <a:bodyPr/>
          <a:lstStyle/>
          <a:p>
            <a:r>
              <a:rPr lang="en-US" sz="2400"/>
              <a:t>2:00 p.m. – 3:00 p.m. SERS Focus</a:t>
            </a:r>
          </a:p>
          <a:p>
            <a:pPr lvl="1"/>
            <a:r>
              <a:rPr lang="en-US" sz="2000"/>
              <a:t>SERS Overview &amp; Resources</a:t>
            </a:r>
          </a:p>
          <a:p>
            <a:r>
              <a:rPr lang="en-US" sz="2400"/>
              <a:t>3:00 p.m. – 5:00 p.m. CTE Dual Credit Focus</a:t>
            </a:r>
          </a:p>
          <a:p>
            <a:pPr lvl="1"/>
            <a:r>
              <a:rPr lang="en-US" sz="2000"/>
              <a:t>CTE Dual Credit </a:t>
            </a:r>
          </a:p>
          <a:p>
            <a:pPr lvl="2"/>
            <a:r>
              <a:rPr lang="en-US"/>
              <a:t>Accountability</a:t>
            </a:r>
          </a:p>
          <a:p>
            <a:pPr lvl="2"/>
            <a:r>
              <a:rPr lang="en-US"/>
              <a:t>Students</a:t>
            </a:r>
          </a:p>
          <a:p>
            <a:pPr lvl="2"/>
            <a:r>
              <a:rPr lang="en-US"/>
              <a:t>Why is CTE Dual Credit Important – What we Know</a:t>
            </a:r>
          </a:p>
          <a:p>
            <a:pPr lvl="1"/>
            <a:r>
              <a:rPr lang="en-US" sz="2000"/>
              <a:t>Research Findings</a:t>
            </a:r>
          </a:p>
          <a:p>
            <a:pPr lvl="1"/>
            <a:r>
              <a:rPr lang="en-US" sz="2000"/>
              <a:t>Challenges &amp; Opportunities</a:t>
            </a:r>
          </a:p>
          <a:p>
            <a:pPr lvl="1"/>
            <a:r>
              <a:rPr lang="en-US" sz="2000"/>
              <a:t>Statewide Partnerships</a:t>
            </a:r>
          </a:p>
          <a:p>
            <a:pPr lvl="1"/>
            <a:r>
              <a:rPr lang="en-US" sz="2000"/>
              <a:t>Our Shared Path Forward</a:t>
            </a:r>
          </a:p>
          <a:p>
            <a:pPr lvl="1"/>
            <a:r>
              <a:rPr lang="en-US" sz="2000"/>
              <a:t>Questions</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a:p>
        </p:txBody>
      </p:sp>
      <p:pic>
        <p:nvPicPr>
          <p:cNvPr id="5" name="Picture 2" descr="OSPI">
            <a:extLst>
              <a:ext uri="{FF2B5EF4-FFF2-40B4-BE49-F238E27FC236}">
                <a16:creationId xmlns:a16="http://schemas.microsoft.com/office/drawing/2014/main" id="{9828AB58-328A-4D49-8661-365289175C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63669" y="6156731"/>
            <a:ext cx="3335893" cy="589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6094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1252" y="1534477"/>
            <a:ext cx="8681137" cy="520060"/>
          </a:xfrm>
        </p:spPr>
        <p:txBody>
          <a:bodyPr lIns="91440" tIns="45720" rIns="91440" bIns="45720" anchor="t"/>
          <a:lstStyle/>
          <a:p>
            <a:r>
              <a:rPr lang="en-US" sz="2800"/>
              <a:t>What we know about CTE Dual credit – The pros</a:t>
            </a:r>
          </a:p>
        </p:txBody>
      </p:sp>
      <p:sp>
        <p:nvSpPr>
          <p:cNvPr id="3" name="Content Placeholder 2"/>
          <p:cNvSpPr>
            <a:spLocks noGrp="1"/>
          </p:cNvSpPr>
          <p:nvPr>
            <p:ph idx="1"/>
          </p:nvPr>
        </p:nvSpPr>
        <p:spPr>
          <a:xfrm>
            <a:off x="105220" y="2133599"/>
            <a:ext cx="9037556" cy="4249784"/>
          </a:xfrm>
        </p:spPr>
        <p:txBody>
          <a:bodyPr lIns="91440" tIns="45720" rIns="91440" bIns="45720" anchor="t"/>
          <a:lstStyle/>
          <a:p>
            <a:r>
              <a:rPr lang="en-US" sz="2400"/>
              <a:t>At 130,000+, participation 40% higher than RS + </a:t>
            </a:r>
            <a:r>
              <a:rPr lang="en-US" sz="2400" err="1"/>
              <a:t>CiHS</a:t>
            </a:r>
            <a:r>
              <a:rPr lang="en-US" sz="2400"/>
              <a:t> combined</a:t>
            </a:r>
          </a:p>
          <a:p>
            <a:r>
              <a:rPr lang="en-US" sz="2400"/>
              <a:t>71% of all HS students take CTE D/C; 97% pass rate</a:t>
            </a:r>
          </a:p>
          <a:p>
            <a:r>
              <a:rPr lang="en-US" sz="2400"/>
              <a:t>Only dual credit program with consistent growth over last 5 years</a:t>
            </a:r>
          </a:p>
          <a:p>
            <a:r>
              <a:rPr lang="en-US" sz="2400"/>
              <a:t>Only DC program without participation gap by income</a:t>
            </a:r>
          </a:p>
          <a:p>
            <a:r>
              <a:rPr lang="en-US" sz="2400"/>
              <a:t>Only DC program without participation gap by race/ethnicity (except AI/AN)</a:t>
            </a:r>
          </a:p>
          <a:p>
            <a:r>
              <a:rPr lang="en-US" sz="2400"/>
              <a:t>Asian &amp; African-American students have 6% higher completion rates than average</a:t>
            </a:r>
          </a:p>
          <a:p>
            <a:r>
              <a:rPr lang="en-US" sz="2400"/>
              <a:t>Only DC program without a participation gap by ability</a:t>
            </a:r>
          </a:p>
          <a:p>
            <a:endParaRPr lang="en-US"/>
          </a:p>
        </p:txBody>
      </p:sp>
      <p:sp>
        <p:nvSpPr>
          <p:cNvPr id="4" name="Slide Number Placeholder 3"/>
          <p:cNvSpPr>
            <a:spLocks noGrp="1"/>
          </p:cNvSpPr>
          <p:nvPr>
            <p:ph type="sldNum" sz="quarter" idx="12"/>
          </p:nvPr>
        </p:nvSpPr>
        <p:spPr/>
        <p:txBody>
          <a:bodyPr/>
          <a:lstStyle/>
          <a:p>
            <a:fld id="{DEE5BC03-7CE3-4FE3-BC0A-0ACCA8AC1F24}" type="slidenum">
              <a:rPr lang="en-US" smtClean="0"/>
              <a:pPr/>
              <a:t>20</a:t>
            </a:fld>
            <a:endParaRPr lang="en-US"/>
          </a:p>
        </p:txBody>
      </p:sp>
    </p:spTree>
    <p:extLst>
      <p:ext uri="{BB962C8B-B14F-4D97-AF65-F5344CB8AC3E}">
        <p14:creationId xmlns:p14="http://schemas.microsoft.com/office/powerpoint/2010/main" val="27029546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781" y="1534477"/>
            <a:ext cx="8707770" cy="506026"/>
          </a:xfrm>
        </p:spPr>
        <p:txBody>
          <a:bodyPr lIns="91440" tIns="45720" rIns="91440" bIns="45720" anchor="t"/>
          <a:lstStyle/>
          <a:p>
            <a:r>
              <a:rPr lang="en-US" sz="2800"/>
              <a:t>What we know about CTE Dual credit – the Cons</a:t>
            </a:r>
          </a:p>
        </p:txBody>
      </p:sp>
      <p:sp>
        <p:nvSpPr>
          <p:cNvPr id="3" name="Content Placeholder 2"/>
          <p:cNvSpPr>
            <a:spLocks noGrp="1"/>
          </p:cNvSpPr>
          <p:nvPr>
            <p:ph idx="1"/>
          </p:nvPr>
        </p:nvSpPr>
        <p:spPr>
          <a:xfrm>
            <a:off x="435006" y="2246050"/>
            <a:ext cx="8680876" cy="4137333"/>
          </a:xfrm>
        </p:spPr>
        <p:txBody>
          <a:bodyPr lIns="91440" tIns="45720" rIns="91440" bIns="45720" anchor="t"/>
          <a:lstStyle/>
          <a:p>
            <a:r>
              <a:rPr lang="en-US" sz="2200"/>
              <a:t>Only DC program in which female participation is lower (-4%)</a:t>
            </a:r>
          </a:p>
          <a:p>
            <a:r>
              <a:rPr lang="en-US" sz="2200"/>
              <a:t>5% participation gap in migrant students</a:t>
            </a:r>
          </a:p>
          <a:p>
            <a:r>
              <a:rPr lang="en-US" sz="2200"/>
              <a:t>16% participation gap among low-income American Indian/Alaskan Native students (13% overall)</a:t>
            </a:r>
          </a:p>
          <a:p>
            <a:r>
              <a:rPr lang="en-US" sz="2200"/>
              <a:t>5% completion gap by ability &amp; migrant status; 9% by students experiencing homelessness</a:t>
            </a:r>
          </a:p>
          <a:p>
            <a:r>
              <a:rPr lang="en-US" sz="2200"/>
              <a:t>Avg. participant GPA is lower than non-participants (2.66 vs. 2.75); significantly lower than other DC participants (3.01 </a:t>
            </a:r>
            <a:r>
              <a:rPr lang="en-US" sz="2200" err="1"/>
              <a:t>CiHS</a:t>
            </a:r>
            <a:r>
              <a:rPr lang="en-US" sz="2200"/>
              <a:t>, 3.08 RS)</a:t>
            </a:r>
          </a:p>
          <a:p>
            <a:r>
              <a:rPr lang="en-US" sz="2200"/>
              <a:t>Transcription rates are low.</a:t>
            </a:r>
          </a:p>
          <a:p>
            <a:r>
              <a:rPr lang="en-US" sz="2200"/>
              <a:t>"Any Dual Credit EXCEPT CTE"</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21</a:t>
            </a:fld>
            <a:endParaRPr lang="en-US"/>
          </a:p>
        </p:txBody>
      </p:sp>
    </p:spTree>
    <p:extLst>
      <p:ext uri="{BB962C8B-B14F-4D97-AF65-F5344CB8AC3E}">
        <p14:creationId xmlns:p14="http://schemas.microsoft.com/office/powerpoint/2010/main" val="4154647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413957" y="1464832"/>
            <a:ext cx="8322598" cy="581410"/>
          </a:xfrm>
        </p:spPr>
        <p:txBody>
          <a:bodyPr lIns="91440" tIns="45720" rIns="91440" bIns="45720" anchor="t"/>
          <a:lstStyle/>
          <a:p>
            <a:r>
              <a:rPr lang="en-US"/>
              <a:t>CTE dual credit Pulse Check (Polls)</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044827"/>
            <a:ext cx="8334888" cy="4664358"/>
          </a:xfrm>
        </p:spPr>
        <p:txBody>
          <a:bodyPr lIns="91440" tIns="45720" rIns="91440" bIns="45720" anchor="t"/>
          <a:lstStyle/>
          <a:p>
            <a:pPr fontAlgn="base"/>
            <a:endParaRPr lang="en-US" sz="1800"/>
          </a:p>
          <a:p>
            <a:r>
              <a:rPr lang="en-US"/>
              <a:t>In general, I feel there is strong alignment between secondary and postsecondary commitment or approach to CTE Dual Credit. </a:t>
            </a:r>
          </a:p>
          <a:p>
            <a:pPr lvl="1"/>
            <a:r>
              <a:rPr lang="en-US"/>
              <a:t>As a postsecondary participant, I feel our secondary partners understand our programs and want to articulate classes that fit our program requirements. </a:t>
            </a:r>
          </a:p>
          <a:p>
            <a:pPr lvl="1"/>
            <a:r>
              <a:rPr lang="en-US"/>
              <a:t>As a school/district level participant, I feel our postsecondary partners are eager to articulate classes for CTE Dual Credit.</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22</a:t>
            </a:fld>
            <a:endParaRPr lang="en-US"/>
          </a:p>
        </p:txBody>
      </p:sp>
    </p:spTree>
    <p:extLst>
      <p:ext uri="{BB962C8B-B14F-4D97-AF65-F5344CB8AC3E}">
        <p14:creationId xmlns:p14="http://schemas.microsoft.com/office/powerpoint/2010/main" val="3355776377"/>
      </p:ext>
    </p:extLst>
  </p:cSld>
  <p:clrMapOvr>
    <a:masterClrMapping/>
  </p:clrMapOvr>
  <p:extLst>
    <p:ext uri="{6950BFC3-D8DA-4A85-94F7-54DA5524770B}">
      <p188:commentRel xmlns:p188="http://schemas.microsoft.com/office/powerpoint/2018/8/main" r:id="rId3"/>
    </p:ext>
  </p:extLs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675753"/>
          </a:xfrm>
        </p:spPr>
        <p:txBody>
          <a:bodyPr lIns="91440" tIns="45720" rIns="91440" bIns="45720" anchor="t"/>
          <a:lstStyle/>
          <a:p>
            <a:r>
              <a:rPr lang="en-US" sz="3200"/>
              <a:t>Research Project overview</a:t>
            </a:r>
            <a:endParaRPr lang="en-US" sz="1600"/>
          </a:p>
        </p:txBody>
      </p:sp>
      <p:sp>
        <p:nvSpPr>
          <p:cNvPr id="3" name="Content Placeholder 2"/>
          <p:cNvSpPr>
            <a:spLocks noGrp="1"/>
          </p:cNvSpPr>
          <p:nvPr>
            <p:ph idx="1"/>
          </p:nvPr>
        </p:nvSpPr>
        <p:spPr>
          <a:xfrm>
            <a:off x="536860" y="1784684"/>
            <a:ext cx="8336975" cy="4598699"/>
          </a:xfrm>
        </p:spPr>
        <p:txBody>
          <a:bodyPr lIns="91440" tIns="45720" rIns="91440" bIns="45720" anchor="t"/>
          <a:lstStyle/>
          <a:p>
            <a:r>
              <a:rPr lang="en-US" sz="2400" i="1"/>
              <a:t>Seattle Colleges awarded funding from Perkins Special Projects Grant</a:t>
            </a:r>
          </a:p>
          <a:p>
            <a:pPr lvl="1"/>
            <a:r>
              <a:rPr lang="en-US" sz="2000" i="1"/>
              <a:t>2020-2022</a:t>
            </a:r>
          </a:p>
          <a:p>
            <a:pPr lvl="1"/>
            <a:r>
              <a:rPr lang="en-US" sz="2000" i="1"/>
              <a:t>Focus on improving CTE Dual Credit programs in Washington State</a:t>
            </a:r>
          </a:p>
          <a:p>
            <a:pPr lvl="2"/>
            <a:r>
              <a:rPr lang="en-US" i="1"/>
              <a:t>CTE Dual Credit Research </a:t>
            </a:r>
            <a:endParaRPr lang="en-US" i="1">
              <a:solidFill>
                <a:srgbClr val="FF0000"/>
              </a:solidFill>
            </a:endParaRPr>
          </a:p>
          <a:p>
            <a:pPr lvl="2"/>
            <a:r>
              <a:rPr lang="en-US" i="1"/>
              <a:t>Dual Credit Steering Committee</a:t>
            </a:r>
          </a:p>
          <a:p>
            <a:pPr lvl="2"/>
            <a:r>
              <a:rPr lang="en-US" i="1">
                <a:solidFill>
                  <a:schemeClr val="tx1"/>
                </a:solidFill>
              </a:rPr>
              <a:t>Webinar Series</a:t>
            </a:r>
          </a:p>
          <a:p>
            <a:pPr lvl="2"/>
            <a:r>
              <a:rPr lang="en-US" i="1">
                <a:solidFill>
                  <a:schemeClr val="tx1"/>
                </a:solidFill>
              </a:rPr>
              <a:t>Community of Practice</a:t>
            </a:r>
            <a:r>
              <a:rPr lang="en-US" i="1">
                <a:solidFill>
                  <a:srgbClr val="FF0000"/>
                </a:solidFill>
              </a:rPr>
              <a:t> </a:t>
            </a:r>
          </a:p>
          <a:p>
            <a:pPr lvl="2"/>
            <a:r>
              <a:rPr lang="en-US" i="1">
                <a:hlinkClick r:id="rId3"/>
              </a:rPr>
              <a:t>CTE Dual Credit Guidebook</a:t>
            </a:r>
            <a:endParaRPr lang="en-US" i="1"/>
          </a:p>
          <a:p>
            <a:pPr lvl="2"/>
            <a:r>
              <a:rPr lang="en-US" i="1">
                <a:hlinkClick r:id="rId4"/>
              </a:rPr>
              <a:t>Guidebook Webinar Series Presentations</a:t>
            </a:r>
            <a:endParaRPr lang="en-US" i="1"/>
          </a:p>
          <a:p>
            <a:r>
              <a:rPr lang="en-US" sz="2400" i="1"/>
              <a:t>Contracted with RTI International</a:t>
            </a:r>
          </a:p>
          <a:p>
            <a:r>
              <a:rPr lang="en-US" sz="2400" i="1"/>
              <a:t>Washington CTE Dual Credit Project Final Report</a:t>
            </a:r>
            <a:r>
              <a:rPr lang="en-US" sz="2400"/>
              <a:t>, June 2022</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23</a:t>
            </a:fld>
            <a:endParaRPr lang="en-US"/>
          </a:p>
        </p:txBody>
      </p:sp>
    </p:spTree>
    <p:extLst>
      <p:ext uri="{BB962C8B-B14F-4D97-AF65-F5344CB8AC3E}">
        <p14:creationId xmlns:p14="http://schemas.microsoft.com/office/powerpoint/2010/main" val="1197041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675753"/>
          </a:xfrm>
        </p:spPr>
        <p:txBody>
          <a:bodyPr/>
          <a:lstStyle/>
          <a:p>
            <a:r>
              <a:rPr lang="en-US" sz="3200"/>
              <a:t>Research findings</a:t>
            </a:r>
            <a:endParaRPr lang="en-US" sz="1600"/>
          </a:p>
        </p:txBody>
      </p:sp>
      <p:sp>
        <p:nvSpPr>
          <p:cNvPr id="3" name="Content Placeholder 2"/>
          <p:cNvSpPr>
            <a:spLocks noGrp="1"/>
          </p:cNvSpPr>
          <p:nvPr>
            <p:ph idx="1"/>
          </p:nvPr>
        </p:nvSpPr>
        <p:spPr>
          <a:xfrm>
            <a:off x="536860" y="1929063"/>
            <a:ext cx="8336975" cy="4454320"/>
          </a:xfrm>
        </p:spPr>
        <p:txBody>
          <a:bodyPr lIns="91440" tIns="45720" rIns="91440" bIns="45720" anchor="t"/>
          <a:lstStyle/>
          <a:p>
            <a:pPr marL="0" indent="0">
              <a:lnSpc>
                <a:spcPct val="110000"/>
              </a:lnSpc>
              <a:buNone/>
            </a:pPr>
            <a:r>
              <a:rPr lang="en-US"/>
              <a:t>Identified Challenges</a:t>
            </a:r>
          </a:p>
          <a:p>
            <a:pPr lvl="1">
              <a:lnSpc>
                <a:spcPct val="110000"/>
              </a:lnSpc>
            </a:pPr>
            <a:r>
              <a:rPr lang="en-US"/>
              <a:t>Enrollment processes/timelines</a:t>
            </a:r>
          </a:p>
          <a:p>
            <a:pPr lvl="1">
              <a:lnSpc>
                <a:spcPct val="110000"/>
              </a:lnSpc>
            </a:pPr>
            <a:r>
              <a:rPr lang="en-US"/>
              <a:t>Courses that may be offered for CTE Dual Credit</a:t>
            </a:r>
          </a:p>
          <a:p>
            <a:pPr lvl="1">
              <a:lnSpc>
                <a:spcPct val="110000"/>
              </a:lnSpc>
            </a:pPr>
            <a:r>
              <a:rPr lang="en-US"/>
              <a:t>Criteria for awarding college credit</a:t>
            </a:r>
          </a:p>
          <a:p>
            <a:pPr lvl="1">
              <a:lnSpc>
                <a:spcPct val="110000"/>
              </a:lnSpc>
            </a:pPr>
            <a:r>
              <a:rPr lang="en-US"/>
              <a:t>College transcription process</a:t>
            </a:r>
          </a:p>
          <a:p>
            <a:pPr lvl="1">
              <a:lnSpc>
                <a:spcPct val="110000"/>
              </a:lnSpc>
            </a:pPr>
            <a:r>
              <a:rPr lang="en-US"/>
              <a:t>Program/staffing costs</a:t>
            </a:r>
          </a:p>
          <a:p>
            <a:pPr lvl="1">
              <a:lnSpc>
                <a:spcPct val="110000"/>
              </a:lnSpc>
            </a:pPr>
            <a:r>
              <a:rPr lang="en-US"/>
              <a:t>Instructor qualifications</a:t>
            </a:r>
          </a:p>
          <a:p>
            <a:pPr lvl="1">
              <a:lnSpc>
                <a:spcPct val="110000"/>
              </a:lnSpc>
            </a:pPr>
            <a:r>
              <a:rPr lang="en-US"/>
              <a:t>SERS</a:t>
            </a:r>
          </a:p>
          <a:p>
            <a:pPr lvl="1">
              <a:lnSpc>
                <a:spcPct val="110000"/>
              </a:lnSpc>
            </a:pPr>
            <a:r>
              <a:rPr lang="en-US" err="1"/>
              <a:t>ctcLink</a:t>
            </a:r>
            <a:endParaRPr lang="en-US"/>
          </a:p>
          <a:p>
            <a:endParaRPr lang="en-US"/>
          </a:p>
        </p:txBody>
      </p:sp>
      <p:sp>
        <p:nvSpPr>
          <p:cNvPr id="4" name="Slide Number Placeholder 3"/>
          <p:cNvSpPr>
            <a:spLocks noGrp="1"/>
          </p:cNvSpPr>
          <p:nvPr>
            <p:ph type="sldNum" sz="quarter" idx="12"/>
          </p:nvPr>
        </p:nvSpPr>
        <p:spPr/>
        <p:txBody>
          <a:bodyPr/>
          <a:lstStyle/>
          <a:p>
            <a:fld id="{DEE5BC03-7CE3-4FE3-BC0A-0ACCA8AC1F24}" type="slidenum">
              <a:rPr lang="en-US" smtClean="0"/>
              <a:pPr/>
              <a:t>24</a:t>
            </a:fld>
            <a:endParaRPr lang="en-US"/>
          </a:p>
        </p:txBody>
      </p:sp>
    </p:spTree>
    <p:extLst>
      <p:ext uri="{BB962C8B-B14F-4D97-AF65-F5344CB8AC3E}">
        <p14:creationId xmlns:p14="http://schemas.microsoft.com/office/powerpoint/2010/main" val="643967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675753"/>
          </a:xfrm>
        </p:spPr>
        <p:txBody>
          <a:bodyPr lIns="91440" tIns="45720" rIns="91440" bIns="45720" anchor="t"/>
          <a:lstStyle/>
          <a:p>
            <a:r>
              <a:rPr lang="en-US" sz="3200"/>
              <a:t>Recommended strategies</a:t>
            </a:r>
            <a:endParaRPr lang="en-US" sz="1600"/>
          </a:p>
        </p:txBody>
      </p:sp>
      <p:sp>
        <p:nvSpPr>
          <p:cNvPr id="3" name="Content Placeholder 2"/>
          <p:cNvSpPr>
            <a:spLocks noGrp="1"/>
          </p:cNvSpPr>
          <p:nvPr>
            <p:ph idx="1"/>
          </p:nvPr>
        </p:nvSpPr>
        <p:spPr>
          <a:xfrm>
            <a:off x="536860" y="2133599"/>
            <a:ext cx="8336975" cy="4249784"/>
          </a:xfrm>
        </p:spPr>
        <p:txBody>
          <a:bodyPr lIns="91440" tIns="45720" rIns="91440" bIns="45720" anchor="t"/>
          <a:lstStyle/>
          <a:p>
            <a:pPr marL="0" indent="0">
              <a:buNone/>
            </a:pPr>
            <a:r>
              <a:rPr lang="en-US" b="1"/>
              <a:t>Funding and Staffing Support</a:t>
            </a:r>
          </a:p>
          <a:p>
            <a:pPr marL="0" indent="0">
              <a:buNone/>
            </a:pPr>
            <a:endParaRPr lang="en-US" b="1"/>
          </a:p>
          <a:p>
            <a:pPr marL="914400" lvl="1" indent="-457200">
              <a:buAutoNum type="arabicPeriod"/>
            </a:pPr>
            <a:r>
              <a:rPr lang="en-US"/>
              <a:t>Create a centralized hub for CTE Dual Credit resources</a:t>
            </a:r>
          </a:p>
          <a:p>
            <a:pPr marL="914400" lvl="1" indent="-457200">
              <a:buAutoNum type="arabicPeriod"/>
            </a:pPr>
            <a:r>
              <a:rPr lang="en-US"/>
              <a:t>Support ongoing collaboration between CTE Dual Credit program staff</a:t>
            </a:r>
          </a:p>
          <a:p>
            <a:pPr marL="914400" lvl="1" indent="-457200">
              <a:buAutoNum type="arabicPeriod"/>
            </a:pPr>
            <a:r>
              <a:rPr lang="en-US"/>
              <a:t>Increase funding for CTE Dual Credit support</a:t>
            </a:r>
          </a:p>
          <a:p>
            <a:pPr marL="914400" lvl="1" indent="-457200">
              <a:buAutoNum type="arabicPeriod"/>
            </a:pPr>
            <a:r>
              <a:rPr lang="en-US"/>
              <a:t>Train new and additional postsecondary staff on CTE Dual Credit and </a:t>
            </a:r>
            <a:r>
              <a:rPr lang="en-US" err="1"/>
              <a:t>ctcLink</a:t>
            </a:r>
            <a:endParaRPr lang="en-US"/>
          </a:p>
          <a:p>
            <a:pPr marL="914400" lvl="1" indent="-457200">
              <a:buAutoNum type="arabicPeriod"/>
            </a:pPr>
            <a:endParaRPr lang="en-US"/>
          </a:p>
          <a:p>
            <a:pPr lvl="1"/>
            <a:endParaRPr lang="en-US"/>
          </a:p>
          <a:p>
            <a:pPr marL="0" indent="0">
              <a:buNone/>
            </a:pPr>
            <a:endParaRPr lang="en-US"/>
          </a:p>
        </p:txBody>
      </p:sp>
      <p:sp>
        <p:nvSpPr>
          <p:cNvPr id="4" name="Slide Number Placeholder 3"/>
          <p:cNvSpPr>
            <a:spLocks noGrp="1"/>
          </p:cNvSpPr>
          <p:nvPr>
            <p:ph type="sldNum" sz="quarter" idx="12"/>
          </p:nvPr>
        </p:nvSpPr>
        <p:spPr/>
        <p:txBody>
          <a:bodyPr/>
          <a:lstStyle/>
          <a:p>
            <a:fld id="{DEE5BC03-7CE3-4FE3-BC0A-0ACCA8AC1F24}" type="slidenum">
              <a:rPr lang="en-US" smtClean="0"/>
              <a:pPr/>
              <a:t>25</a:t>
            </a:fld>
            <a:endParaRPr lang="en-US"/>
          </a:p>
        </p:txBody>
      </p:sp>
    </p:spTree>
    <p:extLst>
      <p:ext uri="{BB962C8B-B14F-4D97-AF65-F5344CB8AC3E}">
        <p14:creationId xmlns:p14="http://schemas.microsoft.com/office/powerpoint/2010/main" val="2729949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675753"/>
          </a:xfrm>
        </p:spPr>
        <p:txBody>
          <a:bodyPr lIns="91440" tIns="45720" rIns="91440" bIns="45720" anchor="t"/>
          <a:lstStyle/>
          <a:p>
            <a:r>
              <a:rPr lang="en-US" sz="3200"/>
              <a:t>Recommended strategies</a:t>
            </a:r>
          </a:p>
        </p:txBody>
      </p:sp>
      <p:sp>
        <p:nvSpPr>
          <p:cNvPr id="3" name="Content Placeholder 2"/>
          <p:cNvSpPr>
            <a:spLocks noGrp="1"/>
          </p:cNvSpPr>
          <p:nvPr>
            <p:ph idx="1"/>
          </p:nvPr>
        </p:nvSpPr>
        <p:spPr>
          <a:xfrm>
            <a:off x="536860" y="2133599"/>
            <a:ext cx="8336975" cy="4249784"/>
          </a:xfrm>
        </p:spPr>
        <p:txBody>
          <a:bodyPr lIns="91440" tIns="45720" rIns="91440" bIns="45720" anchor="t"/>
          <a:lstStyle/>
          <a:p>
            <a:pPr marL="0" indent="0">
              <a:buNone/>
            </a:pPr>
            <a:r>
              <a:rPr lang="en-US" b="1"/>
              <a:t>Equity and Access</a:t>
            </a:r>
          </a:p>
          <a:p>
            <a:pPr marL="0" indent="0">
              <a:buNone/>
            </a:pPr>
            <a:endParaRPr lang="en-US"/>
          </a:p>
          <a:p>
            <a:pPr marL="914400" lvl="1" indent="-457200">
              <a:buAutoNum type="arabicPeriod"/>
            </a:pPr>
            <a:r>
              <a:rPr lang="en-US"/>
              <a:t>Address barriers to student participation in CTE Dual Credit</a:t>
            </a:r>
          </a:p>
          <a:p>
            <a:pPr marL="914400" lvl="1" indent="-457200">
              <a:buAutoNum type="arabicPeriod"/>
            </a:pPr>
            <a:r>
              <a:rPr lang="en-US"/>
              <a:t>Support equity through CTE Dual Credit data reporting and dual credit management systems</a:t>
            </a:r>
          </a:p>
          <a:p>
            <a:pPr marL="914400" lvl="1" indent="-457200">
              <a:buAutoNum type="arabicPeriod"/>
            </a:pPr>
            <a:r>
              <a:rPr lang="en-US"/>
              <a:t>Strengthen CTE Dual Credit advising</a:t>
            </a:r>
          </a:p>
          <a:p>
            <a:pPr marL="914400" lvl="1" indent="-457200">
              <a:buAutoNum type="arabicPeriod"/>
            </a:pPr>
            <a:r>
              <a:rPr lang="en-US"/>
              <a:t>Align Dual Credit Programs</a:t>
            </a:r>
          </a:p>
          <a:p>
            <a:endParaRPr lang="en-US"/>
          </a:p>
        </p:txBody>
      </p:sp>
      <p:sp>
        <p:nvSpPr>
          <p:cNvPr id="4" name="Slide Number Placeholder 3"/>
          <p:cNvSpPr>
            <a:spLocks noGrp="1"/>
          </p:cNvSpPr>
          <p:nvPr>
            <p:ph type="sldNum" sz="quarter" idx="12"/>
          </p:nvPr>
        </p:nvSpPr>
        <p:spPr/>
        <p:txBody>
          <a:bodyPr/>
          <a:lstStyle/>
          <a:p>
            <a:fld id="{DEE5BC03-7CE3-4FE3-BC0A-0ACCA8AC1F24}" type="slidenum">
              <a:rPr lang="en-US" smtClean="0"/>
              <a:pPr/>
              <a:t>26</a:t>
            </a:fld>
            <a:endParaRPr lang="en-US"/>
          </a:p>
        </p:txBody>
      </p:sp>
    </p:spTree>
    <p:extLst>
      <p:ext uri="{BB962C8B-B14F-4D97-AF65-F5344CB8AC3E}">
        <p14:creationId xmlns:p14="http://schemas.microsoft.com/office/powerpoint/2010/main" val="18153446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675753"/>
          </a:xfrm>
        </p:spPr>
        <p:txBody>
          <a:bodyPr lIns="91440" tIns="45720" rIns="91440" bIns="45720" anchor="t"/>
          <a:lstStyle/>
          <a:p>
            <a:r>
              <a:rPr lang="en-US" sz="3200"/>
              <a:t>Recommended Strategies</a:t>
            </a:r>
            <a:endParaRPr lang="en-US" sz="1600"/>
          </a:p>
        </p:txBody>
      </p:sp>
      <p:sp>
        <p:nvSpPr>
          <p:cNvPr id="3" name="Content Placeholder 2"/>
          <p:cNvSpPr>
            <a:spLocks noGrp="1"/>
          </p:cNvSpPr>
          <p:nvPr>
            <p:ph idx="1"/>
          </p:nvPr>
        </p:nvSpPr>
        <p:spPr>
          <a:xfrm>
            <a:off x="536860" y="2133599"/>
            <a:ext cx="8336975" cy="4249784"/>
          </a:xfrm>
        </p:spPr>
        <p:txBody>
          <a:bodyPr lIns="91440" tIns="45720" rIns="91440" bIns="45720" anchor="t"/>
          <a:lstStyle/>
          <a:p>
            <a:pPr marL="0" indent="0">
              <a:buNone/>
            </a:pPr>
            <a:r>
              <a:rPr lang="en-US" b="1"/>
              <a:t>Articulation Process</a:t>
            </a:r>
            <a:endParaRPr lang="en-US"/>
          </a:p>
          <a:p>
            <a:pPr marL="0" indent="0">
              <a:buNone/>
            </a:pPr>
            <a:endParaRPr lang="en-US" b="1"/>
          </a:p>
          <a:p>
            <a:pPr marL="914400" lvl="1" indent="-457200">
              <a:buAutoNum type="arabicPeriod"/>
            </a:pPr>
            <a:r>
              <a:rPr lang="en-US"/>
              <a:t>Address misconceptions and clarify state policy</a:t>
            </a:r>
          </a:p>
          <a:p>
            <a:pPr marL="914400" lvl="1" indent="-457200">
              <a:buAutoNum type="arabicPeriod"/>
            </a:pPr>
            <a:r>
              <a:rPr lang="en-US"/>
              <a:t>Encourage postsecondary faculty support for CTE Dual Credit</a:t>
            </a:r>
          </a:p>
          <a:p>
            <a:pPr marL="914400" lvl="1" indent="-457200">
              <a:buAutoNum type="arabicPeriod"/>
            </a:pPr>
            <a:r>
              <a:rPr lang="en-US"/>
              <a:t>Create a model process for articulation agreement development (statewide agreements)</a:t>
            </a:r>
          </a:p>
          <a:p>
            <a:pPr marL="914400" lvl="1" indent="-457200">
              <a:buAutoNum type="arabicPeriod"/>
            </a:pPr>
            <a:r>
              <a:rPr lang="en-US"/>
              <a:t>Expand the number of CTE Common Courses</a:t>
            </a:r>
          </a:p>
          <a:p>
            <a:pPr marL="914400" lvl="1" indent="-457200">
              <a:buAutoNum type="arabicPeriod"/>
            </a:pPr>
            <a:r>
              <a:rPr lang="en-US"/>
              <a:t>Promote CTE equivalencies to maximize impact </a:t>
            </a:r>
          </a:p>
          <a:p>
            <a:pPr marL="457200" lvl="1" indent="0">
              <a:buNone/>
            </a:pPr>
            <a:endParaRPr lang="en-US"/>
          </a:p>
        </p:txBody>
      </p:sp>
      <p:sp>
        <p:nvSpPr>
          <p:cNvPr id="4" name="Slide Number Placeholder 3"/>
          <p:cNvSpPr>
            <a:spLocks noGrp="1"/>
          </p:cNvSpPr>
          <p:nvPr>
            <p:ph type="sldNum" sz="quarter" idx="12"/>
          </p:nvPr>
        </p:nvSpPr>
        <p:spPr/>
        <p:txBody>
          <a:bodyPr/>
          <a:lstStyle/>
          <a:p>
            <a:fld id="{DEE5BC03-7CE3-4FE3-BC0A-0ACCA8AC1F24}" type="slidenum">
              <a:rPr lang="en-US" smtClean="0"/>
              <a:pPr/>
              <a:t>27</a:t>
            </a:fld>
            <a:endParaRPr lang="en-US"/>
          </a:p>
        </p:txBody>
      </p:sp>
    </p:spTree>
    <p:extLst>
      <p:ext uri="{BB962C8B-B14F-4D97-AF65-F5344CB8AC3E}">
        <p14:creationId xmlns:p14="http://schemas.microsoft.com/office/powerpoint/2010/main" val="9647372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14B11-5C97-4C8E-9EDD-70A2FBEE2DB1}"/>
              </a:ext>
            </a:extLst>
          </p:cNvPr>
          <p:cNvSpPr>
            <a:spLocks noGrp="1"/>
          </p:cNvSpPr>
          <p:nvPr>
            <p:ph type="title"/>
          </p:nvPr>
        </p:nvSpPr>
        <p:spPr>
          <a:xfrm>
            <a:off x="423785" y="1413225"/>
            <a:ext cx="8302337" cy="391135"/>
          </a:xfrm>
        </p:spPr>
        <p:txBody>
          <a:bodyPr lIns="91440" tIns="45720" rIns="91440" bIns="45720" anchor="ctr">
            <a:normAutofit fontScale="90000"/>
          </a:bodyPr>
          <a:lstStyle/>
          <a:p>
            <a:r>
              <a:rPr lang="en-US">
                <a:latin typeface="Franklin Gothic Book"/>
                <a:cs typeface="Segoe UI"/>
              </a:rPr>
              <a:t>CTE equivalencies - OSPI</a:t>
            </a:r>
            <a:br>
              <a:rPr lang="en-US">
                <a:latin typeface="Segoe UI"/>
                <a:cs typeface="Segoe UI"/>
              </a:rPr>
            </a:br>
            <a:endParaRPr lang="en-US"/>
          </a:p>
        </p:txBody>
      </p:sp>
      <p:graphicFrame>
        <p:nvGraphicFramePr>
          <p:cNvPr id="6" name="Content Placeholder 2">
            <a:extLst>
              <a:ext uri="{FF2B5EF4-FFF2-40B4-BE49-F238E27FC236}">
                <a16:creationId xmlns:a16="http://schemas.microsoft.com/office/drawing/2014/main" id="{F0808774-E1FA-4081-B041-722429261CA1}"/>
              </a:ext>
            </a:extLst>
          </p:cNvPr>
          <p:cNvGraphicFramePr>
            <a:graphicFrameLocks noGrp="1"/>
          </p:cNvGraphicFramePr>
          <p:nvPr>
            <p:ph idx="4294967295"/>
            <p:extLst>
              <p:ext uri="{D42A27DB-BD31-4B8C-83A1-F6EECF244321}">
                <p14:modId xmlns:p14="http://schemas.microsoft.com/office/powerpoint/2010/main" val="429097536"/>
              </p:ext>
            </p:extLst>
          </p:nvPr>
        </p:nvGraphicFramePr>
        <p:xfrm>
          <a:off x="627530" y="2853392"/>
          <a:ext cx="7895665" cy="34144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44" name="TextBox 143">
            <a:extLst>
              <a:ext uri="{FF2B5EF4-FFF2-40B4-BE49-F238E27FC236}">
                <a16:creationId xmlns:a16="http://schemas.microsoft.com/office/drawing/2014/main" id="{8DB94A1A-BE36-4F24-A2CC-7DF54F74E9D7}"/>
              </a:ext>
            </a:extLst>
          </p:cNvPr>
          <p:cNvSpPr txBox="1"/>
          <p:nvPr/>
        </p:nvSpPr>
        <p:spPr>
          <a:xfrm>
            <a:off x="721520" y="1766291"/>
            <a:ext cx="7897414" cy="1038746"/>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defTabSz="685800">
              <a:defRPr/>
            </a:pPr>
            <a:r>
              <a:rPr lang="en-US" sz="2100">
                <a:solidFill>
                  <a:srgbClr val="40403D"/>
                </a:solidFill>
                <a:latin typeface="Segoe UI"/>
                <a:cs typeface="Segoe UI"/>
              </a:rPr>
              <a:t>CTE</a:t>
            </a:r>
            <a:r>
              <a:rPr lang="en-US" sz="2100">
                <a:solidFill>
                  <a:srgbClr val="40403D"/>
                </a:solidFill>
                <a:latin typeface="Segoe UI"/>
                <a:ea typeface="+mn-lt"/>
                <a:cs typeface="Calibri" panose="020F0502020204030204"/>
              </a:rPr>
              <a:t> course equivalencies are classes that allow students the opportunity to learn the standards of core subject areas through CTE classes. </a:t>
            </a:r>
            <a:endParaRPr lang="en-US" sz="2100">
              <a:solidFill>
                <a:srgbClr val="40403D"/>
              </a:solidFill>
              <a:latin typeface="Segoe UI"/>
              <a:cs typeface="Calibri"/>
            </a:endParaRPr>
          </a:p>
        </p:txBody>
      </p:sp>
    </p:spTree>
    <p:extLst>
      <p:ext uri="{BB962C8B-B14F-4D97-AF65-F5344CB8AC3E}">
        <p14:creationId xmlns:p14="http://schemas.microsoft.com/office/powerpoint/2010/main" val="2962935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EA06A-F84F-41E6-8F63-B24A14FC8FEF}"/>
              </a:ext>
            </a:extLst>
          </p:cNvPr>
          <p:cNvSpPr>
            <a:spLocks noGrp="1"/>
          </p:cNvSpPr>
          <p:nvPr>
            <p:ph type="title" idx="4294967295"/>
          </p:nvPr>
        </p:nvSpPr>
        <p:spPr>
          <a:xfrm>
            <a:off x="179294" y="1462648"/>
            <a:ext cx="8908676" cy="1133475"/>
          </a:xfrm>
          <a:prstGeom prst="rect">
            <a:avLst/>
          </a:prstGeom>
        </p:spPr>
        <p:txBody>
          <a:bodyPr vert="horz" lIns="91440" tIns="45720" rIns="91440" bIns="45720" rtlCol="0" anchor="ctr">
            <a:normAutofit/>
          </a:bodyPr>
          <a:lstStyle/>
          <a:p>
            <a:r>
              <a:rPr lang="en-US" sz="3200" kern="1200">
                <a:latin typeface="+mj-lt"/>
                <a:ea typeface="+mj-ea"/>
                <a:cs typeface="+mj-cs"/>
              </a:rPr>
              <a:t>EQUIVALENCY DEVELOPMENT</a:t>
            </a:r>
            <a:r>
              <a:rPr lang="en-US" sz="3200"/>
              <a:t> </a:t>
            </a:r>
            <a:r>
              <a:rPr lang="en-US" sz="3200" kern="1200">
                <a:latin typeface="+mj-lt"/>
                <a:ea typeface="+mj-ea"/>
                <a:cs typeface="+mj-cs"/>
              </a:rPr>
              <a:t>AND APPROVAL PROCESS</a:t>
            </a:r>
            <a:endParaRPr lang="en-US">
              <a:ea typeface="+mj-ea"/>
              <a:cs typeface="+mj-cs"/>
            </a:endParaRPr>
          </a:p>
        </p:txBody>
      </p:sp>
      <p:sp>
        <p:nvSpPr>
          <p:cNvPr id="27" name="Rectangle 26">
            <a:extLst>
              <a:ext uri="{FF2B5EF4-FFF2-40B4-BE49-F238E27FC236}">
                <a16:creationId xmlns:a16="http://schemas.microsoft.com/office/drawing/2014/main" id="{EC9185B5-F676-4ECC-A2C5-7BC34E83D9F5}"/>
              </a:ext>
            </a:extLst>
          </p:cNvPr>
          <p:cNvSpPr>
            <a:spLocks noChangeArrowheads="1"/>
          </p:cNvSpPr>
          <p:nvPr/>
        </p:nvSpPr>
        <p:spPr bwMode="auto">
          <a:xfrm>
            <a:off x="-53670" y="651662"/>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sp>
        <p:nvSpPr>
          <p:cNvPr id="28" name="Rectangle 32">
            <a:extLst>
              <a:ext uri="{FF2B5EF4-FFF2-40B4-BE49-F238E27FC236}">
                <a16:creationId xmlns:a16="http://schemas.microsoft.com/office/drawing/2014/main" id="{A00620BA-4EC4-4D9F-A802-280C786EBD34}"/>
              </a:ext>
            </a:extLst>
          </p:cNvPr>
          <p:cNvSpPr>
            <a:spLocks noChangeArrowheads="1"/>
          </p:cNvSpPr>
          <p:nvPr/>
        </p:nvSpPr>
        <p:spPr bwMode="auto">
          <a:xfrm>
            <a:off x="-53670" y="823112"/>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graphicFrame>
        <p:nvGraphicFramePr>
          <p:cNvPr id="4" name="Diagram 3">
            <a:extLst>
              <a:ext uri="{FF2B5EF4-FFF2-40B4-BE49-F238E27FC236}">
                <a16:creationId xmlns:a16="http://schemas.microsoft.com/office/drawing/2014/main" id="{8F374BFE-0EFE-48D2-B53D-769C032D753C}"/>
              </a:ext>
            </a:extLst>
          </p:cNvPr>
          <p:cNvGraphicFramePr/>
          <p:nvPr>
            <p:extLst>
              <p:ext uri="{D42A27DB-BD31-4B8C-83A1-F6EECF244321}">
                <p14:modId xmlns:p14="http://schemas.microsoft.com/office/powerpoint/2010/main" val="2672525181"/>
              </p:ext>
            </p:extLst>
          </p:nvPr>
        </p:nvGraphicFramePr>
        <p:xfrm>
          <a:off x="628650" y="1550895"/>
          <a:ext cx="7886700" cy="44152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61962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a:t>Sers overview</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415154"/>
            <a:ext cx="8336975" cy="4442845"/>
          </a:xfrm>
        </p:spPr>
        <p:txBody>
          <a:bodyPr lIns="91440" tIns="45720" rIns="91440" bIns="45720" anchor="t"/>
          <a:lstStyle/>
          <a:p>
            <a:pPr marL="0" indent="0">
              <a:buNone/>
            </a:pPr>
            <a:r>
              <a:rPr lang="en-US" b="1"/>
              <a:t>S</a:t>
            </a:r>
            <a:r>
              <a:rPr lang="en-US"/>
              <a:t>tatewide </a:t>
            </a:r>
            <a:r>
              <a:rPr lang="en-US" b="1"/>
              <a:t>E</a:t>
            </a:r>
            <a:r>
              <a:rPr lang="en-US"/>
              <a:t>nrollment and </a:t>
            </a:r>
            <a:r>
              <a:rPr lang="en-US" b="1"/>
              <a:t>R</a:t>
            </a:r>
            <a:r>
              <a:rPr lang="en-US"/>
              <a:t>eporting </a:t>
            </a:r>
            <a:r>
              <a:rPr lang="en-US" b="1"/>
              <a:t>S</a:t>
            </a:r>
            <a:r>
              <a:rPr lang="en-US"/>
              <a:t>ystem</a:t>
            </a:r>
          </a:p>
          <a:p>
            <a:pPr marL="457200" indent="-457200"/>
            <a:r>
              <a:rPr lang="en-US">
                <a:ea typeface="+mn-lt"/>
                <a:cs typeface="+mn-lt"/>
              </a:rPr>
              <a:t>The Statewide Enrollment and Reporting System (SERS) is used by CTE Dual Credit consortium members, teachers, college staff, registrars, and students to view and manage information related to participants and CTE Dual Credit courses</a:t>
            </a:r>
            <a:endParaRPr lang="en-US"/>
          </a:p>
          <a:p>
            <a:pPr marL="0" indent="0">
              <a:buNone/>
            </a:pPr>
            <a:endParaRPr lang="en-US"/>
          </a:p>
          <a:p>
            <a:pPr lvl="1"/>
            <a:endParaRPr lang="en-US">
              <a:ea typeface="+mn-lt"/>
              <a:cs typeface="+mn-lt"/>
            </a:endParaRPr>
          </a:p>
          <a:p>
            <a:endParaRPr lang="en-US">
              <a:ea typeface="+mn-lt"/>
              <a:cs typeface="+mn-lt"/>
            </a:endParaRPr>
          </a:p>
          <a:p>
            <a:pPr lvl="1"/>
            <a:endParaRPr lang="en-US">
              <a:highlight>
                <a:srgbClr val="FFFF00"/>
              </a:highlight>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3</a:t>
            </a:fld>
            <a:endParaRPr lang="en-US"/>
          </a:p>
        </p:txBody>
      </p:sp>
    </p:spTree>
    <p:extLst>
      <p:ext uri="{BB962C8B-B14F-4D97-AF65-F5344CB8AC3E}">
        <p14:creationId xmlns:p14="http://schemas.microsoft.com/office/powerpoint/2010/main" val="14568141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7" descr="Table&#10;&#10;Description automatically generated">
            <a:extLst>
              <a:ext uri="{FF2B5EF4-FFF2-40B4-BE49-F238E27FC236}">
                <a16:creationId xmlns:a16="http://schemas.microsoft.com/office/drawing/2014/main" id="{2648B00D-9B1B-6D60-E42B-F169550C3DA1}"/>
              </a:ext>
            </a:extLst>
          </p:cNvPr>
          <p:cNvPicPr>
            <a:picLocks noChangeAspect="1"/>
          </p:cNvPicPr>
          <p:nvPr/>
        </p:nvPicPr>
        <p:blipFill>
          <a:blip r:embed="rId3"/>
          <a:stretch>
            <a:fillRect/>
          </a:stretch>
        </p:blipFill>
        <p:spPr>
          <a:xfrm>
            <a:off x="5172634" y="2221006"/>
            <a:ext cx="3612776" cy="2496670"/>
          </a:xfrm>
          <a:prstGeom prst="rect">
            <a:avLst/>
          </a:prstGeom>
        </p:spPr>
      </p:pic>
      <p:sp>
        <p:nvSpPr>
          <p:cNvPr id="2" name="Title 1">
            <a:extLst>
              <a:ext uri="{FF2B5EF4-FFF2-40B4-BE49-F238E27FC236}">
                <a16:creationId xmlns:a16="http://schemas.microsoft.com/office/drawing/2014/main" id="{E120A7A7-52D6-4870-826E-5ED9A696C676}"/>
              </a:ext>
            </a:extLst>
          </p:cNvPr>
          <p:cNvSpPr>
            <a:spLocks noGrp="1"/>
          </p:cNvSpPr>
          <p:nvPr>
            <p:ph type="title"/>
          </p:nvPr>
        </p:nvSpPr>
        <p:spPr>
          <a:xfrm>
            <a:off x="536860" y="1209277"/>
            <a:ext cx="8336975" cy="797070"/>
          </a:xfrm>
        </p:spPr>
        <p:txBody>
          <a:bodyPr lIns="91440" tIns="45720" rIns="91440" bIns="45720" anchor="t">
            <a:normAutofit fontScale="90000"/>
          </a:bodyPr>
          <a:lstStyle/>
          <a:p>
            <a:r>
              <a:rPr lang="en-US" b="1"/>
              <a:t>Examples of Equivalencies</a:t>
            </a:r>
            <a:br>
              <a:rPr lang="en-US" b="1"/>
            </a:br>
            <a:br>
              <a:rPr lang="en-US" b="1"/>
            </a:br>
            <a:br>
              <a:rPr lang="en-US"/>
            </a:br>
            <a:br>
              <a:rPr lang="en-US"/>
            </a:br>
            <a:endParaRPr lang="en-US"/>
          </a:p>
        </p:txBody>
      </p:sp>
      <p:sp>
        <p:nvSpPr>
          <p:cNvPr id="3" name="Content Placeholder 2">
            <a:extLst>
              <a:ext uri="{FF2B5EF4-FFF2-40B4-BE49-F238E27FC236}">
                <a16:creationId xmlns:a16="http://schemas.microsoft.com/office/drawing/2014/main" id="{497694ED-A3A7-50B3-7CF0-6B561AD0B1BF}"/>
              </a:ext>
            </a:extLst>
          </p:cNvPr>
          <p:cNvSpPr>
            <a:spLocks noGrp="1"/>
          </p:cNvSpPr>
          <p:nvPr>
            <p:ph idx="1"/>
          </p:nvPr>
        </p:nvSpPr>
        <p:spPr>
          <a:xfrm>
            <a:off x="241025" y="1787627"/>
            <a:ext cx="8274222" cy="4581797"/>
          </a:xfrm>
        </p:spPr>
        <p:txBody>
          <a:bodyPr lIns="91440" tIns="45720" rIns="91440" bIns="45720" anchor="t"/>
          <a:lstStyle/>
          <a:p>
            <a:r>
              <a:rPr lang="en-US" sz="2400"/>
              <a:t>There are more than 50 equivalencies approved between SBE and OSPI.</a:t>
            </a:r>
          </a:p>
          <a:p>
            <a:r>
              <a:rPr lang="en-US" sz="2400">
                <a:ea typeface="+mn-lt"/>
                <a:cs typeface="+mn-lt"/>
                <a:hlinkClick r:id="rId4"/>
              </a:rPr>
              <a:t>Full list as of May 2022</a:t>
            </a:r>
            <a:endParaRPr lang="en-US" sz="2400">
              <a:ea typeface="+mn-lt"/>
              <a:cs typeface="+mn-lt"/>
            </a:endParaRPr>
          </a:p>
          <a:p>
            <a:r>
              <a:rPr lang="en-US" sz="2400">
                <a:ea typeface="+mn-lt"/>
                <a:cs typeface="+mn-lt"/>
              </a:rPr>
              <a:t>For More Info: </a:t>
            </a:r>
            <a:r>
              <a:rPr lang="en-US" sz="2400">
                <a:ea typeface="+mn-lt"/>
                <a:cs typeface="+mn-lt"/>
                <a:hlinkClick r:id="rId5"/>
              </a:rPr>
              <a:t>Lisa.Fish@k12.wa.us</a:t>
            </a:r>
            <a:r>
              <a:rPr lang="en-US" sz="2400">
                <a:ea typeface="+mn-lt"/>
                <a:cs typeface="+mn-lt"/>
              </a:rPr>
              <a:t> </a:t>
            </a:r>
          </a:p>
          <a:p>
            <a:r>
              <a:rPr lang="en-US" sz="2400">
                <a:ea typeface="+mn-lt"/>
                <a:cs typeface="+mn-lt"/>
                <a:hlinkClick r:id="rId6"/>
              </a:rPr>
              <a:t>CTE Resources &amp; Essentials</a:t>
            </a:r>
            <a:endParaRPr lang="en-US" sz="2400">
              <a:ea typeface="+mn-lt"/>
              <a:cs typeface="+mn-lt"/>
            </a:endParaRPr>
          </a:p>
          <a:p>
            <a:r>
              <a:rPr lang="en-US" sz="2400">
                <a:ea typeface="+mn-lt"/>
                <a:cs typeface="+mn-lt"/>
              </a:rPr>
              <a:t>Added in 2021:</a:t>
            </a:r>
            <a:endParaRPr lang="en-US" sz="2400"/>
          </a:p>
          <a:p>
            <a:pPr lvl="1"/>
            <a:r>
              <a:rPr lang="en-US" sz="2000">
                <a:ea typeface="+mn-lt"/>
                <a:cs typeface="+mn-lt"/>
              </a:rPr>
              <a:t>CIP 470616: Core Plus Maritime </a:t>
            </a:r>
          </a:p>
          <a:p>
            <a:pPr lvl="1"/>
            <a:r>
              <a:rPr lang="en-US" sz="2000">
                <a:ea typeface="+mn-lt"/>
                <a:cs typeface="+mn-lt"/>
              </a:rPr>
              <a:t>CIP 011201: Soil Chemistry </a:t>
            </a:r>
          </a:p>
          <a:p>
            <a:pPr lvl="1"/>
            <a:r>
              <a:rPr lang="en-US" sz="2000">
                <a:ea typeface="+mn-lt"/>
                <a:cs typeface="+mn-lt"/>
              </a:rPr>
              <a:t>CIP 030198: Climate Science Engineering and Technology  </a:t>
            </a:r>
          </a:p>
          <a:p>
            <a:pPr lvl="1"/>
            <a:r>
              <a:rPr lang="en-US" sz="2000">
                <a:ea typeface="+mn-lt"/>
                <a:cs typeface="+mn-lt"/>
              </a:rPr>
              <a:t>CIP 110201: Advanced Placement (AP) Computer Science Principles </a:t>
            </a:r>
          </a:p>
          <a:p>
            <a:pPr lvl="1"/>
            <a:r>
              <a:rPr lang="en-US" sz="2000">
                <a:ea typeface="+mn-lt"/>
                <a:cs typeface="+mn-lt"/>
              </a:rPr>
              <a:t>CIP 130101: Careers in Education/Teacher Academy </a:t>
            </a:r>
          </a:p>
          <a:p>
            <a:pPr lvl="1"/>
            <a:r>
              <a:rPr lang="en-US" sz="2000">
                <a:ea typeface="+mn-lt"/>
                <a:cs typeface="+mn-lt"/>
              </a:rPr>
              <a:t>CIP 270301: Applied Geometry </a:t>
            </a:r>
          </a:p>
        </p:txBody>
      </p:sp>
    </p:spTree>
    <p:extLst>
      <p:ext uri="{BB962C8B-B14F-4D97-AF65-F5344CB8AC3E}">
        <p14:creationId xmlns:p14="http://schemas.microsoft.com/office/powerpoint/2010/main" val="3395231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675753"/>
          </a:xfrm>
        </p:spPr>
        <p:txBody>
          <a:bodyPr/>
          <a:lstStyle/>
          <a:p>
            <a:r>
              <a:rPr lang="en-US" sz="3200"/>
              <a:t>Challenges &amp; Opportunities</a:t>
            </a:r>
            <a:endParaRPr lang="en-US" sz="1600"/>
          </a:p>
        </p:txBody>
      </p:sp>
      <p:sp>
        <p:nvSpPr>
          <p:cNvPr id="3" name="Content Placeholder 2"/>
          <p:cNvSpPr>
            <a:spLocks noGrp="1"/>
          </p:cNvSpPr>
          <p:nvPr>
            <p:ph idx="1"/>
          </p:nvPr>
        </p:nvSpPr>
        <p:spPr>
          <a:xfrm>
            <a:off x="486947" y="1922576"/>
            <a:ext cx="8336975" cy="4421664"/>
          </a:xfrm>
        </p:spPr>
        <p:txBody>
          <a:bodyPr lIns="91440" tIns="45720" rIns="91440" bIns="45720" anchor="t"/>
          <a:lstStyle/>
          <a:p>
            <a:pPr lvl="0"/>
            <a:r>
              <a:rPr lang="en-US"/>
              <a:t>Areas for Immediate Consideration</a:t>
            </a:r>
          </a:p>
          <a:p>
            <a:pPr lvl="1"/>
            <a:r>
              <a:rPr lang="en-US"/>
              <a:t>Utilize functionality of </a:t>
            </a:r>
            <a:r>
              <a:rPr lang="en-US" err="1"/>
              <a:t>ctcLink</a:t>
            </a:r>
            <a:r>
              <a:rPr lang="en-US"/>
              <a:t> for registration and records</a:t>
            </a:r>
          </a:p>
          <a:p>
            <a:pPr lvl="1"/>
            <a:r>
              <a:rPr lang="en-US"/>
              <a:t>Standard approach to transcription</a:t>
            </a:r>
          </a:p>
          <a:p>
            <a:pPr lvl="1"/>
            <a:r>
              <a:rPr lang="en-US"/>
              <a:t>Align practices with NACEP</a:t>
            </a:r>
          </a:p>
          <a:p>
            <a:pPr lvl="1"/>
            <a:r>
              <a:rPr lang="en-US"/>
              <a:t>Inconsistency of practices across partners</a:t>
            </a:r>
          </a:p>
          <a:p>
            <a:pPr lvl="2"/>
            <a:r>
              <a:rPr lang="en-US"/>
              <a:t>Structured FAQ/guidance for CTE Dual Credit</a:t>
            </a:r>
          </a:p>
          <a:p>
            <a:pPr lvl="2"/>
            <a:r>
              <a:rPr lang="en-US"/>
              <a:t>Consistency of articulation/transferability within CTC system</a:t>
            </a:r>
          </a:p>
          <a:p>
            <a:pPr lvl="2"/>
            <a:r>
              <a:rPr lang="en-US"/>
              <a:t>Consistency of course equivalencies/eligibility</a:t>
            </a:r>
          </a:p>
          <a:p>
            <a:pPr lvl="2"/>
            <a:r>
              <a:rPr lang="en-US"/>
              <a:t>Data access/resource repository/regular communication</a:t>
            </a:r>
          </a:p>
          <a:p>
            <a:pPr lvl="2"/>
            <a:r>
              <a:rPr lang="en-US"/>
              <a:t>Need clarity of policies similar to </a:t>
            </a:r>
            <a:r>
              <a:rPr lang="en-US" err="1"/>
              <a:t>CiHS</a:t>
            </a:r>
            <a:r>
              <a:rPr lang="en-US"/>
              <a:t> and RS</a:t>
            </a:r>
          </a:p>
          <a:p>
            <a:pPr lvl="2"/>
            <a:r>
              <a:rPr lang="en-US"/>
              <a:t>Turn-over and vacancies in key positions</a:t>
            </a:r>
          </a:p>
          <a:p>
            <a:pPr lvl="2"/>
            <a:r>
              <a:rPr lang="en-US"/>
              <a:t>Instructor certification practices</a:t>
            </a:r>
          </a:p>
        </p:txBody>
      </p:sp>
      <p:sp>
        <p:nvSpPr>
          <p:cNvPr id="4" name="Slide Number Placeholder 3"/>
          <p:cNvSpPr>
            <a:spLocks noGrp="1"/>
          </p:cNvSpPr>
          <p:nvPr>
            <p:ph type="sldNum" sz="quarter" idx="12"/>
          </p:nvPr>
        </p:nvSpPr>
        <p:spPr/>
        <p:txBody>
          <a:bodyPr/>
          <a:lstStyle/>
          <a:p>
            <a:fld id="{DEE5BC03-7CE3-4FE3-BC0A-0ACCA8AC1F24}" type="slidenum">
              <a:rPr lang="en-US" smtClean="0"/>
              <a:pPr/>
              <a:t>31</a:t>
            </a:fld>
            <a:endParaRPr lang="en-US"/>
          </a:p>
        </p:txBody>
      </p:sp>
    </p:spTree>
    <p:extLst>
      <p:ext uri="{BB962C8B-B14F-4D97-AF65-F5344CB8AC3E}">
        <p14:creationId xmlns:p14="http://schemas.microsoft.com/office/powerpoint/2010/main" val="24848496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400E-6002-96A6-28DE-9FF2FA390BC9}"/>
              </a:ext>
            </a:extLst>
          </p:cNvPr>
          <p:cNvSpPr>
            <a:spLocks noGrp="1"/>
          </p:cNvSpPr>
          <p:nvPr>
            <p:ph type="title"/>
          </p:nvPr>
        </p:nvSpPr>
        <p:spPr/>
        <p:txBody>
          <a:bodyPr lIns="91440" tIns="45720" rIns="91440" bIns="45720" anchor="t"/>
          <a:lstStyle/>
          <a:p>
            <a:r>
              <a:rPr lang="en-US"/>
              <a:t>Poll</a:t>
            </a:r>
          </a:p>
        </p:txBody>
      </p:sp>
      <p:sp>
        <p:nvSpPr>
          <p:cNvPr id="3" name="Content Placeholder 2">
            <a:extLst>
              <a:ext uri="{FF2B5EF4-FFF2-40B4-BE49-F238E27FC236}">
                <a16:creationId xmlns:a16="http://schemas.microsoft.com/office/drawing/2014/main" id="{344147DF-B404-EFD6-DCDB-E11FDB47ECC7}"/>
              </a:ext>
            </a:extLst>
          </p:cNvPr>
          <p:cNvSpPr>
            <a:spLocks noGrp="1"/>
          </p:cNvSpPr>
          <p:nvPr>
            <p:ph idx="1"/>
          </p:nvPr>
        </p:nvSpPr>
        <p:spPr/>
        <p:txBody>
          <a:bodyPr lIns="91440" tIns="45720" rIns="91440" bIns="45720" anchor="t"/>
          <a:lstStyle/>
          <a:p>
            <a:r>
              <a:rPr lang="en-US">
                <a:ea typeface="+mn-lt"/>
                <a:cs typeface="+mn-lt"/>
              </a:rPr>
              <a:t>If you had to select ONE thing to be prioritized in the next year, what would it be?</a:t>
            </a:r>
          </a:p>
          <a:p>
            <a:pPr lvl="1"/>
            <a:r>
              <a:rPr lang="en-US">
                <a:ea typeface="+mn-lt"/>
                <a:cs typeface="+mn-lt"/>
              </a:rPr>
              <a:t>Standardized Articulation Forms</a:t>
            </a:r>
          </a:p>
          <a:p>
            <a:pPr lvl="1"/>
            <a:r>
              <a:rPr lang="en-US">
                <a:ea typeface="+mn-lt"/>
                <a:cs typeface="+mn-lt"/>
              </a:rPr>
              <a:t>State-Level Rule Changes for Consistency (Grading, Transcription, Curriculum Alignment, etc.)</a:t>
            </a:r>
          </a:p>
          <a:p>
            <a:pPr lvl="1"/>
            <a:r>
              <a:rPr lang="en-US">
                <a:ea typeface="+mn-lt"/>
                <a:cs typeface="+mn-lt"/>
              </a:rPr>
              <a:t>Clarity on Courses Eligible for CTE Dual Credit</a:t>
            </a:r>
          </a:p>
          <a:p>
            <a:pPr lvl="1"/>
            <a:r>
              <a:rPr lang="en-US">
                <a:ea typeface="+mn-lt"/>
                <a:cs typeface="+mn-lt"/>
              </a:rPr>
              <a:t>Improvements to SERS</a:t>
            </a:r>
          </a:p>
          <a:p>
            <a:endParaRPr lang="en-US"/>
          </a:p>
        </p:txBody>
      </p:sp>
      <p:sp>
        <p:nvSpPr>
          <p:cNvPr id="4" name="Slide Number Placeholder 3">
            <a:extLst>
              <a:ext uri="{FF2B5EF4-FFF2-40B4-BE49-F238E27FC236}">
                <a16:creationId xmlns:a16="http://schemas.microsoft.com/office/drawing/2014/main" id="{2B370F90-518F-335A-1ED1-2C5C5731965A}"/>
              </a:ext>
            </a:extLst>
          </p:cNvPr>
          <p:cNvSpPr>
            <a:spLocks noGrp="1"/>
          </p:cNvSpPr>
          <p:nvPr>
            <p:ph type="sldNum" sz="quarter" idx="12"/>
          </p:nvPr>
        </p:nvSpPr>
        <p:spPr/>
        <p:txBody>
          <a:bodyPr/>
          <a:lstStyle/>
          <a:p>
            <a:fld id="{DEE5BC03-7CE3-4FE3-BC0A-0ACCA8AC1F24}" type="slidenum">
              <a:rPr lang="en-US" smtClean="0"/>
              <a:pPr/>
              <a:t>32</a:t>
            </a:fld>
            <a:endParaRPr lang="en-US"/>
          </a:p>
        </p:txBody>
      </p:sp>
    </p:spTree>
    <p:extLst>
      <p:ext uri="{BB962C8B-B14F-4D97-AF65-F5344CB8AC3E}">
        <p14:creationId xmlns:p14="http://schemas.microsoft.com/office/powerpoint/2010/main" val="6665879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675753"/>
          </a:xfrm>
        </p:spPr>
        <p:txBody>
          <a:bodyPr/>
          <a:lstStyle/>
          <a:p>
            <a:r>
              <a:rPr lang="en-US" sz="3200"/>
              <a:t>Our shared path forward</a:t>
            </a:r>
            <a:endParaRPr lang="en-US" sz="1600"/>
          </a:p>
        </p:txBody>
      </p:sp>
      <p:sp>
        <p:nvSpPr>
          <p:cNvPr id="3" name="Content Placeholder 2"/>
          <p:cNvSpPr>
            <a:spLocks noGrp="1"/>
          </p:cNvSpPr>
          <p:nvPr>
            <p:ph idx="1"/>
          </p:nvPr>
        </p:nvSpPr>
        <p:spPr>
          <a:xfrm>
            <a:off x="536860" y="1921078"/>
            <a:ext cx="8336975" cy="4562847"/>
          </a:xfrm>
        </p:spPr>
        <p:txBody>
          <a:bodyPr lIns="91440" tIns="45720" rIns="91440" bIns="45720" anchor="t"/>
          <a:lstStyle/>
          <a:p>
            <a:pPr fontAlgn="base"/>
            <a:r>
              <a:rPr lang="en-US" sz="2400">
                <a:solidFill>
                  <a:schemeClr val="tx1"/>
                </a:solidFill>
              </a:rPr>
              <a:t>Convene an implementation committee from advisory committee membership and state partners</a:t>
            </a:r>
          </a:p>
          <a:p>
            <a:pPr lvl="1" fontAlgn="base"/>
            <a:r>
              <a:rPr lang="en-US" sz="2000">
                <a:solidFill>
                  <a:schemeClr val="tx1"/>
                </a:solidFill>
              </a:rPr>
              <a:t>Shared leadership by SBCTC and OSPI</a:t>
            </a:r>
          </a:p>
          <a:p>
            <a:pPr lvl="1" fontAlgn="base"/>
            <a:r>
              <a:rPr lang="en-US" sz="2000">
                <a:solidFill>
                  <a:schemeClr val="tx1"/>
                </a:solidFill>
              </a:rPr>
              <a:t>Create a charter and workplan to guide prioritization of efforts</a:t>
            </a:r>
          </a:p>
          <a:p>
            <a:pPr lvl="1"/>
            <a:r>
              <a:rPr lang="en-US" sz="2000">
                <a:solidFill>
                  <a:schemeClr val="tx1"/>
                </a:solidFill>
              </a:rPr>
              <a:t>Representative membership from CTE Dual Credit advisory committee and related agencies</a:t>
            </a:r>
          </a:p>
          <a:p>
            <a:pPr lvl="1"/>
            <a:r>
              <a:rPr lang="en-US" sz="2000"/>
              <a:t>Prioritize the issues – short, medium, long-term issues</a:t>
            </a:r>
          </a:p>
          <a:p>
            <a:r>
              <a:rPr lang="en-US" sz="2400"/>
              <a:t>Review FY22 legislation for dual credit possibilities</a:t>
            </a:r>
          </a:p>
          <a:p>
            <a:r>
              <a:rPr lang="en-US" sz="2400"/>
              <a:t>Exploring national model (NACEP)</a:t>
            </a:r>
          </a:p>
          <a:p>
            <a:r>
              <a:rPr lang="en-US" sz="2400"/>
              <a:t>Existing partnerships and relationships: OSPI, SBCTC, WSAC, ERDC, Core Plus, WA STEM, WCHSCR/ICRC, Career Connect Washington</a:t>
            </a:r>
          </a:p>
        </p:txBody>
      </p:sp>
      <p:sp>
        <p:nvSpPr>
          <p:cNvPr id="4" name="Slide Number Placeholder 3"/>
          <p:cNvSpPr>
            <a:spLocks noGrp="1"/>
          </p:cNvSpPr>
          <p:nvPr>
            <p:ph type="sldNum" sz="quarter" idx="12"/>
          </p:nvPr>
        </p:nvSpPr>
        <p:spPr/>
        <p:txBody>
          <a:bodyPr/>
          <a:lstStyle/>
          <a:p>
            <a:fld id="{DEE5BC03-7CE3-4FE3-BC0A-0ACCA8AC1F24}" type="slidenum">
              <a:rPr lang="en-US" smtClean="0"/>
              <a:pPr/>
              <a:t>33</a:t>
            </a:fld>
            <a:endParaRPr lang="en-US"/>
          </a:p>
        </p:txBody>
      </p:sp>
    </p:spTree>
    <p:extLst>
      <p:ext uri="{BB962C8B-B14F-4D97-AF65-F5344CB8AC3E}">
        <p14:creationId xmlns:p14="http://schemas.microsoft.com/office/powerpoint/2010/main" val="4393466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CCB42-D649-406F-A546-6949CD26C6E3}"/>
              </a:ext>
            </a:extLst>
          </p:cNvPr>
          <p:cNvSpPr>
            <a:spLocks noGrp="1"/>
          </p:cNvSpPr>
          <p:nvPr>
            <p:ph type="title"/>
          </p:nvPr>
        </p:nvSpPr>
        <p:spPr>
          <a:xfrm>
            <a:off x="536860" y="1333850"/>
            <a:ext cx="8336975" cy="460062"/>
          </a:xfrm>
        </p:spPr>
        <p:txBody>
          <a:bodyPr/>
          <a:lstStyle/>
          <a:p>
            <a:r>
              <a:rPr lang="en-US" sz="2800"/>
              <a:t>Questions &amp; Contact Information</a:t>
            </a:r>
          </a:p>
        </p:txBody>
      </p:sp>
      <p:sp>
        <p:nvSpPr>
          <p:cNvPr id="3" name="Content Placeholder 2">
            <a:extLst>
              <a:ext uri="{FF2B5EF4-FFF2-40B4-BE49-F238E27FC236}">
                <a16:creationId xmlns:a16="http://schemas.microsoft.com/office/drawing/2014/main" id="{5ACF8CA9-1ED4-442E-A070-BCA4C08D71E2}"/>
              </a:ext>
            </a:extLst>
          </p:cNvPr>
          <p:cNvSpPr>
            <a:spLocks noGrp="1"/>
          </p:cNvSpPr>
          <p:nvPr>
            <p:ph idx="1"/>
          </p:nvPr>
        </p:nvSpPr>
        <p:spPr>
          <a:xfrm>
            <a:off x="536860" y="1793912"/>
            <a:ext cx="8336975" cy="4378289"/>
          </a:xfrm>
        </p:spPr>
        <p:txBody>
          <a:bodyPr lIns="91440" tIns="45720" rIns="91440" bIns="45720" anchor="t"/>
          <a:lstStyle/>
          <a:p>
            <a:pPr marL="0" indent="0">
              <a:buNone/>
            </a:pPr>
            <a:endParaRPr lang="en-US" sz="2400" b="1"/>
          </a:p>
          <a:p>
            <a:pPr marL="0" indent="0">
              <a:buNone/>
            </a:pPr>
            <a:endParaRPr lang="en-US" sz="2400" b="1"/>
          </a:p>
          <a:p>
            <a:pPr marL="0" indent="0">
              <a:buNone/>
            </a:pPr>
            <a:r>
              <a:rPr lang="en-US" sz="2400" b="1"/>
              <a:t>Contacts</a:t>
            </a:r>
          </a:p>
          <a:p>
            <a:pPr lvl="1"/>
            <a:r>
              <a:rPr lang="en-US" sz="2000"/>
              <a:t>William Belden, Policy Associate </a:t>
            </a:r>
          </a:p>
          <a:p>
            <a:pPr lvl="2"/>
            <a:r>
              <a:rPr lang="en-US" sz="1600">
                <a:hlinkClick r:id="rId3"/>
              </a:rPr>
              <a:t>wbelden@sbctc.edu</a:t>
            </a:r>
            <a:endParaRPr lang="en-US" sz="1600"/>
          </a:p>
          <a:p>
            <a:pPr lvl="1"/>
            <a:r>
              <a:rPr lang="en-US" sz="2000"/>
              <a:t>Kimberly Ingram, Program Administrator </a:t>
            </a:r>
          </a:p>
          <a:p>
            <a:pPr lvl="2"/>
            <a:r>
              <a:rPr lang="en-US" sz="1600">
                <a:hlinkClick r:id="rId4"/>
              </a:rPr>
              <a:t>kingram@sbctc.edu</a:t>
            </a:r>
            <a:r>
              <a:rPr lang="en-US" sz="1600"/>
              <a:t> </a:t>
            </a:r>
          </a:p>
          <a:p>
            <a:pPr lvl="1"/>
            <a:r>
              <a:rPr lang="en-US" sz="2000"/>
              <a:t>Tim McClain, Dual Credit Program Supervisor</a:t>
            </a:r>
          </a:p>
          <a:p>
            <a:pPr lvl="2"/>
            <a:r>
              <a:rPr lang="en-US" sz="1600">
                <a:hlinkClick r:id="rId5"/>
              </a:rPr>
              <a:t>tim.mcclain@k12.wa.us</a:t>
            </a:r>
            <a:r>
              <a:rPr lang="en-US" sz="1600"/>
              <a:t> </a:t>
            </a:r>
          </a:p>
        </p:txBody>
      </p:sp>
      <p:sp>
        <p:nvSpPr>
          <p:cNvPr id="4" name="Slide Number Placeholder 3">
            <a:extLst>
              <a:ext uri="{FF2B5EF4-FFF2-40B4-BE49-F238E27FC236}">
                <a16:creationId xmlns:a16="http://schemas.microsoft.com/office/drawing/2014/main" id="{070363A8-FB9C-4B52-8C85-02F68B2ADBD9}"/>
              </a:ext>
            </a:extLst>
          </p:cNvPr>
          <p:cNvSpPr>
            <a:spLocks noGrp="1"/>
          </p:cNvSpPr>
          <p:nvPr>
            <p:ph type="sldNum" sz="quarter" idx="12"/>
          </p:nvPr>
        </p:nvSpPr>
        <p:spPr/>
        <p:txBody>
          <a:bodyPr/>
          <a:lstStyle/>
          <a:p>
            <a:fld id="{DEE5BC03-7CE3-4FE3-BC0A-0ACCA8AC1F24}" type="slidenum">
              <a:rPr lang="en-US" smtClean="0"/>
              <a:pPr/>
              <a:t>34</a:t>
            </a:fld>
            <a:endParaRPr lang="en-US"/>
          </a:p>
        </p:txBody>
      </p:sp>
    </p:spTree>
    <p:extLst>
      <p:ext uri="{BB962C8B-B14F-4D97-AF65-F5344CB8AC3E}">
        <p14:creationId xmlns:p14="http://schemas.microsoft.com/office/powerpoint/2010/main" val="32780208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2B9BD6-7863-97FF-3F0E-17BA252E0095}"/>
              </a:ext>
            </a:extLst>
          </p:cNvPr>
          <p:cNvSpPr>
            <a:spLocks noGrp="1"/>
          </p:cNvSpPr>
          <p:nvPr>
            <p:ph type="title"/>
          </p:nvPr>
        </p:nvSpPr>
        <p:spPr>
          <a:xfrm>
            <a:off x="536860" y="1156532"/>
            <a:ext cx="8336975" cy="616316"/>
          </a:xfrm>
        </p:spPr>
        <p:txBody>
          <a:bodyPr lIns="91440" tIns="45720" rIns="91440" bIns="45720" anchor="t"/>
          <a:lstStyle/>
          <a:p>
            <a:r>
              <a:rPr lang="en-US"/>
              <a:t>Resources - SBCTC</a:t>
            </a:r>
          </a:p>
        </p:txBody>
      </p:sp>
      <p:sp>
        <p:nvSpPr>
          <p:cNvPr id="3" name="Content Placeholder 2">
            <a:extLst>
              <a:ext uri="{FF2B5EF4-FFF2-40B4-BE49-F238E27FC236}">
                <a16:creationId xmlns:a16="http://schemas.microsoft.com/office/drawing/2014/main" id="{67E2E9B9-BE9F-DD07-38B9-553AAA391FB6}"/>
              </a:ext>
            </a:extLst>
          </p:cNvPr>
          <p:cNvSpPr>
            <a:spLocks noGrp="1"/>
          </p:cNvSpPr>
          <p:nvPr>
            <p:ph idx="1"/>
          </p:nvPr>
        </p:nvSpPr>
        <p:spPr>
          <a:xfrm>
            <a:off x="536860" y="1883528"/>
            <a:ext cx="8336975" cy="4458793"/>
          </a:xfrm>
        </p:spPr>
        <p:txBody>
          <a:bodyPr lIns="91440" tIns="45720" rIns="91440" bIns="45720" anchor="t"/>
          <a:lstStyle/>
          <a:p>
            <a:r>
              <a:rPr lang="en-US" sz="2000">
                <a:hlinkClick r:id="rId2"/>
              </a:rPr>
              <a:t>Career and Technical Education (CTE) Dual Credit</a:t>
            </a:r>
            <a:endParaRPr lang="en-US" sz="2000"/>
          </a:p>
          <a:p>
            <a:r>
              <a:rPr lang="en-US" sz="2000">
                <a:hlinkClick r:id="rId3"/>
              </a:rPr>
              <a:t>SERS</a:t>
            </a:r>
            <a:endParaRPr lang="en-US" sz="2000"/>
          </a:p>
          <a:p>
            <a:r>
              <a:rPr lang="en-US" sz="2000">
                <a:hlinkClick r:id="rId4"/>
              </a:rPr>
              <a:t>CTE Dual Credit Consortia Contact Information</a:t>
            </a:r>
            <a:endParaRPr lang="en-US" sz="2000"/>
          </a:p>
          <a:p>
            <a:r>
              <a:rPr lang="en-US" sz="2000">
                <a:ea typeface="+mn-lt"/>
                <a:cs typeface="+mn-lt"/>
                <a:hlinkClick r:id="rId5"/>
              </a:rPr>
              <a:t>CTE Dual Credit Research Report</a:t>
            </a:r>
            <a:endParaRPr lang="en-US" sz="2000"/>
          </a:p>
          <a:p>
            <a:r>
              <a:rPr lang="en-US" sz="2000">
                <a:ea typeface="+mn-lt"/>
                <a:cs typeface="+mn-lt"/>
                <a:hlinkClick r:id="rId6"/>
              </a:rPr>
              <a:t>WA CTE Dual Credit Guidebook</a:t>
            </a:r>
            <a:endParaRPr lang="en-US" sz="2000">
              <a:ea typeface="+mn-lt"/>
              <a:cs typeface="+mn-lt"/>
            </a:endParaRPr>
          </a:p>
          <a:p>
            <a:r>
              <a:rPr lang="en-US" sz="2000">
                <a:ea typeface="+mn-lt"/>
                <a:cs typeface="+mn-lt"/>
                <a:hlinkClick r:id="rId2"/>
              </a:rPr>
              <a:t>CTE Dual Credit Resources</a:t>
            </a:r>
            <a:endParaRPr lang="en-US" sz="2000">
              <a:ea typeface="+mn-lt"/>
              <a:cs typeface="+mn-lt"/>
            </a:endParaRPr>
          </a:p>
          <a:p>
            <a:pPr lvl="1"/>
            <a:r>
              <a:rPr lang="en-US" sz="1600"/>
              <a:t>Programs/Course Articulations</a:t>
            </a:r>
          </a:p>
          <a:p>
            <a:pPr lvl="1"/>
            <a:r>
              <a:rPr lang="en-US" sz="1600"/>
              <a:t>Pathways and Program of Study (POS) Mapping</a:t>
            </a:r>
          </a:p>
          <a:p>
            <a:pPr lvl="1"/>
            <a:r>
              <a:rPr lang="en-US" sz="1600"/>
              <a:t>Data Collection/Reporting</a:t>
            </a:r>
          </a:p>
          <a:p>
            <a:pPr lvl="1"/>
            <a:r>
              <a:rPr lang="en-US" sz="1600"/>
              <a:t>Credit Transcription and Transfer</a:t>
            </a:r>
          </a:p>
          <a:p>
            <a:pPr lvl="1"/>
            <a:r>
              <a:rPr lang="en-US" sz="1600"/>
              <a:t>Recruitment and Advising</a:t>
            </a:r>
          </a:p>
          <a:p>
            <a:r>
              <a:rPr lang="en-US" sz="2000">
                <a:hlinkClick r:id="rId7"/>
              </a:rPr>
              <a:t>Tech Prep Email List</a:t>
            </a:r>
            <a:r>
              <a:rPr lang="en-US" sz="2000"/>
              <a:t> - to join the CTE Dual Credit conversation</a:t>
            </a:r>
          </a:p>
        </p:txBody>
      </p:sp>
      <p:sp>
        <p:nvSpPr>
          <p:cNvPr id="4" name="Slide Number Placeholder 3">
            <a:extLst>
              <a:ext uri="{FF2B5EF4-FFF2-40B4-BE49-F238E27FC236}">
                <a16:creationId xmlns:a16="http://schemas.microsoft.com/office/drawing/2014/main" id="{DEB0BDF1-1EAB-F71B-242A-AF0D04E9BB91}"/>
              </a:ext>
            </a:extLst>
          </p:cNvPr>
          <p:cNvSpPr>
            <a:spLocks noGrp="1"/>
          </p:cNvSpPr>
          <p:nvPr>
            <p:ph type="sldNum" sz="quarter" idx="12"/>
          </p:nvPr>
        </p:nvSpPr>
        <p:spPr/>
        <p:txBody>
          <a:bodyPr/>
          <a:lstStyle/>
          <a:p>
            <a:fld id="{DEE5BC03-7CE3-4FE3-BC0A-0ACCA8AC1F24}" type="slidenum">
              <a:rPr lang="en-US" smtClean="0"/>
              <a:pPr/>
              <a:t>35</a:t>
            </a:fld>
            <a:endParaRPr lang="en-US"/>
          </a:p>
        </p:txBody>
      </p:sp>
    </p:spTree>
    <p:extLst>
      <p:ext uri="{BB962C8B-B14F-4D97-AF65-F5344CB8AC3E}">
        <p14:creationId xmlns:p14="http://schemas.microsoft.com/office/powerpoint/2010/main" val="24940664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365BC48-7F75-5EE8-6BC7-3666AF3BF995}"/>
              </a:ext>
            </a:extLst>
          </p:cNvPr>
          <p:cNvSpPr>
            <a:spLocks noGrp="1"/>
          </p:cNvSpPr>
          <p:nvPr>
            <p:ph type="title"/>
          </p:nvPr>
        </p:nvSpPr>
        <p:spPr>
          <a:xfrm>
            <a:off x="110166" y="1040111"/>
            <a:ext cx="8302337" cy="552941"/>
          </a:xfrm>
        </p:spPr>
        <p:txBody>
          <a:bodyPr lIns="91440" tIns="45720" rIns="91440" bIns="45720" anchor="t">
            <a:normAutofit/>
          </a:bodyPr>
          <a:lstStyle/>
          <a:p>
            <a:r>
              <a:rPr lang="en-US" sz="3300">
                <a:solidFill>
                  <a:schemeClr val="tx1"/>
                </a:solidFill>
              </a:rPr>
              <a:t>Resources - OSPI</a:t>
            </a:r>
            <a:endParaRPr lang="en-US">
              <a:solidFill>
                <a:schemeClr val="tx1"/>
              </a:solidFill>
            </a:endParaRPr>
          </a:p>
        </p:txBody>
      </p:sp>
      <p:sp>
        <p:nvSpPr>
          <p:cNvPr id="3" name="TextBox 2">
            <a:extLst>
              <a:ext uri="{FF2B5EF4-FFF2-40B4-BE49-F238E27FC236}">
                <a16:creationId xmlns:a16="http://schemas.microsoft.com/office/drawing/2014/main" id="{ED7F6A05-332F-466B-2DDE-518383884A91}"/>
              </a:ext>
            </a:extLst>
          </p:cNvPr>
          <p:cNvSpPr txBox="1"/>
          <p:nvPr/>
        </p:nvSpPr>
        <p:spPr>
          <a:xfrm>
            <a:off x="110614" y="1681157"/>
            <a:ext cx="8922774" cy="5324535"/>
          </a:xfrm>
          <a:prstGeom prst="rect">
            <a:avLst/>
          </a:prstGeom>
          <a:noFill/>
        </p:spPr>
        <p:txBody>
          <a:bodyPr wrap="square" lIns="91440" tIns="45720" rIns="91440" bIns="45720" anchor="t">
            <a:spAutoFit/>
          </a:bodyPr>
          <a:lstStyle/>
          <a:p>
            <a:r>
              <a:rPr lang="en-US">
                <a:hlinkClick r:id="rId3"/>
              </a:rPr>
              <a:t>Kickstarting College and Career Readiness by Eliminating Financial Barriers to Dual Credit</a:t>
            </a:r>
            <a:endParaRPr lang="en-US"/>
          </a:p>
          <a:p>
            <a:pPr marL="285750" indent="-285750">
              <a:buFont typeface="Arial"/>
              <a:buChar char="•"/>
            </a:pPr>
            <a:r>
              <a:rPr lang="en-US" sz="1600"/>
              <a:t>$12.96M/Year for CTE Dual Credit + IRCs</a:t>
            </a:r>
          </a:p>
          <a:p>
            <a:endParaRPr lang="en-US"/>
          </a:p>
          <a:p>
            <a:r>
              <a:rPr lang="en-US" sz="1800"/>
              <a:t>OSPI Bulletins</a:t>
            </a:r>
            <a:endParaRPr lang="en-US" sz="1800">
              <a:hlinkClick r:id="" action="ppaction://noaction"/>
            </a:endParaRPr>
          </a:p>
          <a:p>
            <a:pPr marL="257175" indent="-257175">
              <a:buFont typeface="Arial" panose="020B0604020202020204" pitchFamily="34" charset="0"/>
              <a:buChar char="•"/>
            </a:pPr>
            <a:r>
              <a:rPr lang="en-US" sz="1600">
                <a:hlinkClick r:id="rId4"/>
              </a:rPr>
              <a:t>Bulletin B049-22</a:t>
            </a:r>
            <a:r>
              <a:rPr lang="en-US" sz="1600"/>
              <a:t>: Running Start Updates (1.2 AAFTE/RSEVF/SQEAF)</a:t>
            </a:r>
          </a:p>
          <a:p>
            <a:pPr marL="257175" indent="-257175">
              <a:buFont typeface="Arial" panose="020B0604020202020204" pitchFamily="34" charset="0"/>
              <a:buChar char="•"/>
            </a:pPr>
            <a:r>
              <a:rPr lang="en-US" sz="1600">
                <a:hlinkClick r:id="rId5"/>
              </a:rPr>
              <a:t>Bulletin B055-22</a:t>
            </a:r>
            <a:r>
              <a:rPr lang="en-US" sz="1600"/>
              <a:t>: Grant Award Reporting and Processes</a:t>
            </a:r>
          </a:p>
          <a:p>
            <a:pPr marL="257175" indent="-257175">
              <a:buFont typeface="Arial" panose="020B0604020202020204" pitchFamily="34" charset="0"/>
              <a:buChar char="•"/>
            </a:pPr>
            <a:r>
              <a:rPr lang="en-US" sz="1600">
                <a:hlinkClick r:id="rId6"/>
              </a:rPr>
              <a:t>Bulletin B072-22</a:t>
            </a:r>
            <a:r>
              <a:rPr lang="en-US" sz="1600"/>
              <a:t>: Dual Credit Test Fee Program (AP/CI/IB + Low-Income Verification)</a:t>
            </a:r>
          </a:p>
          <a:p>
            <a:endParaRPr lang="en-US" sz="1800"/>
          </a:p>
          <a:p>
            <a:r>
              <a:rPr lang="en-US" sz="1800"/>
              <a:t>Guidance</a:t>
            </a:r>
          </a:p>
          <a:p>
            <a:pPr marL="257175" indent="-257175">
              <a:buFont typeface="Arial" panose="020B0604020202020204" pitchFamily="34" charset="0"/>
              <a:buChar char="•"/>
            </a:pPr>
            <a:r>
              <a:rPr lang="en-US" sz="1600">
                <a:hlinkClick r:id="rId7"/>
              </a:rPr>
              <a:t>Academic Acceleration Guidance</a:t>
            </a:r>
            <a:endParaRPr lang="en-US" sz="1600"/>
          </a:p>
          <a:p>
            <a:endParaRPr lang="en-US" sz="1800"/>
          </a:p>
          <a:p>
            <a:r>
              <a:rPr lang="en-US" sz="1800"/>
              <a:t>Legislative Reports</a:t>
            </a:r>
          </a:p>
          <a:p>
            <a:pPr marL="257175" indent="-257175">
              <a:buFont typeface="Arial" panose="020B0604020202020204" pitchFamily="34" charset="0"/>
              <a:buChar char="•"/>
            </a:pPr>
            <a:r>
              <a:rPr lang="en-US" sz="1600">
                <a:hlinkClick r:id="rId8"/>
              </a:rPr>
              <a:t>Summer Running Start Legislative Report </a:t>
            </a:r>
            <a:r>
              <a:rPr lang="en-US" sz="1600"/>
              <a:t>(Coming Soon)</a:t>
            </a:r>
          </a:p>
          <a:p>
            <a:pPr marL="257175" indent="-257175">
              <a:buFont typeface="Arial" panose="020B0604020202020204" pitchFamily="34" charset="0"/>
              <a:buChar char="•"/>
            </a:pPr>
            <a:r>
              <a:rPr lang="en-US" sz="1600">
                <a:hlinkClick r:id="rId9"/>
              </a:rPr>
              <a:t>ERDC Legislative Report: Update on Dual Credit Programs</a:t>
            </a:r>
            <a:endParaRPr lang="en-US" sz="1600"/>
          </a:p>
          <a:p>
            <a:endParaRPr lang="en-US" sz="1800"/>
          </a:p>
          <a:p>
            <a:r>
              <a:rPr lang="en-US" sz="1800"/>
              <a:t>Updated FAQs</a:t>
            </a:r>
          </a:p>
          <a:p>
            <a:pPr marL="257175" indent="-257175">
              <a:buFont typeface="Arial" panose="020B0604020202020204" pitchFamily="34" charset="0"/>
              <a:buChar char="•"/>
            </a:pPr>
            <a:r>
              <a:rPr lang="en-US" sz="1600">
                <a:hlinkClick r:id="rId10"/>
              </a:rPr>
              <a:t>Running Start FAQ</a:t>
            </a:r>
            <a:endParaRPr lang="en-US" sz="1600"/>
          </a:p>
          <a:p>
            <a:pPr marL="257175" indent="-257175">
              <a:buFont typeface="Arial" panose="020B0604020202020204" pitchFamily="34" charset="0"/>
              <a:buChar char="•"/>
            </a:pPr>
            <a:r>
              <a:rPr lang="en-US" sz="1600">
                <a:hlinkClick r:id="rId11"/>
              </a:rPr>
              <a:t>College in the High School FAQ</a:t>
            </a:r>
            <a:endParaRPr lang="en-US" sz="1600"/>
          </a:p>
          <a:p>
            <a:pPr marL="257175" indent="-257175">
              <a:buFont typeface="Arial" panose="020B0604020202020204" pitchFamily="34" charset="0"/>
              <a:buChar char="•"/>
            </a:pPr>
            <a:r>
              <a:rPr lang="en-US" sz="1600">
                <a:hlinkClick r:id="rId12"/>
              </a:rPr>
              <a:t>Exam-Based Dual Credit Programs FAQ</a:t>
            </a:r>
            <a:endParaRPr lang="en-US" sz="1600"/>
          </a:p>
          <a:p>
            <a:pPr lvl="4"/>
            <a:endParaRPr lang="en-US" sz="1800"/>
          </a:p>
        </p:txBody>
      </p:sp>
      <p:pic>
        <p:nvPicPr>
          <p:cNvPr id="5" name="Picture 6">
            <a:extLst>
              <a:ext uri="{FF2B5EF4-FFF2-40B4-BE49-F238E27FC236}">
                <a16:creationId xmlns:a16="http://schemas.microsoft.com/office/drawing/2014/main" id="{4B88075E-6BBF-6467-D8B6-D47E0F15598C}"/>
              </a:ext>
            </a:extLst>
          </p:cNvPr>
          <p:cNvPicPr>
            <a:picLocks noChangeAspect="1"/>
          </p:cNvPicPr>
          <p:nvPr/>
        </p:nvPicPr>
        <p:blipFill>
          <a:blip r:embed="rId13"/>
          <a:stretch>
            <a:fillRect/>
          </a:stretch>
        </p:blipFill>
        <p:spPr>
          <a:xfrm>
            <a:off x="7243914" y="4401019"/>
            <a:ext cx="1206911" cy="1288316"/>
          </a:xfrm>
          <a:prstGeom prst="rect">
            <a:avLst/>
          </a:prstGeom>
        </p:spPr>
      </p:pic>
      <p:pic>
        <p:nvPicPr>
          <p:cNvPr id="7" name="Picture 7" descr="Graphical user interface&#10;&#10;Description automatically generated">
            <a:extLst>
              <a:ext uri="{FF2B5EF4-FFF2-40B4-BE49-F238E27FC236}">
                <a16:creationId xmlns:a16="http://schemas.microsoft.com/office/drawing/2014/main" id="{CCAB53BD-1137-50AA-A3E3-0109204C6786}"/>
              </a:ext>
            </a:extLst>
          </p:cNvPr>
          <p:cNvPicPr>
            <a:picLocks noChangeAspect="1"/>
          </p:cNvPicPr>
          <p:nvPr/>
        </p:nvPicPr>
        <p:blipFill>
          <a:blip r:embed="rId14"/>
          <a:stretch>
            <a:fillRect/>
          </a:stretch>
        </p:blipFill>
        <p:spPr>
          <a:xfrm>
            <a:off x="6715432" y="5736375"/>
            <a:ext cx="2263878" cy="1124832"/>
          </a:xfrm>
          <a:prstGeom prst="rect">
            <a:avLst/>
          </a:prstGeom>
        </p:spPr>
      </p:pic>
      <p:sp>
        <p:nvSpPr>
          <p:cNvPr id="9" name="TextBox 8">
            <a:extLst>
              <a:ext uri="{FF2B5EF4-FFF2-40B4-BE49-F238E27FC236}">
                <a16:creationId xmlns:a16="http://schemas.microsoft.com/office/drawing/2014/main" id="{4F4EBBD0-8871-5C21-C2D1-E77A7427B542}"/>
              </a:ext>
            </a:extLst>
          </p:cNvPr>
          <p:cNvSpPr txBox="1"/>
          <p:nvPr/>
        </p:nvSpPr>
        <p:spPr>
          <a:xfrm>
            <a:off x="7005484" y="3871451"/>
            <a:ext cx="1696064"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a:t>New Staff</a:t>
            </a:r>
          </a:p>
        </p:txBody>
      </p:sp>
    </p:spTree>
    <p:extLst>
      <p:ext uri="{BB962C8B-B14F-4D97-AF65-F5344CB8AC3E}">
        <p14:creationId xmlns:p14="http://schemas.microsoft.com/office/powerpoint/2010/main" val="3900758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a:t>Sers User Accounts</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415154"/>
            <a:ext cx="8336975" cy="4442845"/>
          </a:xfrm>
        </p:spPr>
        <p:txBody>
          <a:bodyPr lIns="91440" tIns="45720" rIns="91440" bIns="45720" anchor="t"/>
          <a:lstStyle/>
          <a:p>
            <a:pPr lvl="1"/>
            <a:r>
              <a:rPr lang="en-US"/>
              <a:t>District User</a:t>
            </a:r>
          </a:p>
          <a:p>
            <a:pPr lvl="1"/>
            <a:endParaRPr lang="en-US"/>
          </a:p>
          <a:p>
            <a:pPr lvl="1"/>
            <a:r>
              <a:rPr lang="en-US"/>
              <a:t>Registrar</a:t>
            </a:r>
          </a:p>
          <a:p>
            <a:pPr lvl="1"/>
            <a:endParaRPr lang="en-US">
              <a:ea typeface="+mn-lt"/>
              <a:cs typeface="+mn-lt"/>
            </a:endParaRPr>
          </a:p>
          <a:p>
            <a:pPr lvl="1"/>
            <a:r>
              <a:rPr lang="en-US">
                <a:ea typeface="+mn-lt"/>
                <a:cs typeface="+mn-lt"/>
              </a:rPr>
              <a:t>Staff</a:t>
            </a:r>
          </a:p>
          <a:p>
            <a:pPr lvl="1"/>
            <a:endParaRPr lang="en-US"/>
          </a:p>
          <a:p>
            <a:pPr lvl="1"/>
            <a:r>
              <a:rPr lang="en-US"/>
              <a:t>Students</a:t>
            </a:r>
          </a:p>
          <a:p>
            <a:pPr marL="457200" lvl="1" indent="0">
              <a:buNone/>
            </a:pPr>
            <a:endParaRPr lang="en-US"/>
          </a:p>
          <a:p>
            <a:pPr lvl="1"/>
            <a:r>
              <a:rPr lang="en-US"/>
              <a:t>Teacher</a:t>
            </a:r>
          </a:p>
          <a:p>
            <a:pPr lvl="1"/>
            <a:endParaRPr lang="en-US"/>
          </a:p>
          <a:p>
            <a:endParaRPr lang="en-US">
              <a:ea typeface="+mn-lt"/>
              <a:cs typeface="+mn-lt"/>
            </a:endParaRPr>
          </a:p>
          <a:p>
            <a:pPr lvl="1"/>
            <a:endParaRPr lang="en-US">
              <a:highlight>
                <a:srgbClr val="FFFF00"/>
              </a:highlight>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4</a:t>
            </a:fld>
            <a:endParaRPr lang="en-US"/>
          </a:p>
        </p:txBody>
      </p:sp>
    </p:spTree>
    <p:extLst>
      <p:ext uri="{BB962C8B-B14F-4D97-AF65-F5344CB8AC3E}">
        <p14:creationId xmlns:p14="http://schemas.microsoft.com/office/powerpoint/2010/main" val="21903036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a:t>Sers-District User</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415154"/>
            <a:ext cx="8336975" cy="4442845"/>
          </a:xfrm>
        </p:spPr>
        <p:txBody>
          <a:bodyPr lIns="91440" tIns="45720" rIns="91440" bIns="45720" anchor="t"/>
          <a:lstStyle/>
          <a:p>
            <a:pPr lvl="1"/>
            <a:r>
              <a:rPr lang="en-US"/>
              <a:t>Search for Students</a:t>
            </a:r>
          </a:p>
          <a:p>
            <a:pPr lvl="1"/>
            <a:endParaRPr lang="en-US"/>
          </a:p>
          <a:p>
            <a:pPr lvl="1"/>
            <a:r>
              <a:rPr lang="en-US"/>
              <a:t>View &amp; Edit Student Profile</a:t>
            </a:r>
          </a:p>
          <a:p>
            <a:pPr lvl="1"/>
            <a:endParaRPr lang="en-US"/>
          </a:p>
          <a:p>
            <a:pPr lvl="1"/>
            <a:r>
              <a:rPr lang="en-US"/>
              <a:t>View Student Registration History</a:t>
            </a:r>
          </a:p>
          <a:p>
            <a:pPr lvl="1"/>
            <a:endParaRPr lang="en-US"/>
          </a:p>
          <a:p>
            <a:pPr lvl="1"/>
            <a:r>
              <a:rPr lang="en-US"/>
              <a:t>Reset Student Password</a:t>
            </a:r>
          </a:p>
          <a:p>
            <a:pPr lvl="1"/>
            <a:endParaRPr lang="en-US"/>
          </a:p>
          <a:p>
            <a:pPr lvl="1"/>
            <a:r>
              <a:rPr lang="en-US"/>
              <a:t>Search for Articulations</a:t>
            </a:r>
          </a:p>
          <a:p>
            <a:pPr lvl="1"/>
            <a:endParaRPr lang="en-US">
              <a:ea typeface="+mn-lt"/>
              <a:cs typeface="+mn-lt"/>
            </a:endParaRPr>
          </a:p>
          <a:p>
            <a:endParaRPr lang="en-US">
              <a:ea typeface="+mn-lt"/>
              <a:cs typeface="+mn-lt"/>
            </a:endParaRPr>
          </a:p>
          <a:p>
            <a:pPr lvl="1"/>
            <a:endParaRPr lang="en-US">
              <a:highlight>
                <a:srgbClr val="FFFF00"/>
              </a:highlight>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5</a:t>
            </a:fld>
            <a:endParaRPr lang="en-US"/>
          </a:p>
        </p:txBody>
      </p:sp>
    </p:spTree>
    <p:extLst>
      <p:ext uri="{BB962C8B-B14F-4D97-AF65-F5344CB8AC3E}">
        <p14:creationId xmlns:p14="http://schemas.microsoft.com/office/powerpoint/2010/main" val="11134059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a:t>Sers-registrar</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415154"/>
            <a:ext cx="8336975" cy="4442845"/>
          </a:xfrm>
        </p:spPr>
        <p:txBody>
          <a:bodyPr lIns="91440" tIns="45720" rIns="91440" bIns="45720" anchor="t"/>
          <a:lstStyle/>
          <a:p>
            <a:pPr lvl="1">
              <a:lnSpc>
                <a:spcPct val="125000"/>
              </a:lnSpc>
            </a:pPr>
            <a:r>
              <a:rPr lang="en-US"/>
              <a:t>Search for Articulations</a:t>
            </a:r>
          </a:p>
          <a:p>
            <a:pPr lvl="1">
              <a:lnSpc>
                <a:spcPct val="125000"/>
              </a:lnSpc>
            </a:pPr>
            <a:r>
              <a:rPr lang="en-US">
                <a:ea typeface="+mn-lt"/>
                <a:cs typeface="+mn-lt"/>
              </a:rPr>
              <a:t>Viewing Student Profiles and Registration History</a:t>
            </a:r>
          </a:p>
          <a:p>
            <a:pPr lvl="1">
              <a:lnSpc>
                <a:spcPct val="125000"/>
              </a:lnSpc>
            </a:pPr>
            <a:r>
              <a:rPr lang="en-US">
                <a:ea typeface="+mn-lt"/>
                <a:cs typeface="+mn-lt"/>
              </a:rPr>
              <a:t>Editing a Student's SID (</a:t>
            </a:r>
            <a:r>
              <a:rPr lang="en-US" err="1">
                <a:ea typeface="+mn-lt"/>
                <a:cs typeface="+mn-lt"/>
              </a:rPr>
              <a:t>ctcLink</a:t>
            </a:r>
            <a:r>
              <a:rPr lang="en-US">
                <a:ea typeface="+mn-lt"/>
                <a:cs typeface="+mn-lt"/>
              </a:rPr>
              <a:t> ID/EMPLID)</a:t>
            </a:r>
          </a:p>
          <a:p>
            <a:pPr lvl="1">
              <a:lnSpc>
                <a:spcPct val="125000"/>
              </a:lnSpc>
            </a:pPr>
            <a:r>
              <a:rPr lang="en-US">
                <a:ea typeface="+mn-lt"/>
                <a:cs typeface="+mn-lt"/>
              </a:rPr>
              <a:t>Admitting Students to Your College (for SERS)</a:t>
            </a:r>
          </a:p>
          <a:p>
            <a:pPr lvl="1">
              <a:lnSpc>
                <a:spcPct val="125000"/>
              </a:lnSpc>
            </a:pPr>
            <a:r>
              <a:rPr lang="en-US">
                <a:ea typeface="+mn-lt"/>
                <a:cs typeface="+mn-lt"/>
              </a:rPr>
              <a:t>Registering Students</a:t>
            </a:r>
          </a:p>
          <a:p>
            <a:pPr lvl="1">
              <a:lnSpc>
                <a:spcPct val="125000"/>
              </a:lnSpc>
            </a:pPr>
            <a:r>
              <a:rPr lang="en-US">
                <a:ea typeface="+mn-lt"/>
                <a:cs typeface="+mn-lt"/>
              </a:rPr>
              <a:t>Transcribing Student Records</a:t>
            </a:r>
          </a:p>
          <a:p>
            <a:pPr lvl="1">
              <a:lnSpc>
                <a:spcPct val="125000"/>
              </a:lnSpc>
            </a:pPr>
            <a:r>
              <a:rPr lang="en-US">
                <a:ea typeface="+mn-lt"/>
                <a:cs typeface="+mn-lt"/>
              </a:rPr>
              <a:t>Saving Post-Transcription Student Information Changes</a:t>
            </a:r>
          </a:p>
          <a:p>
            <a:pPr lvl="1">
              <a:lnSpc>
                <a:spcPct val="125000"/>
              </a:lnSpc>
            </a:pPr>
            <a:r>
              <a:rPr lang="en-US">
                <a:ea typeface="+mn-lt"/>
                <a:cs typeface="+mn-lt"/>
              </a:rPr>
              <a:t>Changing Course Item Numbers</a:t>
            </a:r>
          </a:p>
          <a:p>
            <a:pPr lvl="1"/>
            <a:endParaRPr lang="en-US">
              <a:ea typeface="+mn-lt"/>
              <a:cs typeface="+mn-lt"/>
            </a:endParaRPr>
          </a:p>
          <a:p>
            <a:endParaRPr lang="en-US">
              <a:ea typeface="+mn-lt"/>
              <a:cs typeface="+mn-lt"/>
            </a:endParaRPr>
          </a:p>
          <a:p>
            <a:pPr lvl="1"/>
            <a:endParaRPr lang="en-US">
              <a:highlight>
                <a:srgbClr val="FFFF00"/>
              </a:highlight>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6</a:t>
            </a:fld>
            <a:endParaRPr lang="en-US"/>
          </a:p>
        </p:txBody>
      </p:sp>
    </p:spTree>
    <p:extLst>
      <p:ext uri="{BB962C8B-B14F-4D97-AF65-F5344CB8AC3E}">
        <p14:creationId xmlns:p14="http://schemas.microsoft.com/office/powerpoint/2010/main" val="219854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233634"/>
            <a:ext cx="8336975" cy="797070"/>
          </a:xfrm>
        </p:spPr>
        <p:txBody>
          <a:bodyPr lIns="91440" tIns="45720" rIns="91440" bIns="45720" anchor="t"/>
          <a:lstStyle/>
          <a:p>
            <a:r>
              <a:rPr lang="en-US"/>
              <a:t>Sers-staff</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1768549"/>
            <a:ext cx="8322598" cy="4961305"/>
          </a:xfrm>
        </p:spPr>
        <p:txBody>
          <a:bodyPr lIns="91440" tIns="45720" rIns="91440" bIns="45720" anchor="t"/>
          <a:lstStyle/>
          <a:p>
            <a:pPr lvl="1">
              <a:lnSpc>
                <a:spcPct val="100000"/>
              </a:lnSpc>
            </a:pPr>
            <a:r>
              <a:rPr lang="en-US"/>
              <a:t>Manage User (Non-students) and Student Accounts</a:t>
            </a:r>
          </a:p>
          <a:p>
            <a:pPr lvl="1">
              <a:lnSpc>
                <a:spcPct val="100000"/>
              </a:lnSpc>
            </a:pPr>
            <a:r>
              <a:rPr lang="en-US">
                <a:ea typeface="+mn-lt"/>
                <a:cs typeface="+mn-lt"/>
              </a:rPr>
              <a:t>Send Bulk Email to Users and Students</a:t>
            </a:r>
          </a:p>
          <a:p>
            <a:pPr lvl="1">
              <a:lnSpc>
                <a:spcPct val="100000"/>
              </a:lnSpc>
            </a:pPr>
            <a:r>
              <a:rPr lang="en-US">
                <a:ea typeface="+mn-lt"/>
                <a:cs typeface="+mn-lt"/>
              </a:rPr>
              <a:t>Impersonate</a:t>
            </a:r>
          </a:p>
          <a:p>
            <a:pPr lvl="1">
              <a:lnSpc>
                <a:spcPct val="100000"/>
              </a:lnSpc>
            </a:pPr>
            <a:r>
              <a:rPr lang="en-US">
                <a:ea typeface="+mn-lt"/>
                <a:cs typeface="+mn-lt"/>
              </a:rPr>
              <a:t>Manage Teacher Records</a:t>
            </a:r>
          </a:p>
          <a:p>
            <a:pPr lvl="1">
              <a:lnSpc>
                <a:spcPct val="100000"/>
              </a:lnSpc>
            </a:pPr>
            <a:r>
              <a:rPr lang="en-US">
                <a:ea typeface="+mn-lt"/>
                <a:cs typeface="+mn-lt"/>
              </a:rPr>
              <a:t>Manage High School Class Records</a:t>
            </a:r>
          </a:p>
          <a:p>
            <a:pPr lvl="1">
              <a:lnSpc>
                <a:spcPct val="100000"/>
              </a:lnSpc>
            </a:pPr>
            <a:r>
              <a:rPr lang="en-US">
                <a:ea typeface="+mn-lt"/>
                <a:cs typeface="+mn-lt"/>
              </a:rPr>
              <a:t>Manage High School Class Offerings</a:t>
            </a:r>
          </a:p>
          <a:p>
            <a:pPr lvl="1">
              <a:lnSpc>
                <a:spcPct val="100000"/>
              </a:lnSpc>
            </a:pPr>
            <a:r>
              <a:rPr lang="en-US">
                <a:ea typeface="+mn-lt"/>
                <a:cs typeface="+mn-lt"/>
              </a:rPr>
              <a:t>Manage College Course Records</a:t>
            </a:r>
          </a:p>
          <a:p>
            <a:pPr lvl="1">
              <a:lnSpc>
                <a:spcPct val="100000"/>
              </a:lnSpc>
            </a:pPr>
            <a:r>
              <a:rPr lang="en-US">
                <a:ea typeface="+mn-lt"/>
                <a:cs typeface="+mn-lt"/>
              </a:rPr>
              <a:t>Manage Articulations</a:t>
            </a:r>
          </a:p>
          <a:p>
            <a:pPr lvl="1">
              <a:lnSpc>
                <a:spcPct val="100000"/>
              </a:lnSpc>
            </a:pPr>
            <a:r>
              <a:rPr lang="en-US">
                <a:ea typeface="+mn-lt"/>
                <a:cs typeface="+mn-lt"/>
              </a:rPr>
              <a:t>Performing Consortium Maintenance</a:t>
            </a:r>
          </a:p>
          <a:p>
            <a:pPr lvl="1">
              <a:lnSpc>
                <a:spcPct val="100000"/>
              </a:lnSpc>
            </a:pPr>
            <a:r>
              <a:rPr lang="en-US">
                <a:ea typeface="+mn-lt"/>
                <a:cs typeface="+mn-lt"/>
              </a:rPr>
              <a:t>Manage Fees and Registration</a:t>
            </a:r>
          </a:p>
          <a:p>
            <a:pPr lvl="1">
              <a:lnSpc>
                <a:spcPct val="100000"/>
              </a:lnSpc>
            </a:pPr>
            <a:r>
              <a:rPr lang="en-US">
                <a:ea typeface="+mn-lt"/>
                <a:cs typeface="+mn-lt"/>
              </a:rPr>
              <a:t>View Registration History</a:t>
            </a:r>
          </a:p>
          <a:p>
            <a:pPr lvl="1"/>
            <a:endParaRPr lang="en-US">
              <a:ea typeface="+mn-lt"/>
              <a:cs typeface="+mn-lt"/>
            </a:endParaRPr>
          </a:p>
          <a:p>
            <a:endParaRPr lang="en-US">
              <a:ea typeface="+mn-lt"/>
              <a:cs typeface="+mn-lt"/>
            </a:endParaRPr>
          </a:p>
          <a:p>
            <a:pPr lvl="1"/>
            <a:endParaRPr lang="en-US">
              <a:highlight>
                <a:srgbClr val="FFFF00"/>
              </a:highlight>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7</a:t>
            </a:fld>
            <a:endParaRPr lang="en-US"/>
          </a:p>
        </p:txBody>
      </p:sp>
    </p:spTree>
    <p:extLst>
      <p:ext uri="{BB962C8B-B14F-4D97-AF65-F5344CB8AC3E}">
        <p14:creationId xmlns:p14="http://schemas.microsoft.com/office/powerpoint/2010/main" val="3130110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a:t>bulk student email</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415154"/>
            <a:ext cx="8336975" cy="4442845"/>
          </a:xfrm>
        </p:spPr>
        <p:txBody>
          <a:bodyPr lIns="91440" tIns="45720" rIns="91440" bIns="45720" anchor="t"/>
          <a:lstStyle/>
          <a:p>
            <a:pPr marL="0" indent="0">
              <a:buNone/>
            </a:pPr>
            <a:r>
              <a:rPr lang="en-US">
                <a:ea typeface="+mn-lt"/>
                <a:cs typeface="+mn-lt"/>
              </a:rPr>
              <a:t>Filters:</a:t>
            </a:r>
          </a:p>
          <a:p>
            <a:pPr lvl="1"/>
            <a:r>
              <a:rPr lang="en-US">
                <a:ea typeface="+mn-lt"/>
                <a:cs typeface="+mn-lt"/>
              </a:rPr>
              <a:t>Missing Fees</a:t>
            </a:r>
          </a:p>
          <a:p>
            <a:pPr lvl="1"/>
            <a:r>
              <a:rPr lang="en-US">
                <a:ea typeface="+mn-lt"/>
                <a:cs typeface="+mn-lt"/>
              </a:rPr>
              <a:t>Missing Mail-Ins (paperwork)</a:t>
            </a:r>
          </a:p>
          <a:p>
            <a:pPr lvl="1"/>
            <a:r>
              <a:rPr lang="en-US">
                <a:ea typeface="+mn-lt"/>
                <a:cs typeface="+mn-lt"/>
              </a:rPr>
              <a:t>All Current and Future Registrations</a:t>
            </a:r>
          </a:p>
          <a:p>
            <a:pPr lvl="1"/>
            <a:r>
              <a:rPr lang="en-US">
                <a:ea typeface="+mn-lt"/>
                <a:cs typeface="+mn-lt"/>
              </a:rPr>
              <a:t>Year Transcribed</a:t>
            </a:r>
          </a:p>
          <a:p>
            <a:pPr lvl="1"/>
            <a:r>
              <a:rPr lang="en-US">
                <a:ea typeface="+mn-lt"/>
                <a:cs typeface="+mn-lt"/>
              </a:rPr>
              <a:t>School District</a:t>
            </a:r>
          </a:p>
          <a:p>
            <a:pPr lvl="1"/>
            <a:r>
              <a:rPr lang="en-US">
                <a:ea typeface="+mn-lt"/>
                <a:cs typeface="+mn-lt"/>
              </a:rPr>
              <a:t>High School</a:t>
            </a:r>
          </a:p>
          <a:p>
            <a:pPr lvl="1"/>
            <a:r>
              <a:rPr lang="en-US">
                <a:ea typeface="+mn-lt"/>
                <a:cs typeface="+mn-lt"/>
              </a:rPr>
              <a:t>Grade Levels</a:t>
            </a:r>
            <a:endParaRPr lang="en-US"/>
          </a:p>
          <a:p>
            <a:pPr marL="0" indent="0">
              <a:buNone/>
            </a:pPr>
            <a:r>
              <a:rPr lang="en-US" sz="2200">
                <a:ea typeface="+mn-lt"/>
                <a:cs typeface="+mn-lt"/>
              </a:rPr>
              <a:t>Note: If there are multiple students with the same email address, the message will only be sent once</a:t>
            </a:r>
          </a:p>
          <a:p>
            <a:pPr lvl="1"/>
            <a:endParaRPr lang="en-US">
              <a:ea typeface="+mn-lt"/>
              <a:cs typeface="+mn-lt"/>
            </a:endParaRPr>
          </a:p>
          <a:p>
            <a:endParaRPr lang="en-US">
              <a:ea typeface="+mn-lt"/>
              <a:cs typeface="+mn-lt"/>
            </a:endParaRPr>
          </a:p>
          <a:p>
            <a:pPr lvl="1"/>
            <a:endParaRPr lang="en-US">
              <a:highlight>
                <a:srgbClr val="FFFF00"/>
              </a:highlight>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8</a:t>
            </a:fld>
            <a:endParaRPr lang="en-US"/>
          </a:p>
        </p:txBody>
      </p:sp>
    </p:spTree>
    <p:extLst>
      <p:ext uri="{BB962C8B-B14F-4D97-AF65-F5344CB8AC3E}">
        <p14:creationId xmlns:p14="http://schemas.microsoft.com/office/powerpoint/2010/main" val="2876200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a:t>Bulk user email</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415154"/>
            <a:ext cx="8336975" cy="4442845"/>
          </a:xfrm>
        </p:spPr>
        <p:txBody>
          <a:bodyPr lIns="91440" tIns="45720" rIns="91440" bIns="45720" anchor="t"/>
          <a:lstStyle/>
          <a:p>
            <a:pPr marL="0" indent="0">
              <a:lnSpc>
                <a:spcPct val="125000"/>
              </a:lnSpc>
              <a:buNone/>
            </a:pPr>
            <a:r>
              <a:rPr lang="en-US">
                <a:ea typeface="+mn-lt"/>
                <a:cs typeface="+mn-lt"/>
              </a:rPr>
              <a:t>Filters:</a:t>
            </a:r>
            <a:endParaRPr lang="en-US"/>
          </a:p>
          <a:p>
            <a:pPr lvl="1">
              <a:lnSpc>
                <a:spcPct val="125000"/>
              </a:lnSpc>
            </a:pPr>
            <a:r>
              <a:rPr lang="en-US">
                <a:ea typeface="+mn-lt"/>
                <a:cs typeface="+mn-lt"/>
              </a:rPr>
              <a:t>Staff Type</a:t>
            </a:r>
          </a:p>
          <a:p>
            <a:pPr lvl="1">
              <a:lnSpc>
                <a:spcPct val="125000"/>
              </a:lnSpc>
            </a:pPr>
            <a:r>
              <a:rPr lang="en-US">
                <a:ea typeface="+mn-lt"/>
                <a:cs typeface="+mn-lt"/>
              </a:rPr>
              <a:t>High School</a:t>
            </a:r>
          </a:p>
          <a:p>
            <a:pPr lvl="1">
              <a:lnSpc>
                <a:spcPct val="125000"/>
              </a:lnSpc>
            </a:pPr>
            <a:r>
              <a:rPr lang="en-US">
                <a:ea typeface="+mn-lt"/>
                <a:cs typeface="+mn-lt"/>
              </a:rPr>
              <a:t>School District</a:t>
            </a:r>
          </a:p>
          <a:p>
            <a:pPr lvl="1">
              <a:lnSpc>
                <a:spcPct val="125000"/>
              </a:lnSpc>
            </a:pPr>
            <a:r>
              <a:rPr lang="en-US">
                <a:ea typeface="+mn-lt"/>
                <a:cs typeface="+mn-lt"/>
              </a:rPr>
              <a:t>Ungraded Class Records</a:t>
            </a:r>
          </a:p>
          <a:p>
            <a:pPr lvl="1">
              <a:lnSpc>
                <a:spcPct val="125000"/>
              </a:lnSpc>
            </a:pPr>
            <a:r>
              <a:rPr lang="en-US">
                <a:ea typeface="+mn-lt"/>
                <a:cs typeface="+mn-lt"/>
              </a:rPr>
              <a:t>Unrecorded Variable Credits</a:t>
            </a:r>
          </a:p>
          <a:p>
            <a:pPr marL="0" indent="0">
              <a:lnSpc>
                <a:spcPct val="125000"/>
              </a:lnSpc>
              <a:buNone/>
            </a:pPr>
            <a:r>
              <a:rPr lang="en-US" sz="2200">
                <a:ea typeface="+mn-lt"/>
                <a:cs typeface="+mn-lt"/>
              </a:rPr>
              <a:t>Note: If there are multiple students with the same email address, the message will only be sent once</a:t>
            </a:r>
            <a:endParaRPr lang="en-US" sz="2200"/>
          </a:p>
          <a:p>
            <a:endParaRPr lang="en-US">
              <a:ea typeface="+mn-lt"/>
              <a:cs typeface="+mn-lt"/>
            </a:endParaRPr>
          </a:p>
          <a:p>
            <a:pPr lvl="1"/>
            <a:endParaRPr lang="en-US">
              <a:highlight>
                <a:srgbClr val="FFFF00"/>
              </a:highlight>
              <a:ea typeface="+mn-lt"/>
              <a:cs typeface="+mn-lt"/>
            </a:endParaRP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9</a:t>
            </a:fld>
            <a:endParaRPr lang="en-US"/>
          </a:p>
        </p:txBody>
      </p:sp>
    </p:spTree>
    <p:extLst>
      <p:ext uri="{BB962C8B-B14F-4D97-AF65-F5344CB8AC3E}">
        <p14:creationId xmlns:p14="http://schemas.microsoft.com/office/powerpoint/2010/main" val="347031270"/>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98FFB89-CD0A-4600-B5B7-284311B06406}" vid="{A645EE94-F025-4290-8BAC-E89C32ADF8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69C1961A531994E8F12E6D74A572E1D" ma:contentTypeVersion="7" ma:contentTypeDescription="Create a new document." ma:contentTypeScope="" ma:versionID="a0430a05e3ee3228a787b126af9e8f27">
  <xsd:schema xmlns:xsd="http://www.w3.org/2001/XMLSchema" xmlns:xs="http://www.w3.org/2001/XMLSchema" xmlns:p="http://schemas.microsoft.com/office/2006/metadata/properties" xmlns:ns3="6fe4a646-9a5b-40a0-b2ad-9169a3f7c2c1" xmlns:ns4="c4f6c52c-0e1f-4956-8441-72384df3219c" targetNamespace="http://schemas.microsoft.com/office/2006/metadata/properties" ma:root="true" ma:fieldsID="38ccf26182f9f8818b41cb77c667c0cd" ns3:_="" ns4:_="">
    <xsd:import namespace="6fe4a646-9a5b-40a0-b2ad-9169a3f7c2c1"/>
    <xsd:import namespace="c4f6c52c-0e1f-4956-8441-72384df3219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e4a646-9a5b-40a0-b2ad-9169a3f7c2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4f6c52c-0e1f-4956-8441-72384df3219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231F567-8FCB-4944-AF1F-469DE0BD59FC}">
  <ds:schemaRefs>
    <ds:schemaRef ds:uri="6fe4a646-9a5b-40a0-b2ad-9169a3f7c2c1"/>
    <ds:schemaRef ds:uri="c4f6c52c-0e1f-4956-8441-72384df3219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F19B4E2-40F1-4166-9859-BFE10CE51E6B}">
  <ds:schemaRefs>
    <ds:schemaRef ds:uri="http://schemas.microsoft.com/sharepoint/v3/contenttype/forms"/>
  </ds:schemaRefs>
</ds:datastoreItem>
</file>

<file path=customXml/itemProps3.xml><?xml version="1.0" encoding="utf-8"?>
<ds:datastoreItem xmlns:ds="http://schemas.openxmlformats.org/officeDocument/2006/customXml" ds:itemID="{9AFF34BF-461A-4552-BAC0-8EAE6FB87824}">
  <ds:schemaRefs>
    <ds:schemaRef ds:uri="6fe4a646-9a5b-40a0-b2ad-9169a3f7c2c1"/>
    <ds:schemaRef ds:uri="c4f6c52c-0e1f-4956-8441-72384df3219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(4:3)</PresentationFormat>
  <Slides>36</Slides>
  <Notes>22</Notes>
  <HiddenSlides>0</HiddenSlide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CTE Dual credit Washington Dual Credit Program Deep Dive workshop series </vt:lpstr>
      <vt:lpstr>agenda</vt:lpstr>
      <vt:lpstr>Sers overview</vt:lpstr>
      <vt:lpstr>Sers User Accounts</vt:lpstr>
      <vt:lpstr>Sers-District User</vt:lpstr>
      <vt:lpstr>Sers-registrar</vt:lpstr>
      <vt:lpstr>Sers-staff</vt:lpstr>
      <vt:lpstr>bulk student email</vt:lpstr>
      <vt:lpstr>Bulk user email</vt:lpstr>
      <vt:lpstr>Sers-student</vt:lpstr>
      <vt:lpstr>Sers-teacher</vt:lpstr>
      <vt:lpstr>Sers reporting-district users</vt:lpstr>
      <vt:lpstr>Sers reporting-Registrar</vt:lpstr>
      <vt:lpstr>Sers reporting-staff</vt:lpstr>
      <vt:lpstr>Sers challenges</vt:lpstr>
      <vt:lpstr>resources</vt:lpstr>
      <vt:lpstr>CTE Dual credit Washington Dual Credit Program Deep Dive workshop series </vt:lpstr>
      <vt:lpstr>Introductions</vt:lpstr>
      <vt:lpstr>Why CTE Dual Credit?</vt:lpstr>
      <vt:lpstr>What we know about CTE Dual credit – The pros</vt:lpstr>
      <vt:lpstr>What we know about CTE Dual credit – the Cons</vt:lpstr>
      <vt:lpstr>CTE dual credit Pulse Check (Polls)</vt:lpstr>
      <vt:lpstr>Research Project overview</vt:lpstr>
      <vt:lpstr>Research findings</vt:lpstr>
      <vt:lpstr>Recommended strategies</vt:lpstr>
      <vt:lpstr>Recommended strategies</vt:lpstr>
      <vt:lpstr>Recommended Strategies</vt:lpstr>
      <vt:lpstr>CTE equivalencies - OSPI </vt:lpstr>
      <vt:lpstr>EQUIVALENCY DEVELOPMENT AND APPROVAL PROCESS</vt:lpstr>
      <vt:lpstr>Examples of Equivalencies    </vt:lpstr>
      <vt:lpstr>Challenges &amp; Opportunities</vt:lpstr>
      <vt:lpstr>Poll</vt:lpstr>
      <vt:lpstr>Our shared path forward</vt:lpstr>
      <vt:lpstr>Questions &amp; Contact Information</vt:lpstr>
      <vt:lpstr>Resources - SBCTC</vt:lpstr>
      <vt:lpstr>Resources - OSPI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Rose</dc:creator>
  <cp:revision>2</cp:revision>
  <cp:lastPrinted>2018-06-28T21:16:04Z</cp:lastPrinted>
  <dcterms:created xsi:type="dcterms:W3CDTF">2018-05-24T23:21:12Z</dcterms:created>
  <dcterms:modified xsi:type="dcterms:W3CDTF">2022-10-28T20:49:02Z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0x010100869C1961A531994E8F12E6D74A572E1D</vt:lpwstr>
  </property>
</Properties>
</file>